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5.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7.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8.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9.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0.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1.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2.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3.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 id="2147483726" r:id="rId3"/>
    <p:sldMasterId id="2147483750" r:id="rId4"/>
    <p:sldMasterId id="2147483765" r:id="rId5"/>
    <p:sldMasterId id="2147483780" r:id="rId6"/>
    <p:sldMasterId id="2147483795" r:id="rId7"/>
    <p:sldMasterId id="2147483810" r:id="rId8"/>
    <p:sldMasterId id="2147483825" r:id="rId9"/>
    <p:sldMasterId id="2147483840" r:id="rId10"/>
    <p:sldMasterId id="2147483855" r:id="rId11"/>
    <p:sldMasterId id="2147483870" r:id="rId12"/>
    <p:sldMasterId id="2147483885" r:id="rId13"/>
    <p:sldMasterId id="2147483900" r:id="rId14"/>
    <p:sldMasterId id="2147483915" r:id="rId15"/>
    <p:sldMasterId id="2147483930" r:id="rId16"/>
    <p:sldMasterId id="2147483945" r:id="rId17"/>
    <p:sldMasterId id="2147483960" r:id="rId18"/>
    <p:sldMasterId id="2147483975" r:id="rId19"/>
    <p:sldMasterId id="2147483988" r:id="rId20"/>
    <p:sldMasterId id="2147484002" r:id="rId21"/>
    <p:sldMasterId id="2147484015" r:id="rId22"/>
    <p:sldMasterId id="2147484041" r:id="rId23"/>
    <p:sldMasterId id="2147484067" r:id="rId24"/>
  </p:sldMasterIdLst>
  <p:notesMasterIdLst>
    <p:notesMasterId r:id="rId73"/>
  </p:notesMasterIdLst>
  <p:sldIdLst>
    <p:sldId id="256" r:id="rId25"/>
    <p:sldId id="308" r:id="rId26"/>
    <p:sldId id="307" r:id="rId27"/>
    <p:sldId id="310" r:id="rId28"/>
    <p:sldId id="348" r:id="rId29"/>
    <p:sldId id="300" r:id="rId30"/>
    <p:sldId id="363" r:id="rId31"/>
    <p:sldId id="302" r:id="rId32"/>
    <p:sldId id="287" r:id="rId33"/>
    <p:sldId id="299" r:id="rId34"/>
    <p:sldId id="312" r:id="rId35"/>
    <p:sldId id="314" r:id="rId36"/>
    <p:sldId id="311" r:id="rId37"/>
    <p:sldId id="358" r:id="rId38"/>
    <p:sldId id="367" r:id="rId39"/>
    <p:sldId id="317" r:id="rId40"/>
    <p:sldId id="293" r:id="rId41"/>
    <p:sldId id="315" r:id="rId42"/>
    <p:sldId id="334" r:id="rId43"/>
    <p:sldId id="340" r:id="rId44"/>
    <p:sldId id="341" r:id="rId45"/>
    <p:sldId id="361" r:id="rId46"/>
    <p:sldId id="356" r:id="rId47"/>
    <p:sldId id="357" r:id="rId48"/>
    <p:sldId id="290" r:id="rId49"/>
    <p:sldId id="330" r:id="rId50"/>
    <p:sldId id="343" r:id="rId51"/>
    <p:sldId id="360" r:id="rId52"/>
    <p:sldId id="332" r:id="rId53"/>
    <p:sldId id="364" r:id="rId54"/>
    <p:sldId id="365" r:id="rId55"/>
    <p:sldId id="291" r:id="rId56"/>
    <p:sldId id="321" r:id="rId57"/>
    <p:sldId id="322" r:id="rId58"/>
    <p:sldId id="323" r:id="rId59"/>
    <p:sldId id="353" r:id="rId60"/>
    <p:sldId id="354" r:id="rId61"/>
    <p:sldId id="368" r:id="rId62"/>
    <p:sldId id="355" r:id="rId63"/>
    <p:sldId id="333" r:id="rId64"/>
    <p:sldId id="328" r:id="rId65"/>
    <p:sldId id="329" r:id="rId66"/>
    <p:sldId id="258" r:id="rId67"/>
    <p:sldId id="373" r:id="rId68"/>
    <p:sldId id="369" r:id="rId69"/>
    <p:sldId id="371" r:id="rId70"/>
    <p:sldId id="375" r:id="rId71"/>
    <p:sldId id="376" r:id="rId72"/>
  </p:sldIdLst>
  <p:sldSz cx="9144000" cy="6858000" type="screen4x3"/>
  <p:notesSz cx="6858000" cy="9144000"/>
  <p:defaultText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ianon" initials="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9-16T19:41:35.607" idx="1">
    <p:pos x="2890" y="1305"/>
    <p:text>both outer and inner circle of the osteoblast precursor shuld be an eliptical circle and not dimpled in the middle </p:text>
  </p:cm>
  <p:cm authorId="0" dt="2012-09-16T19:42:41.205" idx="2">
    <p:pos x="3696" y="1305"/>
    <p:text>Please get rid of hte middle circle (looks like a shade) inside the outer circle</p:text>
  </p:cm>
  <p:cm authorId="0" dt="2012-09-16T19:43:17.085" idx="3">
    <p:pos x="5279" y="1118"/>
    <p:text>no it is OHD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C25C0-BAB5-47CD-A0A3-6C38DA93FEFA}" type="datetimeFigureOut">
              <a:rPr lang="en-US" smtClean="0"/>
              <a:t>8/20/2023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8A074-8BF6-4E52-948E-9E82DA493C12}" type="slidenum">
              <a:rPr lang="en-US" smtClean="0"/>
              <a:t>‹#›</a:t>
            </a:fld>
            <a:endParaRPr lang="en-US"/>
          </a:p>
        </p:txBody>
      </p:sp>
    </p:spTree>
    <p:extLst>
      <p:ext uri="{BB962C8B-B14F-4D97-AF65-F5344CB8AC3E}">
        <p14:creationId xmlns:p14="http://schemas.microsoft.com/office/powerpoint/2010/main" val="2807626601"/>
      </p:ext>
    </p:extLst>
  </p:cSld>
  <p:clrMap bg1="lt1" tx1="dk1" bg2="lt2" tx2="dk2" accent1="accent1" accent2="accent2" accent3="accent3" accent4="accent4" accent5="accent5" accent6="accent6" hlink="hlink" folHlink="folHlink"/>
  <p:notesStyle>
    <a:lvl1pPr marL="0" algn="l" defTabSz="914052" rtl="0" eaLnBrk="1" latinLnBrk="0" hangingPunct="1">
      <a:defRPr sz="1200" kern="1200">
        <a:solidFill>
          <a:schemeClr val="tx1"/>
        </a:solidFill>
        <a:latin typeface="+mn-lt"/>
        <a:ea typeface="+mn-ea"/>
        <a:cs typeface="+mn-cs"/>
      </a:defRPr>
    </a:lvl1pPr>
    <a:lvl2pPr marL="457026" algn="l" defTabSz="914052" rtl="0" eaLnBrk="1" latinLnBrk="0" hangingPunct="1">
      <a:defRPr sz="1200" kern="1200">
        <a:solidFill>
          <a:schemeClr val="tx1"/>
        </a:solidFill>
        <a:latin typeface="+mn-lt"/>
        <a:ea typeface="+mn-ea"/>
        <a:cs typeface="+mn-cs"/>
      </a:defRPr>
    </a:lvl2pPr>
    <a:lvl3pPr marL="914052" algn="l" defTabSz="914052" rtl="0" eaLnBrk="1" latinLnBrk="0" hangingPunct="1">
      <a:defRPr sz="1200" kern="1200">
        <a:solidFill>
          <a:schemeClr val="tx1"/>
        </a:solidFill>
        <a:latin typeface="+mn-lt"/>
        <a:ea typeface="+mn-ea"/>
        <a:cs typeface="+mn-cs"/>
      </a:defRPr>
    </a:lvl3pPr>
    <a:lvl4pPr marL="1371078" algn="l" defTabSz="914052" rtl="0" eaLnBrk="1" latinLnBrk="0" hangingPunct="1">
      <a:defRPr sz="1200" kern="1200">
        <a:solidFill>
          <a:schemeClr val="tx1"/>
        </a:solidFill>
        <a:latin typeface="+mn-lt"/>
        <a:ea typeface="+mn-ea"/>
        <a:cs typeface="+mn-cs"/>
      </a:defRPr>
    </a:lvl4pPr>
    <a:lvl5pPr marL="1828106" algn="l" defTabSz="914052" rtl="0" eaLnBrk="1" latinLnBrk="0" hangingPunct="1">
      <a:defRPr sz="1200" kern="1200">
        <a:solidFill>
          <a:schemeClr val="tx1"/>
        </a:solidFill>
        <a:latin typeface="+mn-lt"/>
        <a:ea typeface="+mn-ea"/>
        <a:cs typeface="+mn-cs"/>
      </a:defRPr>
    </a:lvl5pPr>
    <a:lvl6pPr marL="2285132" algn="l" defTabSz="914052" rtl="0" eaLnBrk="1" latinLnBrk="0" hangingPunct="1">
      <a:defRPr sz="1200" kern="1200">
        <a:solidFill>
          <a:schemeClr val="tx1"/>
        </a:solidFill>
        <a:latin typeface="+mn-lt"/>
        <a:ea typeface="+mn-ea"/>
        <a:cs typeface="+mn-cs"/>
      </a:defRPr>
    </a:lvl6pPr>
    <a:lvl7pPr marL="2742158" algn="l" defTabSz="914052" rtl="0" eaLnBrk="1" latinLnBrk="0" hangingPunct="1">
      <a:defRPr sz="1200" kern="1200">
        <a:solidFill>
          <a:schemeClr val="tx1"/>
        </a:solidFill>
        <a:latin typeface="+mn-lt"/>
        <a:ea typeface="+mn-ea"/>
        <a:cs typeface="+mn-cs"/>
      </a:defRPr>
    </a:lvl7pPr>
    <a:lvl8pPr marL="3199184" algn="l" defTabSz="914052" rtl="0" eaLnBrk="1" latinLnBrk="0" hangingPunct="1">
      <a:defRPr sz="1200" kern="1200">
        <a:solidFill>
          <a:schemeClr val="tx1"/>
        </a:solidFill>
        <a:latin typeface="+mn-lt"/>
        <a:ea typeface="+mn-ea"/>
        <a:cs typeface="+mn-cs"/>
      </a:defRPr>
    </a:lvl8pPr>
    <a:lvl9pPr marL="3656210" algn="l" defTabSz="9140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A189539-D3E8-4345-846C-BF8C7026B78D}" type="slidenum">
              <a:rPr lang="en-US" sz="1200">
                <a:solidFill>
                  <a:prstClr val="black"/>
                </a:solidFill>
                <a:latin typeface="Times New Roman" pitchFamily="18" charset="0"/>
              </a:rPr>
              <a:pPr/>
              <a:t>5</a:t>
            </a:fld>
            <a:endParaRPr lang="en-US" sz="1200">
              <a:solidFill>
                <a:prstClr val="black"/>
              </a:solidFill>
              <a:latin typeface="Times New Roman" pitchFamily="18" charset="0"/>
            </a:endParaRPr>
          </a:p>
        </p:txBody>
      </p:sp>
      <p:sp>
        <p:nvSpPr>
          <p:cNvPr id="115715" name="Rectangle 2"/>
          <p:cNvSpPr>
            <a:spLocks noGrp="1" noRot="1" noChangeAspect="1" noChangeArrowheads="1" noTextEdit="1"/>
          </p:cNvSpPr>
          <p:nvPr>
            <p:ph type="sldImg"/>
          </p:nvPr>
        </p:nvSpPr>
        <p:spPr>
          <a:xfrm>
            <a:off x="1150938" y="692150"/>
            <a:ext cx="4554537" cy="3416300"/>
          </a:xfrm>
          <a:ln/>
        </p:spPr>
      </p:sp>
      <p:sp>
        <p:nvSpPr>
          <p:cNvPr id="115716" name="Rectangle 3"/>
          <p:cNvSpPr>
            <a:spLocks noGrp="1" noChangeArrowheads="1"/>
          </p:cNvSpPr>
          <p:nvPr>
            <p:ph type="body" idx="1"/>
          </p:nvPr>
        </p:nvSpPr>
        <p:spPr>
          <a:xfrm>
            <a:off x="914400" y="4343400"/>
            <a:ext cx="4997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r>
              <a:rPr lang="en-US" b="1" smtClean="0"/>
              <a:t>Fractures in Women Are Common: Incidence of Chronic Diseases</a:t>
            </a:r>
          </a:p>
          <a:p>
            <a:pPr marL="304800" lvl="1" indent="-190500" eaLnBrk="1" hangingPunct="1"/>
            <a:r>
              <a:rPr lang="en-US" smtClean="0"/>
              <a:t>This slide demonstrates that the incidence of new cases of osteoporotic fracture in women each year is far greater than the incidence of heart attack, stroke, and breast cancer combined.</a:t>
            </a:r>
            <a:r>
              <a:rPr lang="en-US" baseline="30000" smtClean="0"/>
              <a:t>1</a:t>
            </a:r>
            <a:r>
              <a:rPr lang="en-US" baseline="30000" smtClean="0">
                <a:cs typeface="Times New Roman" pitchFamily="18" charset="0"/>
              </a:rPr>
              <a:t>–</a:t>
            </a:r>
            <a:r>
              <a:rPr lang="en-US" baseline="30000" smtClean="0"/>
              <a:t>3</a:t>
            </a:r>
            <a:r>
              <a:rPr lang="en-US" smtClean="0"/>
              <a:t> Hip fracture incidence alone exceeds that of breast cancer.</a:t>
            </a:r>
            <a:r>
              <a:rPr lang="en-US" baseline="30000" smtClean="0"/>
              <a:t>1</a:t>
            </a:r>
          </a:p>
          <a:p>
            <a:pPr marL="304800" lvl="1" indent="-190500" eaLnBrk="1" hangingPunct="1"/>
            <a:r>
              <a:rPr lang="en-US" smtClean="0"/>
              <a:t>This information, with the information on the previous slide, further emphasizes that osteoporosis should be considered a major health concern among postmenopausal women in the United States. The point is not to suggest that osteoporosis is more important than the other diseases but that it should be managed as routinely as are the other diseases. </a:t>
            </a:r>
          </a:p>
          <a:p>
            <a:pPr marL="304800" lvl="1" indent="-190500" eaLnBrk="1" hangingPunct="1"/>
            <a:endParaRPr lang="en-US" smtClean="0"/>
          </a:p>
          <a:p>
            <a:pPr marL="190500" indent="-190500" eaLnBrk="1" hangingPunct="1">
              <a:spcBef>
                <a:spcPct val="0"/>
              </a:spcBef>
            </a:pPr>
            <a:r>
              <a:rPr lang="en-US" sz="900" b="1" smtClean="0"/>
              <a:t>References:</a:t>
            </a:r>
          </a:p>
          <a:p>
            <a:pPr marL="190500" indent="-190500" eaLnBrk="1" hangingPunct="1">
              <a:spcBef>
                <a:spcPct val="0"/>
              </a:spcBef>
            </a:pPr>
            <a:r>
              <a:rPr lang="en-US" sz="900" b="1" smtClean="0"/>
              <a:t>1. </a:t>
            </a:r>
            <a:r>
              <a:rPr lang="en-US" sz="900" smtClean="0"/>
              <a:t>Riggs BL, Melton LJ III. </a:t>
            </a:r>
            <a:r>
              <a:rPr lang="en-US" sz="900" smtClean="0">
                <a:cs typeface="Times New Roman" pitchFamily="18" charset="0"/>
              </a:rPr>
              <a:t>The worldwide problem of osteoporosis: insights afforded by epidemiology. </a:t>
            </a:r>
            <a:r>
              <a:rPr lang="en-US" sz="900" i="1" smtClean="0"/>
              <a:t>Bone</a:t>
            </a:r>
            <a:r>
              <a:rPr lang="en-US" sz="900" smtClean="0"/>
              <a:t>.</a:t>
            </a:r>
          </a:p>
          <a:p>
            <a:pPr marL="190500" indent="-190500" eaLnBrk="1" hangingPunct="1">
              <a:spcBef>
                <a:spcPct val="0"/>
              </a:spcBef>
            </a:pPr>
            <a:r>
              <a:rPr lang="en-US" sz="900" smtClean="0"/>
              <a:t>    1995;17(suppl):505S</a:t>
            </a:r>
            <a:r>
              <a:rPr lang="en-US" sz="900" smtClean="0">
                <a:cs typeface="Times New Roman" pitchFamily="18" charset="0"/>
              </a:rPr>
              <a:t>–</a:t>
            </a:r>
            <a:r>
              <a:rPr lang="en-US" sz="900" smtClean="0"/>
              <a:t>511S.</a:t>
            </a:r>
          </a:p>
          <a:p>
            <a:pPr marL="190500" indent="-190500" eaLnBrk="1" hangingPunct="1">
              <a:spcBef>
                <a:spcPct val="0"/>
              </a:spcBef>
            </a:pPr>
            <a:r>
              <a:rPr lang="en-US" sz="900" b="1" smtClean="0"/>
              <a:t>2.</a:t>
            </a:r>
            <a:r>
              <a:rPr lang="en-US" sz="900" smtClean="0"/>
              <a:t> </a:t>
            </a:r>
            <a:r>
              <a:rPr lang="en-US" sz="900" smtClean="0">
                <a:cs typeface="Times New Roman" pitchFamily="18" charset="0"/>
              </a:rPr>
              <a:t>American Stroke Association. Heart disease and stroke statistics––2005 update. Available at:</a:t>
            </a:r>
          </a:p>
          <a:p>
            <a:pPr marL="190500" indent="-190500" eaLnBrk="1" hangingPunct="1">
              <a:spcBef>
                <a:spcPct val="0"/>
              </a:spcBef>
            </a:pPr>
            <a:r>
              <a:rPr lang="en-US" sz="900" smtClean="0">
                <a:cs typeface="Times New Roman" pitchFamily="18" charset="0"/>
              </a:rPr>
              <a:t>    http://www.americanheart.org/downloadable/heart/1105390918119HDSStats2005Update.pdf. Accessed</a:t>
            </a:r>
          </a:p>
          <a:p>
            <a:pPr marL="190500" indent="-190500" eaLnBrk="1" hangingPunct="1">
              <a:spcBef>
                <a:spcPct val="0"/>
              </a:spcBef>
            </a:pPr>
            <a:r>
              <a:rPr lang="en-US" sz="900" smtClean="0">
                <a:cs typeface="Times New Roman" pitchFamily="18" charset="0"/>
              </a:rPr>
              <a:t>    August 24, 2005.</a:t>
            </a:r>
          </a:p>
          <a:p>
            <a:pPr marL="190500" indent="-190500" eaLnBrk="1" hangingPunct="1">
              <a:spcBef>
                <a:spcPct val="0"/>
              </a:spcBef>
            </a:pPr>
            <a:r>
              <a:rPr lang="en-US" sz="900" b="1" smtClean="0"/>
              <a:t>3.</a:t>
            </a:r>
            <a:r>
              <a:rPr lang="en-US" sz="900" smtClean="0"/>
              <a:t> </a:t>
            </a:r>
            <a:r>
              <a:rPr lang="en-US" sz="900" smtClean="0">
                <a:cs typeface="Times New Roman" pitchFamily="18" charset="0"/>
              </a:rPr>
              <a:t>American Cancer Society. Cancer facts &amp; figures: 2005. Available at:</a:t>
            </a:r>
          </a:p>
          <a:p>
            <a:pPr marL="190500" indent="-190500" eaLnBrk="1" hangingPunct="1">
              <a:spcBef>
                <a:spcPct val="0"/>
              </a:spcBef>
            </a:pPr>
            <a:r>
              <a:rPr lang="en-US" sz="900" smtClean="0">
                <a:cs typeface="Times New Roman" pitchFamily="18" charset="0"/>
              </a:rPr>
              <a:t>    http://www.cancer.org/downloads/STT/CAFF2005f4PWSecured.pdf. Accessed August 24, 2005.</a:t>
            </a:r>
            <a:r>
              <a:rPr lang="en-US" sz="900" smtClean="0"/>
              <a:t> </a:t>
            </a:r>
          </a:p>
          <a:p>
            <a:pPr marL="190500" indent="-190500"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BFD14-F063-4C53-BBD3-39D88592CE46}" type="slidenum">
              <a:rPr lang="en-US">
                <a:solidFill>
                  <a:prstClr val="black"/>
                </a:solidFill>
              </a:rPr>
              <a:pPr/>
              <a:t>34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9406B-9208-458B-845C-931A53FCA08B}" type="slidenum">
              <a:rPr lang="en-US">
                <a:solidFill>
                  <a:prstClr val="black"/>
                </a:solidFill>
              </a:rPr>
              <a:pPr/>
              <a:t>35</a:t>
            </a:fld>
            <a:endParaRPr lang="en-US">
              <a:solidFill>
                <a:prstClr val="black"/>
              </a:solidFill>
            </a:endParaRPr>
          </a:p>
        </p:txBody>
      </p:sp>
      <p:sp>
        <p:nvSpPr>
          <p:cNvPr id="552962" name="Rectangle 2"/>
          <p:cNvSpPr>
            <a:spLocks noGrp="1" noRot="1" noChangeAspect="1" noChangeArrowheads="1" noTextEdit="1"/>
          </p:cNvSpPr>
          <p:nvPr>
            <p:ph type="sldImg"/>
          </p:nvPr>
        </p:nvSpPr>
        <p:spPr>
          <a:xfrm>
            <a:off x="1143000" y="685800"/>
            <a:ext cx="4572000" cy="3429000"/>
          </a:xfrm>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143000" y="685800"/>
            <a:ext cx="4572000" cy="3429000"/>
          </a:xfrm>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5FABAB5-31AD-4080-B05C-CC928A3E73C5}" type="slidenum">
              <a:rPr lang="en-US" sz="1200">
                <a:solidFill>
                  <a:prstClr val="black"/>
                </a:solidFill>
                <a:latin typeface="Times New Roman" pitchFamily="18" charset="0"/>
              </a:rPr>
              <a:pPr/>
              <a:t>36</a:t>
            </a:fld>
            <a:endParaRPr lang="en-US" sz="120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1" tIns="45536" rIns="91071" bIns="45536" anchor="b"/>
          <a:lstStyle>
            <a:lvl1pPr defTabSz="909638">
              <a:defRPr sz="2000">
                <a:solidFill>
                  <a:schemeClr val="tx1"/>
                </a:solidFill>
                <a:latin typeface="Arial" charset="0"/>
              </a:defRPr>
            </a:lvl1pPr>
            <a:lvl2pPr marL="742950" indent="-285750" defTabSz="909638">
              <a:defRPr sz="2000">
                <a:solidFill>
                  <a:schemeClr val="tx1"/>
                </a:solidFill>
                <a:latin typeface="Arial" charset="0"/>
              </a:defRPr>
            </a:lvl2pPr>
            <a:lvl3pPr marL="1143000" indent="-228600" defTabSz="909638">
              <a:defRPr sz="2000">
                <a:solidFill>
                  <a:schemeClr val="tx1"/>
                </a:solidFill>
                <a:latin typeface="Arial" charset="0"/>
              </a:defRPr>
            </a:lvl3pPr>
            <a:lvl4pPr marL="1600200" indent="-228600" defTabSz="909638">
              <a:defRPr sz="2000">
                <a:solidFill>
                  <a:schemeClr val="tx1"/>
                </a:solidFill>
                <a:latin typeface="Arial" charset="0"/>
              </a:defRPr>
            </a:lvl4pPr>
            <a:lvl5pPr marL="2057400" indent="-228600" defTabSz="909638">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algn="r" fontAlgn="base">
              <a:spcBef>
                <a:spcPct val="0"/>
              </a:spcBef>
              <a:spcAft>
                <a:spcPct val="0"/>
              </a:spcAft>
            </a:pPr>
            <a:fld id="{6B6C1F69-79E7-430D-82AE-E5185D8D8598}" type="slidenum">
              <a:rPr lang="en-US" sz="1200">
                <a:solidFill>
                  <a:prstClr val="black"/>
                </a:solidFill>
              </a:rPr>
              <a:pPr algn="r" fontAlgn="base">
                <a:spcBef>
                  <a:spcPct val="0"/>
                </a:spcBef>
                <a:spcAft>
                  <a:spcPct val="0"/>
                </a:spcAft>
              </a:pPr>
              <a:t>37</a:t>
            </a:fld>
            <a:endParaRPr lang="en-US" sz="1200">
              <a:solidFill>
                <a:prstClr val="black"/>
              </a:solidFill>
            </a:endParaRPr>
          </a:p>
        </p:txBody>
      </p:sp>
      <p:sp>
        <p:nvSpPr>
          <p:cNvPr id="194563" name="Rectangle 2"/>
          <p:cNvSpPr>
            <a:spLocks noGrp="1" noRot="1" noChangeAspect="1" noChangeArrowheads="1" noTextEdit="1"/>
          </p:cNvSpPr>
          <p:nvPr>
            <p:ph type="sldImg"/>
          </p:nvPr>
        </p:nvSpPr>
        <p:spPr>
          <a:xfrm>
            <a:off x="1144588" y="687388"/>
            <a:ext cx="4572000" cy="3429000"/>
          </a:xfrm>
          <a:ln/>
        </p:spPr>
      </p:sp>
      <p:sp>
        <p:nvSpPr>
          <p:cNvPr id="19456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1" tIns="45536" rIns="91071" bIns="45536"/>
          <a:lstStyle/>
          <a:p>
            <a:pPr eaLnBrk="1" hangingPunct="1">
              <a:lnSpc>
                <a:spcPct val="70000"/>
              </a:lnSpc>
            </a:pPr>
            <a:r>
              <a:rPr lang="en-US" sz="800" smtClean="0"/>
              <a:t>Receptor Activator of Nuclear Factor-kappa B (RANK) Ligand is essential for osteoclast formation, function, and survival.</a:t>
            </a:r>
            <a:r>
              <a:rPr lang="en-US" sz="800" baseline="30000" smtClean="0"/>
              <a:t>1-5</a:t>
            </a:r>
            <a:endParaRPr lang="en-US" sz="800" smtClean="0"/>
          </a:p>
          <a:p>
            <a:pPr eaLnBrk="1" hangingPunct="1">
              <a:lnSpc>
                <a:spcPct val="70000"/>
              </a:lnSpc>
            </a:pPr>
            <a:endParaRPr lang="en-US" sz="800" smtClean="0"/>
          </a:p>
          <a:p>
            <a:pPr eaLnBrk="1" hangingPunct="1">
              <a:lnSpc>
                <a:spcPct val="70000"/>
              </a:lnSpc>
              <a:buFontTx/>
              <a:buChar char="•"/>
            </a:pPr>
            <a:r>
              <a:rPr lang="en-US" sz="800" smtClean="0"/>
              <a:t>In the presence of low levels of macrophage colony-stimulating factor (M-CSF), RANK Ligand is essential for osteoclast formation, function, and survival.</a:t>
            </a:r>
            <a:r>
              <a:rPr lang="en-US" sz="800" baseline="30000" smtClean="0"/>
              <a:t>1-5</a:t>
            </a:r>
            <a:r>
              <a:rPr lang="en-US" sz="800" smtClean="0"/>
              <a:t> </a:t>
            </a:r>
          </a:p>
          <a:p>
            <a:pPr lvl="1" eaLnBrk="1" hangingPunct="1">
              <a:lnSpc>
                <a:spcPct val="70000"/>
              </a:lnSpc>
              <a:buFontTx/>
              <a:buChar char="•"/>
            </a:pPr>
            <a:r>
              <a:rPr lang="en-US" sz="800" smtClean="0"/>
              <a:t>Osteoclasts are the cells responsible for resorbing bone. </a:t>
            </a:r>
          </a:p>
          <a:p>
            <a:pPr lvl="2" eaLnBrk="1" hangingPunct="1">
              <a:lnSpc>
                <a:spcPct val="70000"/>
              </a:lnSpc>
              <a:buFontTx/>
              <a:buChar char="•"/>
            </a:pPr>
            <a:r>
              <a:rPr lang="en-US" sz="800" smtClean="0"/>
              <a:t>Many different factors (e.g., PTH, TNF, IL-1) can lead to bone loss.  These stimulate the expression of RANK Ligand by cells of the osteoblast lineage and other cells (e.g., activated T cells).</a:t>
            </a:r>
            <a:r>
              <a:rPr lang="en-US" sz="800" baseline="30000" smtClean="0"/>
              <a:t>2,5</a:t>
            </a:r>
            <a:r>
              <a:rPr lang="en-US" sz="800" smtClean="0"/>
              <a:t> </a:t>
            </a:r>
          </a:p>
          <a:p>
            <a:pPr eaLnBrk="1" hangingPunct="1">
              <a:lnSpc>
                <a:spcPct val="70000"/>
              </a:lnSpc>
              <a:buFontTx/>
              <a:buChar char="•"/>
            </a:pPr>
            <a:r>
              <a:rPr lang="en-US" sz="800" smtClean="0"/>
              <a:t>The RANK Ligand polypeptide is a type II transmembrane protein found on the surface of expressing cells as well as in a proteolytically released (cleaved) soluble form.</a:t>
            </a:r>
            <a:r>
              <a:rPr lang="en-US" sz="800" baseline="30000" smtClean="0"/>
              <a:t>3</a:t>
            </a:r>
          </a:p>
          <a:p>
            <a:pPr lvl="1" eaLnBrk="1" hangingPunct="1">
              <a:lnSpc>
                <a:spcPct val="70000"/>
              </a:lnSpc>
              <a:buFontTx/>
              <a:buChar char="•"/>
            </a:pPr>
            <a:r>
              <a:rPr lang="en-US" sz="800" smtClean="0"/>
              <a:t>RANK Ligand is expressed (both in a transmembrane and soluble form) from the osteoblast lineage cells.</a:t>
            </a:r>
            <a:r>
              <a:rPr lang="en-US" sz="800" baseline="30000" smtClean="0"/>
              <a:t>4</a:t>
            </a:r>
            <a:r>
              <a:rPr lang="en-US" sz="800" smtClean="0"/>
              <a:t>  </a:t>
            </a:r>
          </a:p>
          <a:p>
            <a:pPr lvl="2" eaLnBrk="1" hangingPunct="1">
              <a:lnSpc>
                <a:spcPct val="70000"/>
              </a:lnSpc>
              <a:buFontTx/>
              <a:buChar char="•"/>
            </a:pPr>
            <a:r>
              <a:rPr lang="en-US" sz="800" smtClean="0"/>
              <a:t>In addition, RANK Ligand is expressed in various cell types including, but not limited to: lymphoid cells,</a:t>
            </a:r>
            <a:r>
              <a:rPr lang="en-US" sz="800" baseline="30000" smtClean="0"/>
              <a:t>6</a:t>
            </a:r>
            <a:r>
              <a:rPr lang="en-US" sz="800" smtClean="0"/>
              <a:t> basal epithelial, luminal epithelial and stromal cells from normal prostate</a:t>
            </a:r>
            <a:r>
              <a:rPr lang="en-US" sz="800" baseline="30000" smtClean="0"/>
              <a:t>7</a:t>
            </a:r>
            <a:r>
              <a:rPr lang="en-US" sz="800" smtClean="0"/>
              <a:t> and non-malignant breast tissue,</a:t>
            </a:r>
            <a:r>
              <a:rPr lang="en-US" sz="800" baseline="30000" smtClean="0"/>
              <a:t>8</a:t>
            </a:r>
            <a:r>
              <a:rPr lang="en-US" sz="800" smtClean="0"/>
              <a:t> including mammary epithelial cells,</a:t>
            </a:r>
            <a:r>
              <a:rPr lang="en-US" sz="800" baseline="30000" smtClean="0"/>
              <a:t>9</a:t>
            </a:r>
            <a:r>
              <a:rPr lang="en-US" sz="800" smtClean="0"/>
              <a:t> tumor cells including breast cancer cells,</a:t>
            </a:r>
            <a:r>
              <a:rPr lang="en-US" sz="800" baseline="30000" smtClean="0"/>
              <a:t>8</a:t>
            </a:r>
            <a:r>
              <a:rPr lang="en-US" sz="800" smtClean="0"/>
              <a:t> prostate cancer cells and subsequent bone metastases;</a:t>
            </a:r>
            <a:r>
              <a:rPr lang="en-US" sz="800" baseline="30000" smtClean="0"/>
              <a:t>7</a:t>
            </a:r>
            <a:r>
              <a:rPr lang="en-US" sz="800" smtClean="0"/>
              <a:t> dendritic cells, activated T-cells and B-cells,</a:t>
            </a:r>
            <a:r>
              <a:rPr lang="en-US" sz="800" baseline="30000" smtClean="0"/>
              <a:t>10</a:t>
            </a:r>
            <a:r>
              <a:rPr lang="en-US" sz="800" smtClean="0"/>
              <a:t> osteoblasts</a:t>
            </a:r>
            <a:r>
              <a:rPr lang="en-US" sz="800" baseline="30000" smtClean="0"/>
              <a:t>5</a:t>
            </a:r>
            <a:r>
              <a:rPr lang="en-US" sz="800" smtClean="0"/>
              <a:t> and osteoclasts, mesenchymal cells, proliferative chondrocytes, early osteocytes and periosteal cells; synovial tissue,</a:t>
            </a:r>
            <a:r>
              <a:rPr lang="en-US" sz="800" baseline="30000" smtClean="0"/>
              <a:t>11</a:t>
            </a:r>
            <a:r>
              <a:rPr lang="en-US" sz="800" smtClean="0"/>
              <a:t> cardiomyocytes, vascular smooth muscle cells, endothelial cells,</a:t>
            </a:r>
            <a:r>
              <a:rPr lang="en-US" sz="800" baseline="30000" smtClean="0"/>
              <a:t>12</a:t>
            </a:r>
            <a:r>
              <a:rPr lang="en-US" sz="800" smtClean="0"/>
              <a:t> and the GI tract.</a:t>
            </a:r>
            <a:r>
              <a:rPr lang="en-US" sz="800" baseline="30000" smtClean="0"/>
              <a:t>13</a:t>
            </a:r>
            <a:r>
              <a:rPr lang="en-US" sz="800" smtClean="0"/>
              <a:t>  The clinical significance of these findings is unknown.</a:t>
            </a:r>
          </a:p>
          <a:p>
            <a:pPr lvl="1" eaLnBrk="1" hangingPunct="1">
              <a:lnSpc>
                <a:spcPct val="70000"/>
              </a:lnSpc>
              <a:buFontTx/>
              <a:buChar char="•"/>
            </a:pPr>
            <a:r>
              <a:rPr lang="en-US" sz="800" smtClean="0"/>
              <a:t>RANK Ligand subsequently binds to its receptor, RANK, on immature and mature osteoclasts, which leads to maturation of pre-fusion osteoclasts to multinucleated osteoclasts and finally to activated osteoclasts.</a:t>
            </a:r>
            <a:r>
              <a:rPr lang="en-US" sz="800" baseline="30000" smtClean="0"/>
              <a:t>5</a:t>
            </a:r>
            <a:endParaRPr lang="en-US" sz="800" smtClean="0"/>
          </a:p>
          <a:p>
            <a:pPr eaLnBrk="1" hangingPunct="1">
              <a:lnSpc>
                <a:spcPct val="70000"/>
              </a:lnSpc>
              <a:buFontTx/>
              <a:buChar char="•"/>
            </a:pPr>
            <a:r>
              <a:rPr lang="en-US" sz="800" smtClean="0"/>
              <a:t>RANK is expressed on osteoclasts and osteoclast progenitors.  In addition, RANK has been observed on cartilage cells (chondrocytes), mammary gland epithelial cells, and trophoblast cells.</a:t>
            </a:r>
            <a:r>
              <a:rPr lang="en-US" sz="800" baseline="30000" smtClean="0"/>
              <a:t>5,6,7</a:t>
            </a:r>
            <a:r>
              <a:rPr lang="en-US" sz="800" smtClean="0"/>
              <a:t> </a:t>
            </a:r>
          </a:p>
          <a:p>
            <a:pPr lvl="1" eaLnBrk="1" hangingPunct="1">
              <a:lnSpc>
                <a:spcPct val="70000"/>
              </a:lnSpc>
              <a:buFontTx/>
              <a:buChar char="•"/>
            </a:pPr>
            <a:endParaRPr lang="en-US" sz="800" smtClean="0"/>
          </a:p>
          <a:p>
            <a:pPr eaLnBrk="1" hangingPunct="1">
              <a:lnSpc>
                <a:spcPct val="70000"/>
              </a:lnSpc>
            </a:pPr>
            <a:r>
              <a:rPr lang="en-US" sz="800" smtClean="0"/>
              <a:t>1. Yasuda H, et al. </a:t>
            </a:r>
            <a:r>
              <a:rPr lang="en-US" sz="800" i="1" smtClean="0"/>
              <a:t>Proc Natl Acad Sci USA. </a:t>
            </a:r>
            <a:r>
              <a:rPr lang="en-US" sz="800" smtClean="0"/>
              <a:t>1998;95:3597-3602.</a:t>
            </a:r>
          </a:p>
          <a:p>
            <a:pPr eaLnBrk="1" hangingPunct="1">
              <a:lnSpc>
                <a:spcPct val="70000"/>
              </a:lnSpc>
            </a:pPr>
            <a:r>
              <a:rPr lang="en-US" sz="800" smtClean="0"/>
              <a:t>2. Fuller K, et al. </a:t>
            </a:r>
            <a:r>
              <a:rPr lang="en-US" sz="800" i="1" smtClean="0"/>
              <a:t>J Exp Med.</a:t>
            </a:r>
            <a:r>
              <a:rPr lang="en-US" sz="800" smtClean="0"/>
              <a:t> 1998;188:997-1001.</a:t>
            </a:r>
          </a:p>
          <a:p>
            <a:pPr eaLnBrk="1" hangingPunct="1">
              <a:lnSpc>
                <a:spcPct val="70000"/>
              </a:lnSpc>
            </a:pPr>
            <a:r>
              <a:rPr lang="en-US" sz="800" smtClean="0"/>
              <a:t>3. Lacey DL, et al. </a:t>
            </a:r>
            <a:r>
              <a:rPr lang="en-US" sz="800" i="1" smtClean="0"/>
              <a:t>Cell</a:t>
            </a:r>
            <a:r>
              <a:rPr lang="en-US" sz="800" smtClean="0"/>
              <a:t>. 1998;93:165-176.</a:t>
            </a:r>
          </a:p>
          <a:p>
            <a:pPr eaLnBrk="1" hangingPunct="1">
              <a:lnSpc>
                <a:spcPct val="70000"/>
              </a:lnSpc>
            </a:pPr>
            <a:r>
              <a:rPr lang="en-US" sz="800" smtClean="0"/>
              <a:t>4. Lacey DL, et al.</a:t>
            </a:r>
            <a:r>
              <a:rPr lang="en-US" sz="800" i="1" smtClean="0"/>
              <a:t> Am J Pathol.</a:t>
            </a:r>
            <a:r>
              <a:rPr lang="en-US" sz="800" smtClean="0"/>
              <a:t> 2000;157:435-448.</a:t>
            </a:r>
          </a:p>
          <a:p>
            <a:pPr eaLnBrk="1" hangingPunct="1">
              <a:lnSpc>
                <a:spcPct val="70000"/>
              </a:lnSpc>
            </a:pPr>
            <a:r>
              <a:rPr lang="en-US" sz="800" smtClean="0"/>
              <a:t>5. Boyle WJ, et al. </a:t>
            </a:r>
            <a:r>
              <a:rPr lang="en-US" sz="800" i="1" smtClean="0"/>
              <a:t>Nature.</a:t>
            </a:r>
            <a:r>
              <a:rPr lang="en-US" sz="800" smtClean="0"/>
              <a:t> 2003;423:337-342.</a:t>
            </a:r>
          </a:p>
          <a:p>
            <a:pPr eaLnBrk="1" hangingPunct="1">
              <a:lnSpc>
                <a:spcPct val="70000"/>
              </a:lnSpc>
            </a:pPr>
            <a:r>
              <a:rPr lang="en-US" sz="800" smtClean="0"/>
              <a:t>6. Kong Y-Y, et al. </a:t>
            </a:r>
            <a:r>
              <a:rPr lang="en-US" sz="800" i="1" smtClean="0"/>
              <a:t>Nature</a:t>
            </a:r>
            <a:r>
              <a:rPr lang="en-US" sz="800" smtClean="0"/>
              <a:t>. 1999;397:315-323.</a:t>
            </a:r>
          </a:p>
          <a:p>
            <a:pPr eaLnBrk="1" hangingPunct="1">
              <a:lnSpc>
                <a:spcPct val="70000"/>
              </a:lnSpc>
            </a:pPr>
            <a:r>
              <a:rPr lang="en-US" sz="800" smtClean="0"/>
              <a:t>7. Brown JM, et al. </a:t>
            </a:r>
            <a:r>
              <a:rPr lang="en-US" sz="800" i="1" smtClean="0"/>
              <a:t>Urology</a:t>
            </a:r>
            <a:r>
              <a:rPr lang="en-US" sz="800" smtClean="0"/>
              <a:t>. 2001;57:611-616.</a:t>
            </a:r>
          </a:p>
          <a:p>
            <a:pPr eaLnBrk="1" hangingPunct="1">
              <a:lnSpc>
                <a:spcPct val="70000"/>
              </a:lnSpc>
            </a:pPr>
            <a:r>
              <a:rPr lang="en-US" sz="800" smtClean="0"/>
              <a:t>8. Van Poznak C, et al. </a:t>
            </a:r>
            <a:r>
              <a:rPr lang="en-US" sz="800" i="1" smtClean="0"/>
              <a:t>J Clin Pathol</a:t>
            </a:r>
            <a:r>
              <a:rPr lang="en-US" sz="800" smtClean="0"/>
              <a:t>. 2006;59:56-63.</a:t>
            </a:r>
          </a:p>
          <a:p>
            <a:pPr eaLnBrk="1" hangingPunct="1">
              <a:lnSpc>
                <a:spcPct val="70000"/>
              </a:lnSpc>
            </a:pPr>
            <a:r>
              <a:rPr lang="en-US" sz="800" smtClean="0"/>
              <a:t>9. Fata JE, et al. </a:t>
            </a:r>
            <a:r>
              <a:rPr lang="en-US" sz="800" i="1" smtClean="0"/>
              <a:t>Cell. </a:t>
            </a:r>
            <a:r>
              <a:rPr lang="en-US" sz="800" smtClean="0"/>
              <a:t> 2000:103:41-50.</a:t>
            </a:r>
          </a:p>
          <a:p>
            <a:pPr eaLnBrk="1" hangingPunct="1">
              <a:lnSpc>
                <a:spcPct val="70000"/>
              </a:lnSpc>
            </a:pPr>
            <a:r>
              <a:rPr lang="en-US" sz="800" smtClean="0"/>
              <a:t>10. Anderson DM, et al. </a:t>
            </a:r>
            <a:r>
              <a:rPr lang="en-US" sz="800" i="1" smtClean="0"/>
              <a:t>Nature</a:t>
            </a:r>
            <a:r>
              <a:rPr lang="en-US" sz="800" smtClean="0"/>
              <a:t>. 1997;390:175-179.</a:t>
            </a:r>
          </a:p>
          <a:p>
            <a:pPr eaLnBrk="1" hangingPunct="1">
              <a:lnSpc>
                <a:spcPct val="70000"/>
              </a:lnSpc>
            </a:pPr>
            <a:r>
              <a:rPr lang="en-US" sz="800" smtClean="0"/>
              <a:t>11. Crotti TN, et al. </a:t>
            </a:r>
            <a:r>
              <a:rPr lang="en-US" sz="800" i="1" smtClean="0"/>
              <a:t>Ann Rheum Dis</a:t>
            </a:r>
            <a:r>
              <a:rPr lang="en-US" sz="800" smtClean="0"/>
              <a:t>. 2002;61:1047-1054.</a:t>
            </a:r>
          </a:p>
          <a:p>
            <a:pPr eaLnBrk="1" hangingPunct="1">
              <a:lnSpc>
                <a:spcPct val="70000"/>
              </a:lnSpc>
            </a:pPr>
            <a:r>
              <a:rPr lang="en-US" sz="800" smtClean="0"/>
              <a:t>12. Ueland T, et al. </a:t>
            </a:r>
            <a:r>
              <a:rPr lang="en-US" sz="800" i="1" smtClean="0"/>
              <a:t>Circulation</a:t>
            </a:r>
            <a:r>
              <a:rPr lang="en-US" sz="800" smtClean="0"/>
              <a:t>. 2005;111:2461-2468.</a:t>
            </a:r>
          </a:p>
          <a:p>
            <a:pPr eaLnBrk="1" hangingPunct="1">
              <a:lnSpc>
                <a:spcPct val="70000"/>
              </a:lnSpc>
            </a:pPr>
            <a:r>
              <a:rPr lang="en-US" sz="800" smtClean="0"/>
              <a:t>13. Moschen AR, et al. </a:t>
            </a:r>
            <a:r>
              <a:rPr lang="en-US" sz="800" i="1" smtClean="0"/>
              <a:t>Gut</a:t>
            </a:r>
            <a:r>
              <a:rPr lang="en-US" sz="800" smtClean="0"/>
              <a:t>. 2005;54:479-487.</a:t>
            </a:r>
          </a:p>
          <a:p>
            <a:pPr eaLnBrk="1" hangingPunct="1">
              <a:lnSpc>
                <a:spcPct val="70000"/>
              </a:lnSpc>
            </a:pPr>
            <a:r>
              <a:rPr lang="en-US" sz="800" smtClean="0"/>
              <a:t>14. Hsu H, et al.</a:t>
            </a:r>
            <a:r>
              <a:rPr lang="en-US" sz="800" i="1" smtClean="0"/>
              <a:t> Proc Natl Acad Sci USA. </a:t>
            </a:r>
            <a:r>
              <a:rPr lang="en-US" sz="800" smtClean="0"/>
              <a:t>1999:96:3540-3545.</a:t>
            </a:r>
          </a:p>
          <a:p>
            <a:pPr eaLnBrk="1" hangingPunct="1">
              <a:lnSpc>
                <a:spcPct val="70000"/>
              </a:lnSpc>
            </a:pPr>
            <a:endParaRPr lang="en-US" sz="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83FFE29-DDFF-4A99-8214-964A251C9F91}" type="slidenum">
              <a:rPr lang="en-US" sz="1200">
                <a:solidFill>
                  <a:prstClr val="black"/>
                </a:solidFill>
                <a:latin typeface="Times New Roman" pitchFamily="18" charset="0"/>
              </a:rPr>
              <a:pPr/>
              <a:t>39</a:t>
            </a:fld>
            <a:endParaRPr lang="en-US" sz="1200">
              <a:solidFill>
                <a:prstClr val="black"/>
              </a:solidFill>
              <a:latin typeface="Times New Roman" pitchFamily="18" charset="0"/>
            </a:endParaRPr>
          </a:p>
        </p:txBody>
      </p:sp>
      <p:sp>
        <p:nvSpPr>
          <p:cNvPr id="195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1" tIns="45536" rIns="91071" bIns="45536" anchor="b"/>
          <a:lstStyle>
            <a:lvl1pPr defTabSz="909638">
              <a:defRPr sz="2000">
                <a:solidFill>
                  <a:schemeClr val="tx1"/>
                </a:solidFill>
                <a:latin typeface="Arial" charset="0"/>
              </a:defRPr>
            </a:lvl1pPr>
            <a:lvl2pPr marL="742950" indent="-285750" defTabSz="909638">
              <a:defRPr sz="2000">
                <a:solidFill>
                  <a:schemeClr val="tx1"/>
                </a:solidFill>
                <a:latin typeface="Arial" charset="0"/>
              </a:defRPr>
            </a:lvl2pPr>
            <a:lvl3pPr marL="1143000" indent="-228600" defTabSz="909638">
              <a:defRPr sz="2000">
                <a:solidFill>
                  <a:schemeClr val="tx1"/>
                </a:solidFill>
                <a:latin typeface="Arial" charset="0"/>
              </a:defRPr>
            </a:lvl3pPr>
            <a:lvl4pPr marL="1600200" indent="-228600" defTabSz="909638">
              <a:defRPr sz="2000">
                <a:solidFill>
                  <a:schemeClr val="tx1"/>
                </a:solidFill>
                <a:latin typeface="Arial" charset="0"/>
              </a:defRPr>
            </a:lvl4pPr>
            <a:lvl5pPr marL="2057400" indent="-228600" defTabSz="909638">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algn="r" fontAlgn="base">
              <a:spcBef>
                <a:spcPct val="0"/>
              </a:spcBef>
              <a:spcAft>
                <a:spcPct val="0"/>
              </a:spcAft>
            </a:pPr>
            <a:fld id="{FE020C5E-F6BD-4EE5-8DB1-33F6F2F4CCF7}" type="slidenum">
              <a:rPr lang="en-US" sz="1200">
                <a:solidFill>
                  <a:prstClr val="black"/>
                </a:solidFill>
                <a:cs typeface="Arial" charset="0"/>
              </a:rPr>
              <a:pPr algn="r" fontAlgn="base">
                <a:spcBef>
                  <a:spcPct val="0"/>
                </a:spcBef>
                <a:spcAft>
                  <a:spcPct val="0"/>
                </a:spcAft>
              </a:pPr>
              <a:t>39</a:t>
            </a:fld>
            <a:endParaRPr lang="en-US" sz="1200">
              <a:solidFill>
                <a:prstClr val="black"/>
              </a:solidFill>
              <a:cs typeface="Arial" charset="0"/>
            </a:endParaRPr>
          </a:p>
        </p:txBody>
      </p:sp>
      <p:sp>
        <p:nvSpPr>
          <p:cNvPr id="195588" name="Rectangle 2"/>
          <p:cNvSpPr>
            <a:spLocks noGrp="1" noRot="1" noChangeAspect="1" noChangeArrowheads="1" noTextEdit="1"/>
          </p:cNvSpPr>
          <p:nvPr>
            <p:ph type="sldImg"/>
          </p:nvPr>
        </p:nvSpPr>
        <p:spPr>
          <a:xfrm>
            <a:off x="1144588" y="687388"/>
            <a:ext cx="4572000" cy="3429000"/>
          </a:xfrm>
          <a:ln/>
        </p:spPr>
      </p:sp>
      <p:sp>
        <p:nvSpPr>
          <p:cNvPr id="195589"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1" tIns="45536" rIns="91071" bIns="45536"/>
          <a:lstStyle/>
          <a:p>
            <a:pPr marL="228600" indent="-228600" eaLnBrk="1" hangingPunct="1"/>
            <a:r>
              <a:rPr lang="en-US" sz="1400" smtClean="0"/>
              <a:t>Denosumab is an investigational, fully human monoclonal antibody that binds with high affinity to, and inhibits the activity of human RANK (receptor activator of nuclear factor kappa B) ligand, a key mediator of osteoclast activity</a:t>
            </a:r>
            <a:r>
              <a:rPr lang="en-US" sz="1400" baseline="30000" smtClean="0"/>
              <a:t>1</a:t>
            </a:r>
            <a:r>
              <a:rPr lang="en-US" sz="1400" smtClean="0"/>
              <a:t>. </a:t>
            </a:r>
          </a:p>
          <a:p>
            <a:pPr marL="228600" indent="-228600" eaLnBrk="1" hangingPunct="1"/>
            <a:r>
              <a:rPr lang="en-US" sz="1400" smtClean="0"/>
              <a:t>RANK Ligand is an essential pathway in the formation, activation, and survival of osteoclasts</a:t>
            </a:r>
            <a:r>
              <a:rPr lang="en-US" sz="1400" baseline="30000" smtClean="0"/>
              <a:t>1,2</a:t>
            </a:r>
            <a:r>
              <a:rPr lang="en-US" sz="1400" smtClean="0"/>
              <a:t>.</a:t>
            </a:r>
            <a:r>
              <a:rPr lang="en-US" sz="1400" baseline="30000" smtClean="0"/>
              <a:t> </a:t>
            </a:r>
          </a:p>
          <a:p>
            <a:pPr marL="228600" indent="-228600" eaLnBrk="1" hangingPunct="1"/>
            <a:r>
              <a:rPr lang="en-US" sz="1400" smtClean="0"/>
              <a:t>Denosumab does not bind to other TNF receptors.</a:t>
            </a:r>
            <a:r>
              <a:rPr lang="en-US" sz="1400" baseline="30000" smtClean="0"/>
              <a:t>1</a:t>
            </a:r>
            <a:r>
              <a:rPr lang="en-US" sz="1400" smtClean="0"/>
              <a:t> </a:t>
            </a:r>
          </a:p>
          <a:p>
            <a:pPr marL="228600" indent="-228600" eaLnBrk="1" hangingPunct="1"/>
            <a:r>
              <a:rPr lang="en-US" sz="1400" smtClean="0"/>
              <a:t>The pharmacokinetics (SC administration) of denosumab in postmenopausal women were nonlinear with dose. </a:t>
            </a:r>
          </a:p>
          <a:p>
            <a:pPr marL="228600" indent="-228600" eaLnBrk="1" hangingPunct="1"/>
            <a:r>
              <a:rPr lang="en-US" sz="1400" smtClean="0"/>
              <a:t>The serum profiles were characterized by three distinct phases: 1) a prolonged absorption phase: maximum serum concentrations increased disproportionately greater (2.6-fold) than the increase in dose and were observed between 5 and 21 days after administration; 2) a prolonged </a:t>
            </a:r>
            <a:r>
              <a:rPr lang="en-US" sz="1400" smtClean="0">
                <a:sym typeface="Symbol" pitchFamily="18" charset="2"/>
              </a:rPr>
              <a:t></a:t>
            </a:r>
            <a:r>
              <a:rPr lang="en-US" sz="1400" smtClean="0"/>
              <a:t>-phase: half-lives that increased with dose to a maximum of 32 days; and 3) a more rapid terminal phase observed at concentrations &lt;1,000 ng/mL with a half-life that increased from 5 to 10 days as dose increased from 0.01 to 3.0 mg/kg. The mean serum residence time increased with dose from 12 to 46 days.</a:t>
            </a:r>
            <a:r>
              <a:rPr lang="en-US" sz="1400" baseline="30000" smtClean="0"/>
              <a:t>1</a:t>
            </a:r>
            <a:endParaRPr lang="en-US" smtClean="0"/>
          </a:p>
          <a:p>
            <a:pPr marL="228600" indent="-228600" eaLnBrk="1" hangingPunct="1"/>
            <a:r>
              <a:rPr lang="en-US" sz="1000" smtClean="0"/>
              <a:t>1. Bekker PJ, et al. A single-dose placebo-controlled study of AMG-162, a fully human monoclonal antibody to RANKL, in postmenopausal women. </a:t>
            </a:r>
            <a:r>
              <a:rPr lang="en-US" sz="1000" i="1" smtClean="0"/>
              <a:t>J Bone Miner Res.</a:t>
            </a:r>
            <a:r>
              <a:rPr lang="en-US" sz="1000" smtClean="0"/>
              <a:t> 2004;19:1059-1066.</a:t>
            </a:r>
          </a:p>
          <a:p>
            <a:pPr marL="228600" indent="-228600" eaLnBrk="1" hangingPunct="1"/>
            <a:r>
              <a:rPr lang="en-US" sz="1000" smtClean="0"/>
              <a:t>2. Boyle WJ, et al. Osteoclast differentiation and activation. </a:t>
            </a:r>
            <a:r>
              <a:rPr lang="en-US" sz="1000" i="1" smtClean="0"/>
              <a:t>Nature.</a:t>
            </a:r>
            <a:r>
              <a:rPr lang="en-US" sz="1000" smtClean="0"/>
              <a:t> 2003;423:337-342.</a:t>
            </a:r>
          </a:p>
          <a:p>
            <a:pPr marL="228600" indent="-228600" eaLnBrk="1" hangingPunct="1"/>
            <a:r>
              <a:rPr lang="en-US" sz="1000" smtClean="0"/>
              <a:t>3. Peterson MC, et al. AMG 162 maintains serum concentrations for up to 9 months following a single subcutaneous dose in healthy postmenopausal women. J. Bone Miner. Res. 2003; 18(Suppl 2):S166. Abstract SA393 and poster.</a:t>
            </a:r>
          </a:p>
          <a:p>
            <a:pPr marL="228600" indent="-228600"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Abaloparatide is a novel synthetic analogue of human PTHrP, selected to achieve potent and rapid anabolic activity, limited effects on bone resorption compared to PTH and room temperature stability. </a:t>
            </a:r>
          </a:p>
        </p:txBody>
      </p:sp>
      <p:sp>
        <p:nvSpPr>
          <p:cNvPr id="4" name="Slide Number Placeholder 3"/>
          <p:cNvSpPr>
            <a:spLocks noGrp="1"/>
          </p:cNvSpPr>
          <p:nvPr>
            <p:ph type="sldNum" sz="quarter" idx="5"/>
          </p:nvPr>
        </p:nvSpPr>
        <p:spPr/>
        <p:txBody>
          <a:bodyPr/>
          <a:lstStyle/>
          <a:p>
            <a:pPr>
              <a:defRPr/>
            </a:pPr>
            <a:fld id="{C9D5C772-B3B8-4679-AF10-BE6F114BA8E6}" type="slidenum">
              <a:rPr lang="en-GB">
                <a:solidFill>
                  <a:prstClr val="black"/>
                </a:solidFill>
              </a:rPr>
              <a:pPr>
                <a:defRPr/>
              </a:pPr>
              <a:t>44</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p:spPr>
        <p:txBody>
          <a:bodyPr/>
          <a:lstStyle>
            <a:lvl1pPr eaLnBrk="0" hangingPunct="0">
              <a:tabLst>
                <a:tab pos="725020" algn="l"/>
                <a:tab pos="1450040" algn="l"/>
                <a:tab pos="2175060" algn="l"/>
                <a:tab pos="2900081" algn="l"/>
              </a:tabLst>
              <a:defRPr>
                <a:solidFill>
                  <a:schemeClr val="bg1"/>
                </a:solidFill>
                <a:latin typeface="Arial" charset="0"/>
                <a:ea typeface="SimSun" pitchFamily="2" charset="-122"/>
              </a:defRPr>
            </a:lvl1pPr>
            <a:lvl2pPr eaLnBrk="0" hangingPunct="0">
              <a:tabLst>
                <a:tab pos="725020" algn="l"/>
                <a:tab pos="1450040" algn="l"/>
                <a:tab pos="2175060" algn="l"/>
                <a:tab pos="2900081" algn="l"/>
              </a:tabLst>
              <a:defRPr>
                <a:solidFill>
                  <a:schemeClr val="bg1"/>
                </a:solidFill>
                <a:latin typeface="Arial" charset="0"/>
                <a:ea typeface="SimSun" pitchFamily="2" charset="-122"/>
              </a:defRPr>
            </a:lvl2pPr>
            <a:lvl3pPr eaLnBrk="0" hangingPunct="0">
              <a:tabLst>
                <a:tab pos="725020" algn="l"/>
                <a:tab pos="1450040" algn="l"/>
                <a:tab pos="2175060" algn="l"/>
                <a:tab pos="2900081" algn="l"/>
              </a:tabLst>
              <a:defRPr>
                <a:solidFill>
                  <a:schemeClr val="bg1"/>
                </a:solidFill>
                <a:latin typeface="Arial" charset="0"/>
                <a:ea typeface="SimSun" pitchFamily="2" charset="-122"/>
              </a:defRPr>
            </a:lvl3pPr>
            <a:lvl4pPr eaLnBrk="0" hangingPunct="0">
              <a:tabLst>
                <a:tab pos="725020" algn="l"/>
                <a:tab pos="1450040" algn="l"/>
                <a:tab pos="2175060" algn="l"/>
                <a:tab pos="2900081" algn="l"/>
              </a:tabLst>
              <a:defRPr>
                <a:solidFill>
                  <a:schemeClr val="bg1"/>
                </a:solidFill>
                <a:latin typeface="Arial" charset="0"/>
                <a:ea typeface="SimSun" pitchFamily="2" charset="-122"/>
              </a:defRPr>
            </a:lvl4pPr>
            <a:lvl5pPr eaLnBrk="0" hangingPunct="0">
              <a:tabLst>
                <a:tab pos="725020" algn="l"/>
                <a:tab pos="1450040" algn="l"/>
                <a:tab pos="2175060" algn="l"/>
                <a:tab pos="2900081" algn="l"/>
              </a:tabLst>
              <a:defRPr>
                <a:solidFill>
                  <a:schemeClr val="bg1"/>
                </a:solidFill>
                <a:latin typeface="Arial" charset="0"/>
                <a:ea typeface="SimSun" pitchFamily="2" charset="-122"/>
              </a:defRPr>
            </a:lvl5pPr>
            <a:lvl6pPr marL="2518491" indent="-228954" defTabSz="449958" eaLnBrk="0" fontAlgn="base" hangingPunct="0">
              <a:spcBef>
                <a:spcPct val="0"/>
              </a:spcBef>
              <a:spcAft>
                <a:spcPct val="0"/>
              </a:spcAft>
              <a:buClr>
                <a:srgbClr val="000000"/>
              </a:buClr>
              <a:buSzPct val="100000"/>
              <a:buFont typeface="Times New Roman" pitchFamily="18" charset="0"/>
              <a:tabLst>
                <a:tab pos="725020" algn="l"/>
                <a:tab pos="1450040" algn="l"/>
                <a:tab pos="2175060" algn="l"/>
                <a:tab pos="2900081" algn="l"/>
              </a:tabLst>
              <a:defRPr>
                <a:solidFill>
                  <a:schemeClr val="bg1"/>
                </a:solidFill>
                <a:latin typeface="Arial" charset="0"/>
                <a:ea typeface="SimSun" pitchFamily="2" charset="-122"/>
              </a:defRPr>
            </a:lvl6pPr>
            <a:lvl7pPr marL="2976398" indent="-228954" defTabSz="449958" eaLnBrk="0" fontAlgn="base" hangingPunct="0">
              <a:spcBef>
                <a:spcPct val="0"/>
              </a:spcBef>
              <a:spcAft>
                <a:spcPct val="0"/>
              </a:spcAft>
              <a:buClr>
                <a:srgbClr val="000000"/>
              </a:buClr>
              <a:buSzPct val="100000"/>
              <a:buFont typeface="Times New Roman" pitchFamily="18" charset="0"/>
              <a:tabLst>
                <a:tab pos="725020" algn="l"/>
                <a:tab pos="1450040" algn="l"/>
                <a:tab pos="2175060" algn="l"/>
                <a:tab pos="2900081" algn="l"/>
              </a:tabLst>
              <a:defRPr>
                <a:solidFill>
                  <a:schemeClr val="bg1"/>
                </a:solidFill>
                <a:latin typeface="Arial" charset="0"/>
                <a:ea typeface="SimSun" pitchFamily="2" charset="-122"/>
              </a:defRPr>
            </a:lvl7pPr>
            <a:lvl8pPr marL="3434306" indent="-228954" defTabSz="449958" eaLnBrk="0" fontAlgn="base" hangingPunct="0">
              <a:spcBef>
                <a:spcPct val="0"/>
              </a:spcBef>
              <a:spcAft>
                <a:spcPct val="0"/>
              </a:spcAft>
              <a:buClr>
                <a:srgbClr val="000000"/>
              </a:buClr>
              <a:buSzPct val="100000"/>
              <a:buFont typeface="Times New Roman" pitchFamily="18" charset="0"/>
              <a:tabLst>
                <a:tab pos="725020" algn="l"/>
                <a:tab pos="1450040" algn="l"/>
                <a:tab pos="2175060" algn="l"/>
                <a:tab pos="2900081" algn="l"/>
              </a:tabLst>
              <a:defRPr>
                <a:solidFill>
                  <a:schemeClr val="bg1"/>
                </a:solidFill>
                <a:latin typeface="Arial" charset="0"/>
                <a:ea typeface="SimSun" pitchFamily="2" charset="-122"/>
              </a:defRPr>
            </a:lvl8pPr>
            <a:lvl9pPr marL="3892214" indent="-228954" defTabSz="449958" eaLnBrk="0" fontAlgn="base" hangingPunct="0">
              <a:spcBef>
                <a:spcPct val="0"/>
              </a:spcBef>
              <a:spcAft>
                <a:spcPct val="0"/>
              </a:spcAft>
              <a:buClr>
                <a:srgbClr val="000000"/>
              </a:buClr>
              <a:buSzPct val="100000"/>
              <a:buFont typeface="Times New Roman" pitchFamily="18" charset="0"/>
              <a:tabLst>
                <a:tab pos="725020" algn="l"/>
                <a:tab pos="1450040" algn="l"/>
                <a:tab pos="2175060" algn="l"/>
                <a:tab pos="2900081" algn="l"/>
              </a:tabLst>
              <a:defRPr>
                <a:solidFill>
                  <a:schemeClr val="bg1"/>
                </a:solidFill>
                <a:latin typeface="Arial" charset="0"/>
                <a:ea typeface="SimSun" pitchFamily="2" charset="-122"/>
              </a:defRPr>
            </a:lvl9pPr>
          </a:lstStyle>
          <a:p>
            <a:pPr eaLnBrk="1" hangingPunct="1"/>
            <a:fld id="{D4D26A5A-20AA-4C61-904D-3FF438512BB9}" type="slidenum">
              <a:rPr lang="fr-FR" smtClean="0">
                <a:solidFill>
                  <a:srgbClr val="000000"/>
                </a:solidFill>
                <a:latin typeface="Times New Roman" pitchFamily="18" charset="0"/>
                <a:ea typeface="Arial Unicode MS" pitchFamily="34" charset="-128"/>
              </a:rPr>
              <a:pPr eaLnBrk="1" hangingPunct="1"/>
              <a:t>45</a:t>
            </a:fld>
            <a:endParaRPr lang="fr-FR" smtClean="0">
              <a:solidFill>
                <a:srgbClr val="000000"/>
              </a:solidFill>
              <a:latin typeface="Times New Roman" pitchFamily="18" charset="0"/>
              <a:ea typeface="Arial Unicode MS" pitchFamily="34" charset="-128"/>
            </a:endParaRPr>
          </a:p>
        </p:txBody>
      </p:sp>
      <p:sp>
        <p:nvSpPr>
          <p:cNvPr id="41987" name="Rectangle 7"/>
          <p:cNvSpPr txBox="1">
            <a:spLocks noGrp="1" noChangeArrowheads="1"/>
          </p:cNvSpPr>
          <p:nvPr/>
        </p:nvSpPr>
        <p:spPr bwMode="auto">
          <a:xfrm>
            <a:off x="3883368" y="8685122"/>
            <a:ext cx="2973028" cy="4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0" tIns="44720" rIns="89440" bIns="44720"/>
          <a:lstStyle>
            <a:lvl1pPr defTabSz="898525" eaLnBrk="0" hangingPunct="0">
              <a:defRPr>
                <a:solidFill>
                  <a:schemeClr val="bg1"/>
                </a:solidFill>
                <a:latin typeface="Arial" charset="0"/>
                <a:ea typeface="SimSun" pitchFamily="2" charset="-122"/>
              </a:defRPr>
            </a:lvl1pPr>
            <a:lvl2pPr defTabSz="898525" eaLnBrk="0" hangingPunct="0">
              <a:defRPr>
                <a:solidFill>
                  <a:schemeClr val="bg1"/>
                </a:solidFill>
                <a:latin typeface="Arial" charset="0"/>
                <a:ea typeface="SimSun" pitchFamily="2" charset="-122"/>
              </a:defRPr>
            </a:lvl2pPr>
            <a:lvl3pPr defTabSz="898525" eaLnBrk="0" hangingPunct="0">
              <a:defRPr>
                <a:solidFill>
                  <a:schemeClr val="bg1"/>
                </a:solidFill>
                <a:latin typeface="Arial" charset="0"/>
                <a:ea typeface="SimSun" pitchFamily="2" charset="-122"/>
              </a:defRPr>
            </a:lvl3pPr>
            <a:lvl4pPr defTabSz="898525" eaLnBrk="0" hangingPunct="0">
              <a:defRPr>
                <a:solidFill>
                  <a:schemeClr val="bg1"/>
                </a:solidFill>
                <a:latin typeface="Arial" charset="0"/>
                <a:ea typeface="SimSun" pitchFamily="2" charset="-122"/>
              </a:defRPr>
            </a:lvl4pPr>
            <a:lvl5pPr defTabSz="898525" eaLnBrk="0" hangingPunct="0">
              <a:defRPr>
                <a:solidFill>
                  <a:schemeClr val="bg1"/>
                </a:solidFill>
                <a:latin typeface="Arial" charset="0"/>
                <a:ea typeface="SimSun" pitchFamily="2" charset="-122"/>
              </a:defRPr>
            </a:lvl5pPr>
            <a:lvl6pPr marL="2514600" indent="-228600" defTabSz="89852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marL="2971800" indent="-228600" defTabSz="89852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marL="3429000" indent="-228600" defTabSz="89852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marL="3886200" indent="-228600" defTabSz="89852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lgn="ctr" eaLnBrk="1" hangingPunct="1"/>
            <a:fld id="{50476BE2-6140-4F70-9040-00A2ED7B38AA}" type="slidenum">
              <a:rPr lang="en-US" sz="2400" b="1">
                <a:solidFill>
                  <a:srgbClr val="000000"/>
                </a:solidFill>
              </a:rPr>
              <a:pPr algn="ctr" eaLnBrk="1" hangingPunct="1"/>
              <a:t>45</a:t>
            </a:fld>
            <a:endParaRPr lang="en-US" sz="2400" b="1">
              <a:solidFill>
                <a:srgbClr val="000000"/>
              </a:solidFill>
            </a:endParaRPr>
          </a:p>
        </p:txBody>
      </p:sp>
      <p:sp>
        <p:nvSpPr>
          <p:cNvPr id="41988" name="Rectangle 2"/>
          <p:cNvSpPr>
            <a:spLocks noGrp="1" noRot="1" noChangeAspect="1" noChangeArrowheads="1" noTextEdit="1"/>
          </p:cNvSpPr>
          <p:nvPr>
            <p:ph type="sldImg"/>
          </p:nvPr>
        </p:nvSpPr>
        <p:spPr>
          <a:xfrm>
            <a:off x="736600" y="87313"/>
            <a:ext cx="5367338" cy="4027487"/>
          </a:xfrm>
          <a:noFill/>
          <a:ln/>
          <a:extLst>
            <a:ext uri="{909E8E84-426E-40DD-AFC4-6F175D3DCCD1}">
              <a14:hiddenFill xmlns:a14="http://schemas.microsoft.com/office/drawing/2010/main">
                <a:solidFill>
                  <a:srgbClr val="FFFFFF"/>
                </a:solidFill>
              </a14:hiddenFill>
            </a:ext>
          </a:extLst>
        </p:spPr>
      </p:sp>
      <p:sp>
        <p:nvSpPr>
          <p:cNvPr id="41989" name="Rectangle 3"/>
          <p:cNvSpPr>
            <a:spLocks noGrp="1" noChangeArrowheads="1"/>
          </p:cNvSpPr>
          <p:nvPr>
            <p:ph type="body" idx="1"/>
          </p:nvPr>
        </p:nvSpPr>
        <p:spPr>
          <a:xfrm>
            <a:off x="655509" y="4341829"/>
            <a:ext cx="5551790" cy="4343290"/>
          </a:xfrm>
          <a:noFill/>
        </p:spPr>
        <p:txBody>
          <a:bodyPr lIns="91500" tIns="45751" rIns="91500" bIns="45751"/>
          <a:lstStyle/>
          <a:p>
            <a:pPr defTabSz="915814">
              <a:spcBef>
                <a:spcPct val="0"/>
              </a:spcBef>
            </a:pPr>
            <a:endParaRPr lang="en-US" sz="800"/>
          </a:p>
        </p:txBody>
      </p:sp>
      <p:sp>
        <p:nvSpPr>
          <p:cNvPr id="41990" name="Rectangle 5"/>
          <p:cNvSpPr>
            <a:spLocks noChangeArrowheads="1"/>
          </p:cNvSpPr>
          <p:nvPr/>
        </p:nvSpPr>
        <p:spPr bwMode="auto">
          <a:xfrm>
            <a:off x="6099918" y="1762453"/>
            <a:ext cx="758082" cy="327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8" tIns="45019" rIns="90038" bIns="45019">
            <a:spAutoFit/>
          </a:bodyPr>
          <a:lstStyle/>
          <a:p>
            <a:pPr algn="ctr" defTabSz="899916"/>
            <a:endParaRPr lang="en-US" sz="900" b="1">
              <a:solidFill>
                <a:srgbClr val="00B050"/>
              </a:solidFill>
            </a:endParaRPr>
          </a:p>
          <a:p>
            <a:pPr algn="ctr" defTabSz="899916"/>
            <a:r>
              <a:rPr lang="en-US" sz="900" b="1">
                <a:solidFill>
                  <a:srgbClr val="00B050"/>
                </a:solidFill>
              </a:rPr>
              <a:t>Padhi JBMR 2010</a:t>
            </a:r>
          </a:p>
          <a:p>
            <a:pPr algn="ctr" defTabSz="899916"/>
            <a:endParaRPr lang="en-US" sz="900" b="1">
              <a:solidFill>
                <a:srgbClr val="00B050"/>
              </a:solidFill>
            </a:endParaRPr>
          </a:p>
          <a:p>
            <a:pPr algn="ctr" defTabSz="899916"/>
            <a:r>
              <a:rPr lang="en-US" sz="900" b="1">
                <a:solidFill>
                  <a:srgbClr val="00B050"/>
                </a:solidFill>
              </a:rPr>
              <a:t>20 Fig2A&amp;D</a:t>
            </a: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r>
              <a:rPr lang="en-US" sz="900" b="1">
                <a:solidFill>
                  <a:srgbClr val="00B050"/>
                </a:solidFill>
              </a:rPr>
              <a:t>8-3</a:t>
            </a: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endParaRPr lang="en-US" sz="900" b="1">
              <a:solidFill>
                <a:srgbClr val="00B050"/>
              </a:solidFill>
            </a:endParaRPr>
          </a:p>
          <a:p>
            <a:pPr algn="ctr" defTabSz="899916"/>
            <a:r>
              <a:rPr lang="en-US" sz="900" b="1">
                <a:solidFill>
                  <a:srgbClr val="00B050"/>
                </a:solidFill>
              </a:rPr>
              <a:t>8-3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5800"/>
            <a:ext cx="4572000" cy="34290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GB">
              <a:solidFill>
                <a:prstClr val="black"/>
              </a:solidFill>
            </a:endParaRP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379428B-D470-451C-A064-F64E08BFADDA}" type="slidenum">
              <a:rPr lang="en-GB">
                <a:solidFill>
                  <a:prstClr val="black"/>
                </a:solidFill>
              </a:rPr>
              <a:pPr eaLnBrk="1" hangingPunct="1"/>
              <a:t>7</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4CCFD-4D83-453B-B2A7-15BAB50A8B5E}" type="slidenum">
              <a:rPr lang="en-US">
                <a:solidFill>
                  <a:prstClr val="black"/>
                </a:solidFill>
              </a:rPr>
              <a:pPr/>
              <a:t>16</a:t>
            </a:fld>
            <a:endParaRPr lang="en-US">
              <a:solidFill>
                <a:prstClr val="black"/>
              </a:solidFill>
            </a:endParaRPr>
          </a:p>
        </p:txBody>
      </p:sp>
      <p:sp>
        <p:nvSpPr>
          <p:cNvPr id="376834" name="Rectangle 2"/>
          <p:cNvSpPr>
            <a:spLocks noGrp="1" noRot="1" noChangeAspect="1" noChangeArrowheads="1" noTextEdit="1"/>
          </p:cNvSpPr>
          <p:nvPr>
            <p:ph type="sldImg"/>
          </p:nvPr>
        </p:nvSpPr>
        <p:spPr>
          <a:xfrm>
            <a:off x="1143000" y="685800"/>
            <a:ext cx="4572000" cy="3429000"/>
          </a:xfrm>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11FF5-5EA5-4CEC-82C6-31036265BD17}" type="slidenum">
              <a:rPr lang="en-US">
                <a:solidFill>
                  <a:prstClr val="black"/>
                </a:solidFill>
              </a:rPr>
              <a:pPr/>
              <a:t>17</a:t>
            </a:fld>
            <a:endParaRPr lang="en-US">
              <a:solidFill>
                <a:prstClr val="black"/>
              </a:solidFill>
            </a:endParaRPr>
          </a:p>
        </p:txBody>
      </p:sp>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05949-3F0E-4DFA-8F00-454987E0BAB1}" type="slidenum">
              <a:rPr lang="en-US">
                <a:solidFill>
                  <a:prstClr val="black"/>
                </a:solidFill>
              </a:rPr>
              <a:pPr/>
              <a:t>18</a:t>
            </a:fld>
            <a:endParaRPr lang="en-US">
              <a:solidFill>
                <a:prstClr val="black"/>
              </a:solidFill>
            </a:endParaRPr>
          </a:p>
        </p:txBody>
      </p:sp>
      <p:sp>
        <p:nvSpPr>
          <p:cNvPr id="547842" name="Rectangle 2"/>
          <p:cNvSpPr>
            <a:spLocks noGrp="1" noRot="1" noChangeAspect="1" noChangeArrowheads="1" noTextEdit="1"/>
          </p:cNvSpPr>
          <p:nvPr>
            <p:ph type="sldImg"/>
          </p:nvPr>
        </p:nvSpPr>
        <p:spPr>
          <a:xfrm>
            <a:off x="1143000" y="685800"/>
            <a:ext cx="4572000" cy="3429000"/>
          </a:xfrm>
          <a:ln/>
        </p:spPr>
      </p:sp>
      <p:sp>
        <p:nvSpPr>
          <p:cNvPr id="547843"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r" eaLnBrk="0" fontAlgn="base" hangingPunct="0">
              <a:spcBef>
                <a:spcPct val="0"/>
              </a:spcBef>
              <a:spcAft>
                <a:spcPct val="0"/>
              </a:spcAft>
            </a:pPr>
            <a:fld id="{017EFB56-F721-49F5-88B1-2FACB05F665F}" type="slidenum">
              <a:rPr lang="en-US">
                <a:solidFill>
                  <a:prstClr val="black"/>
                </a:solidFill>
              </a:rPr>
              <a:pPr algn="r" eaLnBrk="0" fontAlgn="base" hangingPunct="0">
                <a:spcBef>
                  <a:spcPct val="0"/>
                </a:spcBef>
                <a:spcAft>
                  <a:spcPct val="0"/>
                </a:spcAft>
              </a:pPr>
              <a:t>20</a:t>
            </a:fld>
            <a:endParaRPr lang="en-US">
              <a:solidFill>
                <a:prstClr val="black"/>
              </a:solidFill>
            </a:endParaRPr>
          </a:p>
        </p:txBody>
      </p:sp>
      <p:sp>
        <p:nvSpPr>
          <p:cNvPr id="123907" name="Rectangle 2"/>
          <p:cNvSpPr>
            <a:spLocks noGrp="1" noRot="1" noChangeAspect="1" noChangeArrowheads="1" noTextEdit="1"/>
          </p:cNvSpPr>
          <p:nvPr>
            <p:ph type="sldImg"/>
          </p:nvPr>
        </p:nvSpPr>
        <p:spPr>
          <a:xfrm>
            <a:off x="-1797050" y="25400"/>
            <a:ext cx="10453688" cy="7842250"/>
          </a:xfrm>
          <a:solidFill>
            <a:srgbClr val="FFFFFF"/>
          </a:solidFill>
          <a:ln/>
        </p:spPr>
      </p:sp>
      <p:sp>
        <p:nvSpPr>
          <p:cNvPr id="123908" name="Rectangle 3"/>
          <p:cNvSpPr>
            <a:spLocks noGrp="1" noChangeArrowheads="1"/>
          </p:cNvSpPr>
          <p:nvPr>
            <p:ph type="body" idx="1"/>
          </p:nvPr>
        </p:nvSpPr>
        <p:spPr>
          <a:xfrm>
            <a:off x="169863" y="7822992"/>
            <a:ext cx="6540500" cy="610537"/>
          </a:xfrm>
          <a:solidFill>
            <a:srgbClr val="FFFFFF"/>
          </a:solidFill>
          <a:ln>
            <a:solidFill>
              <a:srgbClr val="000000"/>
            </a:solidFill>
          </a:ln>
        </p:spPr>
        <p:txBody>
          <a:bodyPr/>
          <a:lstStyle/>
          <a:p>
            <a:pPr eaLnBrk="1" hangingPunct="1"/>
            <a:r>
              <a:rPr lang="en-US" dirty="0" smtClean="0"/>
              <a:t>The changes in BMD that occur with treatment with calcium and vitamin D are small.  This slide summarizes the changes in BMD in the 2 studies shown in the previous slide.  In the panel on the right, changes in BMD with vitamin D + calcium are modest at best, but still resulted in a substantial and significant reduction in fracture risk. There is therefore speculation that treatment with calcium and vitamin D reduce the incidence of fractures by other means as well, as illustrated in the next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r" eaLnBrk="0" fontAlgn="base" hangingPunct="0">
              <a:spcBef>
                <a:spcPct val="0"/>
              </a:spcBef>
              <a:spcAft>
                <a:spcPct val="0"/>
              </a:spcAft>
            </a:pPr>
            <a:fld id="{E4E6D3BD-9F2A-489E-B9EE-A4FB0F5B877E}" type="slidenum">
              <a:rPr lang="en-US">
                <a:solidFill>
                  <a:prstClr val="black"/>
                </a:solidFill>
              </a:rPr>
              <a:pPr algn="r" eaLnBrk="0" fontAlgn="base" hangingPunct="0">
                <a:spcBef>
                  <a:spcPct val="0"/>
                </a:spcBef>
                <a:spcAft>
                  <a:spcPct val="0"/>
                </a:spcAft>
              </a:pPr>
              <a:t>21</a:t>
            </a:fld>
            <a:endParaRPr lang="en-US">
              <a:solidFill>
                <a:prstClr val="black"/>
              </a:solidFill>
            </a:endParaRPr>
          </a:p>
        </p:txBody>
      </p:sp>
      <p:sp>
        <p:nvSpPr>
          <p:cNvPr id="124931" name="Rectangle 2"/>
          <p:cNvSpPr>
            <a:spLocks noGrp="1" noRot="1" noChangeAspect="1" noChangeArrowheads="1" noTextEdit="1"/>
          </p:cNvSpPr>
          <p:nvPr>
            <p:ph type="sldImg"/>
          </p:nvPr>
        </p:nvSpPr>
        <p:spPr>
          <a:xfrm>
            <a:off x="1339850" y="914400"/>
            <a:ext cx="4179888" cy="3135313"/>
          </a:xfrm>
          <a:solidFill>
            <a:srgbClr val="FFFFFF"/>
          </a:solidFill>
          <a:ln/>
        </p:spPr>
      </p:sp>
      <p:sp>
        <p:nvSpPr>
          <p:cNvPr id="124932" name="Text Box 3"/>
          <p:cNvSpPr>
            <a:spLocks noGrp="1" noChangeArrowheads="1"/>
          </p:cNvSpPr>
          <p:nvPr>
            <p:ph type="body" idx="1"/>
          </p:nvPr>
        </p:nvSpPr>
        <p:spPr>
          <a:xfrm>
            <a:off x="1046164" y="4353394"/>
            <a:ext cx="4770437" cy="3478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smtClean="0"/>
              <a:t>In addition to modest increases in BMD, treatment with calcium and vitamin D reduces the likelihood of falls, according to this metaanalysis of five randomized clinical trials. This effect of vitamin D therapy may have to do with improved muscle function and strength.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030">
              <a:defRPr sz="1600">
                <a:solidFill>
                  <a:schemeClr val="tx1"/>
                </a:solidFill>
                <a:latin typeface="Arial" charset="0"/>
              </a:defRPr>
            </a:lvl1pPr>
            <a:lvl2pPr marL="731731" indent="-281435" defTabSz="899030">
              <a:defRPr sz="1600">
                <a:solidFill>
                  <a:schemeClr val="tx1"/>
                </a:solidFill>
                <a:latin typeface="Arial" charset="0"/>
              </a:defRPr>
            </a:lvl2pPr>
            <a:lvl3pPr marL="1125741" indent="-225148" defTabSz="899030">
              <a:defRPr sz="1600">
                <a:solidFill>
                  <a:schemeClr val="tx1"/>
                </a:solidFill>
                <a:latin typeface="Arial" charset="0"/>
              </a:defRPr>
            </a:lvl3pPr>
            <a:lvl4pPr marL="1576037" indent="-225148" defTabSz="899030">
              <a:defRPr sz="1600">
                <a:solidFill>
                  <a:schemeClr val="tx1"/>
                </a:solidFill>
                <a:latin typeface="Arial" charset="0"/>
              </a:defRPr>
            </a:lvl4pPr>
            <a:lvl5pPr marL="2026333" indent="-225148" defTabSz="899030">
              <a:defRPr sz="1600">
                <a:solidFill>
                  <a:schemeClr val="tx1"/>
                </a:solidFill>
                <a:latin typeface="Arial" charset="0"/>
              </a:defRPr>
            </a:lvl5pPr>
            <a:lvl6pPr marL="2476630" indent="-225148" defTabSz="899030" eaLnBrk="0" fontAlgn="base" hangingPunct="0">
              <a:spcBef>
                <a:spcPct val="50000"/>
              </a:spcBef>
              <a:spcAft>
                <a:spcPct val="0"/>
              </a:spcAft>
              <a:defRPr sz="1600">
                <a:solidFill>
                  <a:schemeClr val="tx1"/>
                </a:solidFill>
                <a:latin typeface="Arial" charset="0"/>
              </a:defRPr>
            </a:lvl6pPr>
            <a:lvl7pPr marL="2926926" indent="-225148" defTabSz="899030" eaLnBrk="0" fontAlgn="base" hangingPunct="0">
              <a:spcBef>
                <a:spcPct val="50000"/>
              </a:spcBef>
              <a:spcAft>
                <a:spcPct val="0"/>
              </a:spcAft>
              <a:defRPr sz="1600">
                <a:solidFill>
                  <a:schemeClr val="tx1"/>
                </a:solidFill>
                <a:latin typeface="Arial" charset="0"/>
              </a:defRPr>
            </a:lvl7pPr>
            <a:lvl8pPr marL="3377222" indent="-225148" defTabSz="899030" eaLnBrk="0" fontAlgn="base" hangingPunct="0">
              <a:spcBef>
                <a:spcPct val="50000"/>
              </a:spcBef>
              <a:spcAft>
                <a:spcPct val="0"/>
              </a:spcAft>
              <a:defRPr sz="1600">
                <a:solidFill>
                  <a:schemeClr val="tx1"/>
                </a:solidFill>
                <a:latin typeface="Arial" charset="0"/>
              </a:defRPr>
            </a:lvl8pPr>
            <a:lvl9pPr marL="3827518" indent="-225148" defTabSz="899030" eaLnBrk="0" fontAlgn="base" hangingPunct="0">
              <a:spcBef>
                <a:spcPct val="50000"/>
              </a:spcBef>
              <a:spcAft>
                <a:spcPct val="0"/>
              </a:spcAft>
              <a:defRPr sz="1600">
                <a:solidFill>
                  <a:schemeClr val="tx1"/>
                </a:solidFill>
                <a:latin typeface="Arial" charset="0"/>
              </a:defRPr>
            </a:lvl9pPr>
          </a:lstStyle>
          <a:p>
            <a:fld id="{A28EB311-9208-4D5A-8E36-74CFC2270840}" type="slidenum">
              <a:rPr lang="en-US" sz="1200">
                <a:solidFill>
                  <a:prstClr val="black"/>
                </a:solidFill>
                <a:latin typeface="Georgia" pitchFamily="18" charset="0"/>
              </a:rPr>
              <a:pPr/>
              <a:t>28</a:t>
            </a:fld>
            <a:endParaRPr lang="en-US" sz="1200">
              <a:solidFill>
                <a:prstClr val="black"/>
              </a:solidFill>
              <a:latin typeface="Georgia" pitchFamily="18" charset="0"/>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400175" y="914401"/>
            <a:ext cx="4056063" cy="3135313"/>
          </a:xfrm>
          <a:prstGeom prst="rect">
            <a:avLst/>
          </a:prstGeom>
          <a:solidFill>
            <a:srgbClr val="FFFFFF"/>
          </a:solidFill>
          <a:ln w="9525">
            <a:solidFill>
              <a:srgbClr val="000000"/>
            </a:solidFill>
            <a:miter lim="800000"/>
            <a:headEnd/>
            <a:tailEnd/>
          </a:ln>
        </p:spPr>
        <p:txBody>
          <a:bodyPr wrap="none" lIns="83617" tIns="41809" rIns="83617" bIns="41809" anchor="ctr"/>
          <a:lstStyle/>
          <a:p>
            <a:endParaRPr lang="en-US">
              <a:solidFill>
                <a:prstClr val="black"/>
              </a:solidFill>
            </a:endParaRPr>
          </a:p>
        </p:txBody>
      </p:sp>
      <p:sp>
        <p:nvSpPr>
          <p:cNvPr id="33795" name="Text Box 2"/>
          <p:cNvSpPr>
            <a:spLocks noGrp="1" noChangeArrowheads="1"/>
          </p:cNvSpPr>
          <p:nvPr>
            <p:ph type="body"/>
          </p:nvPr>
        </p:nvSpPr>
        <p:spPr bwMode="auto">
          <a:xfrm>
            <a:off x="1046164" y="4352926"/>
            <a:ext cx="4770437" cy="3478213"/>
          </a:xfrm>
          <a:noFill/>
        </p:spPr>
        <p:txBody>
          <a:bodyPr wrap="square" lIns="0" tIns="0" rIns="0" bIns="0" numCol="1" anchor="t" anchorCtr="0" compatLnSpc="1">
            <a:prstTxWarp prst="textNoShape">
              <a:avLst/>
            </a:prstTxWarp>
          </a:bodyPr>
          <a:lstStyle/>
          <a:p>
            <a:pPr marL="77648" indent="-77648">
              <a:lnSpc>
                <a:spcPct val="93000"/>
              </a:lnSpc>
              <a:spcBef>
                <a:spcPct val="0"/>
              </a:spcBef>
              <a:buSzPct val="45000"/>
              <a:tabLst>
                <a:tab pos="661624" algn="l"/>
                <a:tab pos="1323248" algn="l"/>
                <a:tab pos="1984872" algn="l"/>
                <a:tab pos="2646496" algn="l"/>
                <a:tab pos="3309737" algn="l"/>
                <a:tab pos="3971362" algn="l"/>
                <a:tab pos="4632985" algn="l"/>
              </a:tabLst>
            </a:pPr>
            <a:r>
              <a:rPr lang="en-GB" smtClean="0">
                <a:latin typeface="Arial" pitchFamily="34" charset="0"/>
                <a:ea typeface="msgothic"/>
                <a:cs typeface="msgothic"/>
              </a:rPr>
              <a:t>Osteonecrosis of the jaw. REPRODUCED FROM RUGGIERO SL, MEHROTRA H, ROSENBERG TJ, ENGROFF SL. OSTEONECROSIS OF THE JAWS ASSOCIATED WITH THE USE OF BISPHOSPHONATES: A REVIEW OF 63 CASES. J ORAL MAXILLOFACIAL SURG 2004; 62:527–534, WITH PERMISSION FROM ELSEVIER. WWW.SCIENCEDIRECT.COM/SCIENCE/JOURNAL/02782391.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C2584-C820-4ECD-9393-A43C61E4CD0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31188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C2584-C820-4ECD-9393-A43C61E4CD0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504713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82713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83526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033178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025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84448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1921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47628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51883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20753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881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C2584-C820-4ECD-9393-A43C61E4CD0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10914152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6814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9754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81325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7883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5278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61317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512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27295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11148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708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42DAF2B-E22B-461B-82BD-656D82FC214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464013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1887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7247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53058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693395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44792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353892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813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26703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605157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3980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026" indent="0" algn="ctr">
              <a:buNone/>
            </a:lvl2pPr>
            <a:lvl3pPr marL="914052" indent="0" algn="ctr">
              <a:buNone/>
            </a:lvl3pPr>
            <a:lvl4pPr marL="1371078" indent="0" algn="ctr">
              <a:buNone/>
            </a:lvl4pPr>
            <a:lvl5pPr marL="1828106" indent="0" algn="ctr">
              <a:buNone/>
            </a:lvl5pPr>
            <a:lvl6pPr marL="2285132" indent="0" algn="ctr">
              <a:buNone/>
            </a:lvl6pPr>
            <a:lvl7pPr marL="2742158" indent="0" algn="ctr">
              <a:buNone/>
            </a:lvl7pPr>
            <a:lvl8pPr marL="3199184" indent="0" algn="ctr">
              <a:buNone/>
            </a:lvl8pPr>
            <a:lvl9pPr marL="365621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E9A4BF4-395B-449E-8E19-F0018689C249}" type="datetimeFigureOut">
              <a:rPr lang="ar-SA" smtClean="0"/>
              <a:pPr/>
              <a:t>04/02/1445</a:t>
            </a:fld>
            <a:endParaRPr lang="ar-S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B81FB41-01ED-4319-9DA3-5A4B9CCD3A18}" type="slidenum">
              <a:rPr lang="ar-SA" smtClean="0">
                <a:solidFill>
                  <a:srgbClr val="EBDDC3"/>
                </a:solidFill>
              </a:rPr>
              <a:pPr/>
              <a:t>‹#›</a:t>
            </a:fld>
            <a:endParaRPr lang="ar-SA">
              <a:solidFill>
                <a:srgbClr val="EBDDC3"/>
              </a:solidFill>
            </a:endParaRPr>
          </a:p>
        </p:txBody>
      </p:sp>
    </p:spTree>
    <p:extLst>
      <p:ext uri="{BB962C8B-B14F-4D97-AF65-F5344CB8AC3E}">
        <p14:creationId xmlns:p14="http://schemas.microsoft.com/office/powerpoint/2010/main" val="4083292592"/>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89282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23587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1671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9992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33367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38767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073951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30444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25738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573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5" name="Footer Placeholder 4"/>
          <p:cNvSpPr>
            <a:spLocks noGrp="1"/>
          </p:cNvSpPr>
          <p:nvPr>
            <p:ph type="ftr" sz="quarter" idx="11"/>
          </p:nvPr>
        </p:nvSpPr>
        <p:spPr/>
        <p:txBody>
          <a:bodyPr/>
          <a:lstStyle/>
          <a:p>
            <a:endParaRPr lang="ar-SA">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B81FB41-01ED-4319-9DA3-5A4B9CCD3A18}" type="slidenum">
              <a:rPr lang="ar-SA" smtClean="0"/>
              <a:pPr/>
              <a:t>‹#›</a:t>
            </a:fld>
            <a:endParaRPr lang="ar-SA"/>
          </a:p>
        </p:txBody>
      </p:sp>
      <p:sp>
        <p:nvSpPr>
          <p:cNvPr id="8" name="Content Placeholder 7"/>
          <p:cNvSpPr>
            <a:spLocks noGrp="1"/>
          </p:cNvSpPr>
          <p:nvPr>
            <p:ph sz="quarter" idx="1"/>
          </p:nvPr>
        </p:nvSpPr>
        <p:spPr>
          <a:xfrm>
            <a:off x="612648" y="1600200"/>
            <a:ext cx="8153400" cy="4495800"/>
          </a:xfrm>
        </p:spPr>
        <p:txBody>
          <a:bodyPr/>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9810933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62853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82631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92198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58285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132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10620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25041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63579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34091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15129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B81FB41-01ED-4319-9DA3-5A4B9CCD3A18}" type="slidenum">
              <a:rPr lang="ar-SA" smtClean="0"/>
              <a:pPr/>
              <a:t>‹#›</a:t>
            </a:fld>
            <a:endParaRPr lang="ar-SA"/>
          </a:p>
        </p:txBody>
      </p:sp>
      <p:sp>
        <p:nvSpPr>
          <p:cNvPr id="14" name="Footer Placeholder 13"/>
          <p:cNvSpPr>
            <a:spLocks noGrp="1"/>
          </p:cNvSpPr>
          <p:nvPr>
            <p:ph type="ftr" sz="quarter" idx="12"/>
          </p:nvPr>
        </p:nvSpPr>
        <p:spPr/>
        <p:txBody>
          <a:bodyPr/>
          <a:lstStyle/>
          <a:p>
            <a:endParaRPr lang="ar-SA">
              <a:solidFill>
                <a:srgbClr val="775F55"/>
              </a:solidFill>
            </a:endParaRPr>
          </a:p>
        </p:txBody>
      </p:sp>
    </p:spTree>
    <p:extLst>
      <p:ext uri="{BB962C8B-B14F-4D97-AF65-F5344CB8AC3E}">
        <p14:creationId xmlns:p14="http://schemas.microsoft.com/office/powerpoint/2010/main" val="618536100"/>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43437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012927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61687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88127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60142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25330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51341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42034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27086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047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0" name="Slide Number Placeholder 9"/>
          <p:cNvSpPr>
            <a:spLocks noGrp="1"/>
          </p:cNvSpPr>
          <p:nvPr>
            <p:ph type="sldNum" sz="quarter" idx="16"/>
          </p:nvPr>
        </p:nvSpPr>
        <p:spPr/>
        <p:txBody>
          <a:bodyPr rtlCol="0"/>
          <a:lstStyle/>
          <a:p>
            <a:fld id="{4B81FB41-01ED-4319-9DA3-5A4B9CCD3A18}" type="slidenum">
              <a:rPr lang="ar-SA" smtClean="0"/>
              <a:pPr/>
              <a:t>‹#›</a:t>
            </a:fld>
            <a:endParaRPr lang="ar-SA"/>
          </a:p>
        </p:txBody>
      </p:sp>
      <p:sp>
        <p:nvSpPr>
          <p:cNvPr id="12" name="Footer Placeholder 11"/>
          <p:cNvSpPr>
            <a:spLocks noGrp="1"/>
          </p:cNvSpPr>
          <p:nvPr>
            <p:ph type="ftr" sz="quarter" idx="17"/>
          </p:nvPr>
        </p:nvSpPr>
        <p:spPr/>
        <p:txBody>
          <a:bodyPr rtlCol="0"/>
          <a:lstStyle/>
          <a:p>
            <a:endParaRPr lang="ar-SA">
              <a:solidFill>
                <a:srgbClr val="775F55"/>
              </a:solidFill>
            </a:endParaRPr>
          </a:p>
        </p:txBody>
      </p:sp>
    </p:spTree>
    <p:extLst>
      <p:ext uri="{BB962C8B-B14F-4D97-AF65-F5344CB8AC3E}">
        <p14:creationId xmlns:p14="http://schemas.microsoft.com/office/powerpoint/2010/main" val="26613378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97624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295252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80457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555455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98060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91618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83801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1762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19370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5542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2" name="Slide Number Placeholder 11"/>
          <p:cNvSpPr>
            <a:spLocks noGrp="1"/>
          </p:cNvSpPr>
          <p:nvPr>
            <p:ph type="sldNum" sz="quarter" idx="16"/>
          </p:nvPr>
        </p:nvSpPr>
        <p:spPr/>
        <p:txBody>
          <a:bodyPr rtlCol="0"/>
          <a:lstStyle/>
          <a:p>
            <a:fld id="{4B81FB41-01ED-4319-9DA3-5A4B9CCD3A18}" type="slidenum">
              <a:rPr lang="ar-SA" smtClean="0"/>
              <a:pPr/>
              <a:t>‹#›</a:t>
            </a:fld>
            <a:endParaRPr lang="ar-SA"/>
          </a:p>
        </p:txBody>
      </p:sp>
      <p:sp>
        <p:nvSpPr>
          <p:cNvPr id="14" name="Footer Placeholder 13"/>
          <p:cNvSpPr>
            <a:spLocks noGrp="1"/>
          </p:cNvSpPr>
          <p:nvPr>
            <p:ph type="ftr" sz="quarter" idx="17"/>
          </p:nvPr>
        </p:nvSpPr>
        <p:spPr/>
        <p:txBody>
          <a:bodyPr rtlCol="0"/>
          <a:lstStyle/>
          <a:p>
            <a:endParaRPr lang="ar-SA">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163092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681648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05382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65133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09949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13254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22941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18787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80894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8228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9726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4" name="Footer Placeholder 3"/>
          <p:cNvSpPr>
            <a:spLocks noGrp="1"/>
          </p:cNvSpPr>
          <p:nvPr>
            <p:ph type="ftr" sz="quarter" idx="11"/>
          </p:nvPr>
        </p:nvSpPr>
        <p:spPr/>
        <p:txBody>
          <a:bodyPr/>
          <a:lstStyle/>
          <a:p>
            <a:endParaRPr lang="ar-SA">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B81FB41-01ED-4319-9DA3-5A4B9CCD3A18}" type="slidenum">
              <a:rPr lang="ar-SA" smtClean="0"/>
              <a:pPr/>
              <a:t>‹#›</a:t>
            </a:fld>
            <a:endParaRPr lang="ar-SA"/>
          </a:p>
        </p:txBody>
      </p:sp>
    </p:spTree>
    <p:extLst>
      <p:ext uri="{BB962C8B-B14F-4D97-AF65-F5344CB8AC3E}">
        <p14:creationId xmlns:p14="http://schemas.microsoft.com/office/powerpoint/2010/main" val="15335084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085406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864702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9505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01756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62592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02539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195461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24206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09895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0345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3" name="Footer Placeholder 2"/>
          <p:cNvSpPr>
            <a:spLocks noGrp="1"/>
          </p:cNvSpPr>
          <p:nvPr>
            <p:ph type="ftr" sz="quarter" idx="11"/>
          </p:nvPr>
        </p:nvSpPr>
        <p:spPr/>
        <p:txBody>
          <a:bodyPr/>
          <a:lstStyle/>
          <a:p>
            <a:endParaRPr lang="ar-SA">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B81FB41-01ED-4319-9DA3-5A4B9CCD3A18}" type="slidenum">
              <a:rPr lang="ar-SA" smtClean="0">
                <a:solidFill>
                  <a:srgbClr val="775F55"/>
                </a:solidFill>
              </a:rPr>
              <a:pPr/>
              <a:t>‹#›</a:t>
            </a:fld>
            <a:endParaRPr lang="ar-SA">
              <a:solidFill>
                <a:srgbClr val="775F55"/>
              </a:solidFill>
            </a:endParaRPr>
          </a:p>
        </p:txBody>
      </p:sp>
    </p:spTree>
    <p:extLst>
      <p:ext uri="{BB962C8B-B14F-4D97-AF65-F5344CB8AC3E}">
        <p14:creationId xmlns:p14="http://schemas.microsoft.com/office/powerpoint/2010/main" val="24010466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95356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980688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91144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45849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08818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67470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35228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46223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302756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865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C2584-C820-4ECD-9393-A43C61E4CD0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3010753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6" name="Footer Placeholder 5"/>
          <p:cNvSpPr>
            <a:spLocks noGrp="1"/>
          </p:cNvSpPr>
          <p:nvPr>
            <p:ph type="ftr" sz="quarter" idx="11"/>
          </p:nvPr>
        </p:nvSpPr>
        <p:spPr/>
        <p:txBody>
          <a:bodyPr/>
          <a:lstStyle/>
          <a:p>
            <a:endParaRPr lang="ar-SA">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B81FB41-01ED-4319-9DA3-5A4B9CCD3A18}" type="slidenum">
              <a:rPr lang="ar-SA" smtClean="0"/>
              <a:pPr/>
              <a:t>‹#›</a:t>
            </a:fld>
            <a:endParaRPr lang="ar-S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08" tIns="182810" rIns="137108" bIns="91406"/>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371213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391239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727052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07324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42157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316796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183534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8445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29775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73159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0861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2" name="Date Placeholder 11"/>
          <p:cNvSpPr>
            <a:spLocks noGrp="1"/>
          </p:cNvSpPr>
          <p:nvPr>
            <p:ph type="dt" sz="half" idx="10"/>
          </p:nvPr>
        </p:nvSpPr>
        <p:spPr>
          <a:xfrm>
            <a:off x="6248400" y="6248401"/>
            <a:ext cx="2667000" cy="365125"/>
          </a:xfrm>
        </p:spPr>
        <p:txBody>
          <a:bodyPr rtlCol="0"/>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B81FB41-01ED-4319-9DA3-5A4B9CCD3A18}" type="slidenum">
              <a:rPr lang="ar-SA" smtClean="0"/>
              <a:pPr/>
              <a:t>‹#›</a:t>
            </a:fld>
            <a:endParaRPr lang="ar-SA"/>
          </a:p>
        </p:txBody>
      </p:sp>
      <p:sp>
        <p:nvSpPr>
          <p:cNvPr id="14" name="Footer Placeholder 13"/>
          <p:cNvSpPr>
            <a:spLocks noGrp="1"/>
          </p:cNvSpPr>
          <p:nvPr>
            <p:ph type="ftr" sz="quarter" idx="12"/>
          </p:nvPr>
        </p:nvSpPr>
        <p:spPr>
          <a:xfrm>
            <a:off x="1600200" y="6248208"/>
            <a:ext cx="4572000" cy="365125"/>
          </a:xfrm>
        </p:spPr>
        <p:txBody>
          <a:bodyPr rtlCol="0"/>
          <a:lstStyle/>
          <a:p>
            <a:endParaRPr lang="ar-SA">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449271309"/>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5207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30509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167171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24638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74885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76480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916840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346782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91146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0476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5" name="Footer Placeholder 4"/>
          <p:cNvSpPr>
            <a:spLocks noGrp="1"/>
          </p:cNvSpPr>
          <p:nvPr>
            <p:ph type="ftr" sz="quarter" idx="11"/>
          </p:nvPr>
        </p:nvSpPr>
        <p:spPr/>
        <p:txBody>
          <a:bodyPr/>
          <a:lstStyle/>
          <a:p>
            <a:endParaRPr lang="ar-SA">
              <a:solidFill>
                <a:srgbClr val="775F55"/>
              </a:solidFill>
            </a:endParaRPr>
          </a:p>
        </p:txBody>
      </p:sp>
      <p:sp>
        <p:nvSpPr>
          <p:cNvPr id="6" name="Slide Number Placeholder 5"/>
          <p:cNvSpPr>
            <a:spLocks noGrp="1"/>
          </p:cNvSpPr>
          <p:nvPr>
            <p:ph type="sldNum" sz="quarter" idx="12"/>
          </p:nvPr>
        </p:nvSpPr>
        <p:spPr/>
        <p:txBody>
          <a:bodyPr/>
          <a:lstStyle/>
          <a:p>
            <a:fld id="{4B81FB41-01ED-4319-9DA3-5A4B9CCD3A18}" type="slidenum">
              <a:rPr lang="ar-SA" smtClean="0"/>
              <a:pPr/>
              <a:t>‹#›</a:t>
            </a:fld>
            <a:endParaRPr lang="ar-SA"/>
          </a:p>
        </p:txBody>
      </p:sp>
    </p:spTree>
    <p:extLst>
      <p:ext uri="{BB962C8B-B14F-4D97-AF65-F5344CB8AC3E}">
        <p14:creationId xmlns:p14="http://schemas.microsoft.com/office/powerpoint/2010/main" val="36548719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29179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81317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8450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2056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72148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33614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77436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85361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32904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7364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5" name="Footer Placeholder 4"/>
          <p:cNvSpPr>
            <a:spLocks noGrp="1"/>
          </p:cNvSpPr>
          <p:nvPr>
            <p:ph type="ftr" sz="quarter" idx="11"/>
          </p:nvPr>
        </p:nvSpPr>
        <p:spPr>
          <a:xfrm>
            <a:off x="457201" y="6248208"/>
            <a:ext cx="5573483" cy="365125"/>
          </a:xfrm>
        </p:spPr>
        <p:txBody>
          <a:bodyPr/>
          <a:lstStyle/>
          <a:p>
            <a:endParaRPr lang="ar-SA">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6" tIns="45702" rIns="91406" bIns="45702" rtlCol="0" anchor="ctr"/>
          <a:lstStyle/>
          <a:p>
            <a:pPr algn="ctr" rtl="1"/>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6" tIns="45702" rIns="91406" bIns="45702" rtlCol="0" anchor="ctr"/>
          <a:lstStyle/>
          <a:p>
            <a:pPr algn="ctr" rtl="1"/>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6" tIns="45702" rIns="91406" bIns="45702" rtlCol="0" anchor="ctr"/>
          <a:lstStyle/>
          <a:p>
            <a:pPr algn="ctr" rtl="1"/>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4B81FB41-01ED-4319-9DA3-5A4B9CCD3A18}" type="slidenum">
              <a:rPr lang="ar-SA" smtClean="0"/>
              <a:pPr/>
              <a:t>‹#›</a:t>
            </a:fld>
            <a:endParaRPr lang="ar-SA"/>
          </a:p>
        </p:txBody>
      </p:sp>
    </p:spTree>
    <p:extLst>
      <p:ext uri="{BB962C8B-B14F-4D97-AF65-F5344CB8AC3E}">
        <p14:creationId xmlns:p14="http://schemas.microsoft.com/office/powerpoint/2010/main" val="3181162794"/>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499873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171475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616106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33289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93577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596483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553514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02506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613062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613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026" indent="0" algn="ctr">
              <a:buNone/>
            </a:lvl2pPr>
            <a:lvl3pPr marL="914052" indent="0" algn="ctr">
              <a:buNone/>
            </a:lvl3pPr>
            <a:lvl4pPr marL="1371078" indent="0" algn="ctr">
              <a:buNone/>
            </a:lvl4pPr>
            <a:lvl5pPr marL="1828106" indent="0" algn="ctr">
              <a:buNone/>
            </a:lvl5pPr>
            <a:lvl6pPr marL="2285132" indent="0" algn="ctr">
              <a:buNone/>
            </a:lvl6pPr>
            <a:lvl7pPr marL="2742158" indent="0" algn="ctr">
              <a:buNone/>
            </a:lvl7pPr>
            <a:lvl8pPr marL="3199184" indent="0" algn="ctr">
              <a:buNone/>
            </a:lvl8pPr>
            <a:lvl9pPr marL="365621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E9A4BF4-395B-449E-8E19-F0018689C249}" type="datetimeFigureOut">
              <a:rPr lang="ar-SA" smtClean="0"/>
              <a:pPr/>
              <a:t>04/02/1445</a:t>
            </a:fld>
            <a:endParaRPr lang="ar-S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B81FB41-01ED-4319-9DA3-5A4B9CCD3A18}" type="slidenum">
              <a:rPr lang="ar-SA" smtClean="0">
                <a:solidFill>
                  <a:srgbClr val="EBDDC3"/>
                </a:solidFill>
              </a:rPr>
              <a:pPr/>
              <a:t>‹#›</a:t>
            </a:fld>
            <a:endParaRPr lang="ar-SA">
              <a:solidFill>
                <a:srgbClr val="EBDDC3"/>
              </a:solidFill>
            </a:endParaRPr>
          </a:p>
        </p:txBody>
      </p:sp>
    </p:spTree>
    <p:extLst>
      <p:ext uri="{BB962C8B-B14F-4D97-AF65-F5344CB8AC3E}">
        <p14:creationId xmlns:p14="http://schemas.microsoft.com/office/powerpoint/2010/main" val="3422913145"/>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255926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129257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985702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422324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620850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1"/>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6"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7"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8"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9" name="Freeform 6"/>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10" name="Freeform 7"/>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11"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12" name="Freeform 9"/>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 name="Rectangle 16"/>
          <p:cNvSpPr>
            <a:spLocks noGrp="1" noChangeArrowheads="1"/>
          </p:cNvSpPr>
          <p:nvPr>
            <p:ph type="dt" sz="quarter" idx="10"/>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mtClean="0"/>
            </a:lvl1pPr>
          </a:lstStyle>
          <a:p>
            <a:pPr>
              <a:defRPr/>
            </a:pPr>
            <a:endParaRPr lang="en-US">
              <a:solidFill>
                <a:srgbClr val="FFFFFF"/>
              </a:solidFill>
            </a:endParaRPr>
          </a:p>
        </p:txBody>
      </p:sp>
      <p:sp>
        <p:nvSpPr>
          <p:cNvPr id="14" name="Rectangle 17"/>
          <p:cNvSpPr>
            <a:spLocks noGrp="1" noChangeArrowheads="1"/>
          </p:cNvSpPr>
          <p:nvPr>
            <p:ph type="ftr" sz="quarter" idx="1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mtClean="0"/>
            </a:lvl1pPr>
          </a:lstStyle>
          <a:p>
            <a:pPr>
              <a:defRPr/>
            </a:pPr>
            <a:endParaRPr lang="en-US">
              <a:solidFill>
                <a:srgbClr val="FFFFFF"/>
              </a:solidFill>
            </a:endParaRPr>
          </a:p>
        </p:txBody>
      </p:sp>
      <p:sp>
        <p:nvSpPr>
          <p:cNvPr id="15" name="Rectangle 18"/>
          <p:cNvSpPr>
            <a:spLocks noGrp="1" noChangeArrowheads="1"/>
          </p:cNvSpPr>
          <p:nvPr>
            <p:ph type="sldNum" sz="quarter" idx="1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mtClean="0"/>
            </a:lvl1pPr>
          </a:lstStyle>
          <a:p>
            <a:pPr>
              <a:defRPr/>
            </a:pPr>
            <a:fld id="{74D5E225-2E3F-4626-835A-2E6AB94F19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485769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C4140DF-852D-4DC5-B863-69EDC2FD3A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94992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14E8261-C38B-4A21-852D-D89CC553DB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316678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D264199-7EE0-4821-8F93-17535956C4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09383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D4774A0C-AE45-420B-87B1-A45314F1A6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228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5" name="Footer Placeholder 4"/>
          <p:cNvSpPr>
            <a:spLocks noGrp="1"/>
          </p:cNvSpPr>
          <p:nvPr>
            <p:ph type="ftr" sz="quarter" idx="11"/>
          </p:nvPr>
        </p:nvSpPr>
        <p:spPr/>
        <p:txBody>
          <a:bodyPr/>
          <a:lstStyle/>
          <a:p>
            <a:endParaRPr lang="ar-SA">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B81FB41-01ED-4319-9DA3-5A4B9CCD3A18}" type="slidenum">
              <a:rPr lang="ar-SA" smtClean="0"/>
              <a:pPr/>
              <a:t>‹#›</a:t>
            </a:fld>
            <a:endParaRPr lang="ar-SA"/>
          </a:p>
        </p:txBody>
      </p:sp>
      <p:sp>
        <p:nvSpPr>
          <p:cNvPr id="8" name="Content Placeholder 7"/>
          <p:cNvSpPr>
            <a:spLocks noGrp="1"/>
          </p:cNvSpPr>
          <p:nvPr>
            <p:ph sz="quarter" idx="1"/>
          </p:nvPr>
        </p:nvSpPr>
        <p:spPr>
          <a:xfrm>
            <a:off x="612648" y="1600200"/>
            <a:ext cx="8153400" cy="4495800"/>
          </a:xfrm>
        </p:spPr>
        <p:txBody>
          <a:bodyPr/>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59694883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4005AF83-7174-4ECC-AE93-A22CC6A572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71468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7C12137D-2E01-4242-90A6-611BF9C577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13847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55209A8-3CE9-4DDF-8678-46B44A12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13811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A053B18-69CF-442E-97FF-3B33B52842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905392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22CAEED-A972-4988-9DCC-2462F4DBB1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577712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534AA34-A719-4BB9-89C3-B918063910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004983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63FA88C-AC1B-4BAD-8B03-2A1B964037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10447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C6BBA8-0888-4FA5-90E0-ABCFFCFC28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82992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6F20DB-35F0-43A0-BAED-0CF57DC8D6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65253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FAD4BF-52C7-487D-B41C-FA33C0B174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885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B81FB41-01ED-4319-9DA3-5A4B9CCD3A18}" type="slidenum">
              <a:rPr lang="ar-SA" smtClean="0"/>
              <a:pPr/>
              <a:t>‹#›</a:t>
            </a:fld>
            <a:endParaRPr lang="ar-SA"/>
          </a:p>
        </p:txBody>
      </p:sp>
      <p:sp>
        <p:nvSpPr>
          <p:cNvPr id="14" name="Footer Placeholder 13"/>
          <p:cNvSpPr>
            <a:spLocks noGrp="1"/>
          </p:cNvSpPr>
          <p:nvPr>
            <p:ph type="ftr" sz="quarter" idx="12"/>
          </p:nvPr>
        </p:nvSpPr>
        <p:spPr/>
        <p:txBody>
          <a:bodyPr/>
          <a:lstStyle/>
          <a:p>
            <a:endParaRPr lang="ar-SA">
              <a:solidFill>
                <a:srgbClr val="775F55"/>
              </a:solidFill>
            </a:endParaRPr>
          </a:p>
        </p:txBody>
      </p:sp>
    </p:spTree>
    <p:extLst>
      <p:ext uri="{BB962C8B-B14F-4D97-AF65-F5344CB8AC3E}">
        <p14:creationId xmlns:p14="http://schemas.microsoft.com/office/powerpoint/2010/main" val="2316630085"/>
      </p:ext>
    </p:extLst>
  </p:cSld>
  <p:clrMapOvr>
    <a:overrideClrMapping bg1="lt1" tx1="dk1" bg2="lt2" tx2="dk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E02423-97EC-4B9C-8B91-CC8A1C49D5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13174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F10DB8-C273-40CE-A9D7-74D1242F5A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22894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1637A8-08A8-4C62-B895-39D7B34A7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216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EB217E-A91A-4F59-8602-57CE9C51F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32403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27D21A-555E-4B42-A5E7-B0C186176F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115314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F370A2-FF90-46BB-8441-2C1B79C3F7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99270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5EC0C-6AEC-4B2A-A2A8-6ADC9C9D87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739950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4C5CA2-C46B-40F0-894E-1CD3C0255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704965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535C1C-B636-4386-B818-6A9D7E728A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331198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83AF33-CDE1-4EA8-A251-1FE88453B2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7768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0" name="Slide Number Placeholder 9"/>
          <p:cNvSpPr>
            <a:spLocks noGrp="1"/>
          </p:cNvSpPr>
          <p:nvPr>
            <p:ph type="sldNum" sz="quarter" idx="16"/>
          </p:nvPr>
        </p:nvSpPr>
        <p:spPr/>
        <p:txBody>
          <a:bodyPr rtlCol="0"/>
          <a:lstStyle/>
          <a:p>
            <a:fld id="{4B81FB41-01ED-4319-9DA3-5A4B9CCD3A18}" type="slidenum">
              <a:rPr lang="ar-SA" smtClean="0"/>
              <a:pPr/>
              <a:t>‹#›</a:t>
            </a:fld>
            <a:endParaRPr lang="ar-SA"/>
          </a:p>
        </p:txBody>
      </p:sp>
      <p:sp>
        <p:nvSpPr>
          <p:cNvPr id="12" name="Footer Placeholder 11"/>
          <p:cNvSpPr>
            <a:spLocks noGrp="1"/>
          </p:cNvSpPr>
          <p:nvPr>
            <p:ph type="ftr" sz="quarter" idx="17"/>
          </p:nvPr>
        </p:nvSpPr>
        <p:spPr/>
        <p:txBody>
          <a:bodyPr rtlCol="0"/>
          <a:lstStyle/>
          <a:p>
            <a:endParaRPr lang="ar-SA">
              <a:solidFill>
                <a:srgbClr val="775F55"/>
              </a:solidFill>
            </a:endParaRPr>
          </a:p>
        </p:txBody>
      </p:sp>
    </p:spTree>
    <p:extLst>
      <p:ext uri="{BB962C8B-B14F-4D97-AF65-F5344CB8AC3E}">
        <p14:creationId xmlns:p14="http://schemas.microsoft.com/office/powerpoint/2010/main" val="38319613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0C58F4-23BC-4188-9B9C-213DEBC6090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735476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EEDFFE-5B3E-4C4A-A104-E0EAF92C4D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431010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1EF6FF-7DF8-4B98-AA0B-289560ADEF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2048962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A12348-4543-4183-B341-0B1F489BAA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14860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E6C9DD-4F31-4035-8B85-1DAA17DEB6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233640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3432B8-4131-4670-9FED-C25B69ABD14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5053315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0E8201-9B5F-4407-8F52-CECCB3B17B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418479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54C932-0B0B-43CB-952B-279986CF15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994372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CF2EF-CBB2-4662-BA26-A9C86875D7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4626595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58596-7977-4786-8451-AE5A1BD1646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4601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2" name="Slide Number Placeholder 11"/>
          <p:cNvSpPr>
            <a:spLocks noGrp="1"/>
          </p:cNvSpPr>
          <p:nvPr>
            <p:ph type="sldNum" sz="quarter" idx="16"/>
          </p:nvPr>
        </p:nvSpPr>
        <p:spPr/>
        <p:txBody>
          <a:bodyPr rtlCol="0"/>
          <a:lstStyle/>
          <a:p>
            <a:fld id="{4B81FB41-01ED-4319-9DA3-5A4B9CCD3A18}" type="slidenum">
              <a:rPr lang="ar-SA" smtClean="0"/>
              <a:pPr/>
              <a:t>‹#›</a:t>
            </a:fld>
            <a:endParaRPr lang="ar-SA"/>
          </a:p>
        </p:txBody>
      </p:sp>
      <p:sp>
        <p:nvSpPr>
          <p:cNvPr id="14" name="Footer Placeholder 13"/>
          <p:cNvSpPr>
            <a:spLocks noGrp="1"/>
          </p:cNvSpPr>
          <p:nvPr>
            <p:ph type="ftr" sz="quarter" idx="17"/>
          </p:nvPr>
        </p:nvSpPr>
        <p:spPr/>
        <p:txBody>
          <a:bodyPr rtlCol="0"/>
          <a:lstStyle/>
          <a:p>
            <a:endParaRPr lang="ar-SA">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31099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BA3041-8671-45BC-A03E-CF2E4DE5A3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5798341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268288" y="157163"/>
            <a:ext cx="8418512" cy="11430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285750" y="1482727"/>
            <a:ext cx="8591550" cy="5059363"/>
          </a:xfrm>
        </p:spPr>
        <p:txBody>
          <a:bodyPr/>
          <a:lstStyle/>
          <a:p>
            <a:pPr lvl="0"/>
            <a:endParaRPr lang="el-GR"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AA195607-84CA-427D-BDD3-D61B479A5B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3730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Cover with picture">
    <p:spTree>
      <p:nvGrpSpPr>
        <p:cNvPr id="1" name=""/>
        <p:cNvGrpSpPr/>
        <p:nvPr/>
      </p:nvGrpSpPr>
      <p:grpSpPr>
        <a:xfrm>
          <a:off x="0" y="0"/>
          <a:ext cx="0" cy="0"/>
          <a:chOff x="0" y="0"/>
          <a:chExt cx="0" cy="0"/>
        </a:xfrm>
      </p:grpSpPr>
      <p:sp>
        <p:nvSpPr>
          <p:cNvPr id="10" name="Rectangle 9"/>
          <p:cNvSpPr/>
          <p:nvPr userDrawn="1"/>
        </p:nvSpPr>
        <p:spPr>
          <a:xfrm>
            <a:off x="3561347" y="1"/>
            <a:ext cx="1121907" cy="5815263"/>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4676275" y="1"/>
            <a:ext cx="357066" cy="5815263"/>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9" name="Rectangle 8"/>
          <p:cNvSpPr/>
          <p:nvPr userDrawn="1"/>
        </p:nvSpPr>
        <p:spPr>
          <a:xfrm>
            <a:off x="3368845" y="1"/>
            <a:ext cx="200905" cy="5815263"/>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userDrawn="1"/>
        </p:nvSpPr>
        <p:spPr>
          <a:xfrm>
            <a:off x="1" y="1"/>
            <a:ext cx="3369365" cy="581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sp>
        <p:nvSpPr>
          <p:cNvPr id="22" name="Espace réservé pour une image  21"/>
          <p:cNvSpPr>
            <a:spLocks noGrp="1"/>
          </p:cNvSpPr>
          <p:nvPr>
            <p:ph type="pic" sz="quarter" idx="12" hasCustomPrompt="1"/>
          </p:nvPr>
        </p:nvSpPr>
        <p:spPr>
          <a:xfrm>
            <a:off x="5087566" y="0"/>
            <a:ext cx="4056434" cy="5815262"/>
          </a:xfrm>
        </p:spPr>
        <p:txBody>
          <a:bodyPr/>
          <a:lstStyle>
            <a:lvl1pPr>
              <a:defRPr>
                <a:solidFill>
                  <a:schemeClr val="tx1"/>
                </a:solidFill>
              </a:defRPr>
            </a:lvl1pPr>
          </a:lstStyle>
          <a:p>
            <a:r>
              <a:rPr lang="en-US" noProof="0" smtClean="0"/>
              <a:t>Picture</a:t>
            </a:r>
            <a:endParaRPr lang="en-US" noProof="0"/>
          </a:p>
        </p:txBody>
      </p:sp>
      <p:sp>
        <p:nvSpPr>
          <p:cNvPr id="2" name="Titre 1"/>
          <p:cNvSpPr>
            <a:spLocks noGrp="1"/>
          </p:cNvSpPr>
          <p:nvPr>
            <p:ph type="ctrTitle" hasCustomPrompt="1"/>
          </p:nvPr>
        </p:nvSpPr>
        <p:spPr>
          <a:xfrm>
            <a:off x="432170" y="1560458"/>
            <a:ext cx="4139830" cy="1817369"/>
          </a:xfrm>
        </p:spPr>
        <p:txBody>
          <a:bodyPr/>
          <a:lstStyle>
            <a:lvl1pPr>
              <a:lnSpc>
                <a:spcPct val="90000"/>
              </a:lnSpc>
              <a:defRPr sz="4000">
                <a:solidFill>
                  <a:schemeClr val="bg1"/>
                </a:solidFill>
              </a:defRPr>
            </a:lvl1pPr>
          </a:lstStyle>
          <a:p>
            <a:r>
              <a:rPr lang="en-US" noProof="0" dirty="0" smtClean="0"/>
              <a:t>Click </a:t>
            </a:r>
            <a:r>
              <a:rPr lang="en-US" noProof="0" smtClean="0"/>
              <a:t>to </a:t>
            </a:r>
            <a:br>
              <a:rPr lang="en-US" noProof="0" smtClean="0"/>
            </a:br>
            <a:r>
              <a:rPr lang="en-US" noProof="0" smtClean="0"/>
              <a:t>add </a:t>
            </a:r>
            <a:br>
              <a:rPr lang="en-US" noProof="0" smtClean="0"/>
            </a:br>
            <a:r>
              <a:rPr lang="en-US" noProof="0" smtClean="0"/>
              <a:t>title</a:t>
            </a:r>
            <a:endParaRPr lang="en-US" noProof="0"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563" y="6138863"/>
            <a:ext cx="2142744" cy="399288"/>
          </a:xfrm>
          <a:prstGeom prst="rect">
            <a:avLst/>
          </a:prstGeom>
        </p:spPr>
      </p:pic>
      <p:sp>
        <p:nvSpPr>
          <p:cNvPr id="5" name="Espace réservé du texte 4"/>
          <p:cNvSpPr>
            <a:spLocks noGrp="1"/>
          </p:cNvSpPr>
          <p:nvPr>
            <p:ph type="body" sz="quarter" idx="13" hasCustomPrompt="1"/>
          </p:nvPr>
        </p:nvSpPr>
        <p:spPr>
          <a:xfrm>
            <a:off x="441135" y="4067179"/>
            <a:ext cx="2952750" cy="246221"/>
          </a:xfrm>
        </p:spPr>
        <p:txBody>
          <a:bodyPr>
            <a:spAutoFit/>
          </a:bodyPr>
          <a:lstStyle>
            <a:lvl1pPr>
              <a:defRPr sz="1600" b="0">
                <a:solidFill>
                  <a:schemeClr val="bg1"/>
                </a:solidFill>
              </a:defRPr>
            </a:lvl1pPr>
          </a:lstStyle>
          <a:p>
            <a:pPr lvl="0"/>
            <a:r>
              <a:rPr lang="en-US" noProof="0" dirty="0" err="1" smtClean="0"/>
              <a:t>dd.mm.yyyy</a:t>
            </a:r>
            <a:endParaRPr lang="en-US" noProof="0" dirty="0"/>
          </a:p>
        </p:txBody>
      </p:sp>
      <p:sp>
        <p:nvSpPr>
          <p:cNvPr id="13" name="Espace réservé du texte 4"/>
          <p:cNvSpPr>
            <a:spLocks noGrp="1"/>
          </p:cNvSpPr>
          <p:nvPr>
            <p:ph type="body" sz="quarter" idx="14" hasCustomPrompt="1"/>
          </p:nvPr>
        </p:nvSpPr>
        <p:spPr>
          <a:xfrm>
            <a:off x="441135" y="3683840"/>
            <a:ext cx="2952750" cy="246221"/>
          </a:xfrm>
        </p:spPr>
        <p:txBody>
          <a:bodyPr anchor="ctr">
            <a:spAutoFit/>
          </a:bodyPr>
          <a:lstStyle>
            <a:lvl1pPr>
              <a:defRPr lang="en-US" sz="1600" b="0" i="0" u="none" strike="noStrike" baseline="0" smtClean="0">
                <a:solidFill>
                  <a:schemeClr val="bg1"/>
                </a:solidFill>
              </a:defRPr>
            </a:lvl1pPr>
          </a:lstStyle>
          <a:p>
            <a:pPr lvl="0"/>
            <a:r>
              <a:rPr lang="en-US" sz="1600" b="0" i="0" u="none" strike="noStrike" baseline="0" smtClean="0">
                <a:solidFill>
                  <a:srgbClr val="FFFFFF"/>
                </a:solidFill>
                <a:latin typeface="ArialMT"/>
              </a:rPr>
              <a:t>Subhead</a:t>
            </a:r>
            <a:endParaRPr lang="en-US" noProof="0" dirty="0"/>
          </a:p>
        </p:txBody>
      </p:sp>
      <p:sp>
        <p:nvSpPr>
          <p:cNvPr id="12" name="Espace réservé pour une image  14"/>
          <p:cNvSpPr>
            <a:spLocks noGrp="1"/>
          </p:cNvSpPr>
          <p:nvPr>
            <p:ph type="pic" sz="quarter" idx="15" hasCustomPrompt="1"/>
          </p:nvPr>
        </p:nvSpPr>
        <p:spPr>
          <a:xfrm>
            <a:off x="7187295" y="6118292"/>
            <a:ext cx="1620000" cy="396000"/>
          </a:xfrm>
        </p:spPr>
        <p:txBody>
          <a:bodyPr anchor="ctr" anchorCtr="0">
            <a:noAutofit/>
          </a:bodyPr>
          <a:lstStyle>
            <a:lvl1pPr algn="ctr">
              <a:defRPr sz="800">
                <a:solidFill>
                  <a:schemeClr val="tx1"/>
                </a:solidFill>
              </a:defRPr>
            </a:lvl1pPr>
          </a:lstStyle>
          <a:p>
            <a:r>
              <a:rPr lang="en-US" noProof="0" dirty="0" smtClean="0"/>
              <a:t>Co-branding logo</a:t>
            </a:r>
            <a:endParaRPr lang="en-US" noProof="0" dirty="0"/>
          </a:p>
        </p:txBody>
      </p:sp>
    </p:spTree>
    <p:extLst>
      <p:ext uri="{BB962C8B-B14F-4D97-AF65-F5344CB8AC3E}">
        <p14:creationId xmlns:p14="http://schemas.microsoft.com/office/powerpoint/2010/main" val="73740189"/>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04343" y="1126067"/>
            <a:ext cx="7915757" cy="4654020"/>
          </a:xfrm>
        </p:spPr>
        <p:txBody>
          <a:bodyPr/>
          <a:lstStyle>
            <a:lvl1pPr marL="285642" indent="-285642">
              <a:lnSpc>
                <a:spcPct val="100000"/>
              </a:lnSpc>
              <a:spcBef>
                <a:spcPts val="2000"/>
              </a:spcBef>
              <a:buClr>
                <a:schemeClr val="tx1">
                  <a:lumMod val="60000"/>
                  <a:lumOff val="40000"/>
                </a:schemeClr>
              </a:buClr>
              <a:buSzPct val="180000"/>
              <a:buFont typeface="Arial" pitchFamily="34" charset="0"/>
              <a:buChar char="ן"/>
              <a:defRPr sz="1800" baseline="0">
                <a:solidFill>
                  <a:schemeClr val="tx2"/>
                </a:solidFill>
              </a:defRPr>
            </a:lvl1pPr>
            <a:lvl2pPr marL="439570" marR="0" indent="-215818" algn="l" defTabSz="914052" rtl="0" eaLnBrk="1" fontAlgn="auto" latinLnBrk="0" hangingPunct="1">
              <a:lnSpc>
                <a:spcPct val="100000"/>
              </a:lnSpc>
              <a:spcBef>
                <a:spcPts val="0"/>
              </a:spcBef>
              <a:spcAft>
                <a:spcPts val="0"/>
              </a:spcAft>
              <a:buClr>
                <a:schemeClr val="tx1"/>
              </a:buClr>
              <a:buSzTx/>
              <a:buFont typeface="Arial" pitchFamily="34" charset="0"/>
              <a:buChar char="•"/>
              <a:tabLst/>
              <a:defRPr b="0"/>
            </a:lvl2pPr>
            <a:lvl3pPr marL="359864" indent="-107959" algn="l" defTabSz="914052" rtl="0" eaLnBrk="1" latinLnBrk="0" hangingPunct="1">
              <a:spcBef>
                <a:spcPts val="300"/>
              </a:spcBef>
              <a:buClr>
                <a:schemeClr val="tx2"/>
              </a:buClr>
              <a:buSzPct val="100000"/>
              <a:buFont typeface="Arial" pitchFamily="34" charset="0"/>
              <a:buChar char="•"/>
              <a:defRPr lang="en-US" sz="1100" kern="1200" noProof="0" dirty="0">
                <a:solidFill>
                  <a:schemeClr val="tx1"/>
                </a:solidFill>
                <a:latin typeface="+mn-lt"/>
                <a:ea typeface="+mn-ea"/>
                <a:cs typeface="+mn-cs"/>
              </a:defRPr>
            </a:lvl3pPr>
          </a:lstStyle>
          <a:p>
            <a:pPr lvl="0"/>
            <a:r>
              <a:rPr lang="en-US" noProof="0" dirty="0" smtClean="0"/>
              <a:t>Click to add text</a:t>
            </a:r>
          </a:p>
          <a:p>
            <a:pPr lvl="1"/>
            <a:r>
              <a:rPr lang="en-US" noProof="0" smtClean="0"/>
              <a:t>Second level</a:t>
            </a:r>
          </a:p>
          <a:p>
            <a:pPr lvl="1"/>
            <a:endParaRPr lang="en-US" noProof="0" smtClean="0"/>
          </a:p>
        </p:txBody>
      </p:sp>
      <p:sp>
        <p:nvSpPr>
          <p:cNvPr id="4" name="Titre 3"/>
          <p:cNvSpPr>
            <a:spLocks noGrp="1"/>
          </p:cNvSpPr>
          <p:nvPr>
            <p:ph type="title" hasCustomPrompt="1"/>
          </p:nvPr>
        </p:nvSpPr>
        <p:spPr/>
        <p:txBody>
          <a:bodyPr/>
          <a:lstStyle/>
          <a:p>
            <a:r>
              <a:rPr lang="en-US" noProof="0" dirty="0" smtClean="0"/>
              <a:t>Click to add title</a:t>
            </a:r>
            <a:endParaRPr lang="en-US" noProof="0" dirty="0"/>
          </a:p>
        </p:txBody>
      </p:sp>
      <p:sp>
        <p:nvSpPr>
          <p:cNvPr id="13" name="Espace réservé pour une image  14"/>
          <p:cNvSpPr>
            <a:spLocks noGrp="1"/>
          </p:cNvSpPr>
          <p:nvPr>
            <p:ph type="pic" sz="quarter" idx="13" hasCustomPrompt="1"/>
          </p:nvPr>
        </p:nvSpPr>
        <p:spPr>
          <a:xfrm>
            <a:off x="7187295" y="6376706"/>
            <a:ext cx="1620000" cy="396000"/>
          </a:xfrm>
        </p:spPr>
        <p:txBody>
          <a:bodyPr anchor="ctr" anchorCtr="0">
            <a:noAutofit/>
          </a:bodyPr>
          <a:lstStyle>
            <a:lvl1pPr algn="ctr">
              <a:defRPr sz="800">
                <a:solidFill>
                  <a:schemeClr val="tx1"/>
                </a:solidFill>
              </a:defRPr>
            </a:lvl1pPr>
          </a:lstStyle>
          <a:p>
            <a:r>
              <a:rPr lang="en-US" noProof="0" dirty="0" smtClean="0"/>
              <a:t>Co-branding logo</a:t>
            </a:r>
            <a:endParaRPr lang="en-US" noProof="0" dirty="0"/>
          </a:p>
        </p:txBody>
      </p:sp>
      <p:sp>
        <p:nvSpPr>
          <p:cNvPr id="6"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58900857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Section with picture">
    <p:spTree>
      <p:nvGrpSpPr>
        <p:cNvPr id="1" name=""/>
        <p:cNvGrpSpPr/>
        <p:nvPr/>
      </p:nvGrpSpPr>
      <p:grpSpPr>
        <a:xfrm>
          <a:off x="0" y="0"/>
          <a:ext cx="0" cy="0"/>
          <a:chOff x="0" y="0"/>
          <a:chExt cx="0" cy="0"/>
        </a:xfrm>
      </p:grpSpPr>
      <p:sp>
        <p:nvSpPr>
          <p:cNvPr id="10" name="Rectangle 9"/>
          <p:cNvSpPr/>
          <p:nvPr userDrawn="1"/>
        </p:nvSpPr>
        <p:spPr>
          <a:xfrm>
            <a:off x="7672008" y="-1"/>
            <a:ext cx="1121907" cy="6275295"/>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8786934" y="-1"/>
            <a:ext cx="357066"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2" name="Rectangle 11"/>
          <p:cNvSpPr/>
          <p:nvPr userDrawn="1"/>
        </p:nvSpPr>
        <p:spPr>
          <a:xfrm>
            <a:off x="7479504" y="-1"/>
            <a:ext cx="200905"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Rectangle 13"/>
          <p:cNvSpPr/>
          <p:nvPr userDrawn="1"/>
        </p:nvSpPr>
        <p:spPr>
          <a:xfrm>
            <a:off x="4539284" y="-1"/>
            <a:ext cx="2940739" cy="6275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sp>
        <p:nvSpPr>
          <p:cNvPr id="26" name="Espace réservé pour une image  21"/>
          <p:cNvSpPr>
            <a:spLocks noGrp="1"/>
          </p:cNvSpPr>
          <p:nvPr>
            <p:ph type="pic" sz="quarter" idx="12" hasCustomPrompt="1"/>
          </p:nvPr>
        </p:nvSpPr>
        <p:spPr>
          <a:xfrm>
            <a:off x="421930" y="-10633"/>
            <a:ext cx="4056434" cy="6275294"/>
          </a:xfrm>
        </p:spPr>
        <p:txBody>
          <a:bodyPr/>
          <a:lstStyle>
            <a:lvl1pPr>
              <a:defRPr>
                <a:solidFill>
                  <a:schemeClr val="tx1"/>
                </a:solidFill>
              </a:defRPr>
            </a:lvl1pPr>
          </a:lstStyle>
          <a:p>
            <a:r>
              <a:rPr lang="en-US" noProof="0" smtClean="0"/>
              <a:t>Picture</a:t>
            </a:r>
            <a:endParaRPr lang="en-US" noProof="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27" name="Titre 1"/>
          <p:cNvSpPr>
            <a:spLocks noGrp="1"/>
          </p:cNvSpPr>
          <p:nvPr>
            <p:ph type="ctrTitle" hasCustomPrompt="1"/>
          </p:nvPr>
        </p:nvSpPr>
        <p:spPr>
          <a:xfrm>
            <a:off x="4539284" y="1503308"/>
            <a:ext cx="4564118" cy="1817369"/>
          </a:xfrm>
        </p:spPr>
        <p:txBody>
          <a:bodyPr/>
          <a:lstStyle>
            <a:lvl1pPr algn="r">
              <a:lnSpc>
                <a:spcPct val="110000"/>
              </a:lnSpc>
              <a:defRPr sz="3200">
                <a:solidFill>
                  <a:schemeClr val="bg1"/>
                </a:solidFill>
              </a:defRPr>
            </a:lvl1pPr>
          </a:lstStyle>
          <a:p>
            <a:r>
              <a:rPr lang="fr-FR" noProof="0" dirty="0" smtClean="0"/>
              <a:t>Click </a:t>
            </a:r>
            <a:r>
              <a:rPr lang="fr-FR" noProof="0" dirty="0" err="1" smtClean="0"/>
              <a:t>here</a:t>
            </a:r>
            <a:r>
              <a:rPr lang="fr-FR" noProof="0" dirty="0" smtClean="0"/>
              <a:t> to </a:t>
            </a:r>
            <a:r>
              <a:rPr lang="fr-FR" noProof="0" dirty="0" err="1" smtClean="0"/>
              <a:t>add</a:t>
            </a:r>
            <a:r>
              <a:rPr lang="fr-FR" noProof="0" dirty="0" smtClean="0"/>
              <a:t> </a:t>
            </a:r>
            <a:r>
              <a:rPr lang="fr-FR" noProof="0" dirty="0" err="1" smtClean="0"/>
              <a:t>text</a:t>
            </a:r>
            <a:endParaRPr lang="en-US" noProof="0" dirty="0"/>
          </a:p>
        </p:txBody>
      </p:sp>
    </p:spTree>
    <p:extLst>
      <p:ext uri="{BB962C8B-B14F-4D97-AF65-F5344CB8AC3E}">
        <p14:creationId xmlns:p14="http://schemas.microsoft.com/office/powerpoint/2010/main" val="177367112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Section without picture">
    <p:spTree>
      <p:nvGrpSpPr>
        <p:cNvPr id="1" name=""/>
        <p:cNvGrpSpPr/>
        <p:nvPr/>
      </p:nvGrpSpPr>
      <p:grpSpPr>
        <a:xfrm>
          <a:off x="0" y="0"/>
          <a:ext cx="0" cy="0"/>
          <a:chOff x="0" y="0"/>
          <a:chExt cx="0" cy="0"/>
        </a:xfrm>
      </p:grpSpPr>
      <p:sp>
        <p:nvSpPr>
          <p:cNvPr id="16" name="Rectangle 15"/>
          <p:cNvSpPr/>
          <p:nvPr userDrawn="1"/>
        </p:nvSpPr>
        <p:spPr>
          <a:xfrm>
            <a:off x="7671937" y="2"/>
            <a:ext cx="1121907" cy="6275295"/>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Rectangle 17"/>
          <p:cNvSpPr/>
          <p:nvPr userDrawn="1"/>
        </p:nvSpPr>
        <p:spPr>
          <a:xfrm>
            <a:off x="8786865" y="2"/>
            <a:ext cx="357066"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9" name="Rectangle 18"/>
          <p:cNvSpPr/>
          <p:nvPr userDrawn="1"/>
        </p:nvSpPr>
        <p:spPr>
          <a:xfrm>
            <a:off x="7479435" y="2"/>
            <a:ext cx="200905"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1" name="Rectangle 20"/>
          <p:cNvSpPr/>
          <p:nvPr userDrawn="1"/>
        </p:nvSpPr>
        <p:spPr>
          <a:xfrm>
            <a:off x="4539216" y="2"/>
            <a:ext cx="2940739" cy="6275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12" name="Rectangle 11"/>
          <p:cNvSpPr/>
          <p:nvPr userDrawn="1"/>
        </p:nvSpPr>
        <p:spPr>
          <a:xfrm>
            <a:off x="3094005" y="-1"/>
            <a:ext cx="1361872" cy="627529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Rectangle 13"/>
          <p:cNvSpPr/>
          <p:nvPr userDrawn="1"/>
        </p:nvSpPr>
        <p:spPr>
          <a:xfrm>
            <a:off x="2770155" y="-1"/>
            <a:ext cx="323850" cy="62752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Rectangle 14"/>
          <p:cNvSpPr/>
          <p:nvPr userDrawn="1"/>
        </p:nvSpPr>
        <p:spPr>
          <a:xfrm>
            <a:off x="428627" y="-1"/>
            <a:ext cx="2341529" cy="62752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7" name="Titre 1"/>
          <p:cNvSpPr>
            <a:spLocks noGrp="1"/>
          </p:cNvSpPr>
          <p:nvPr>
            <p:ph type="ctrTitle" hasCustomPrompt="1"/>
          </p:nvPr>
        </p:nvSpPr>
        <p:spPr>
          <a:xfrm>
            <a:off x="4539215" y="1503308"/>
            <a:ext cx="4564466" cy="1817369"/>
          </a:xfrm>
        </p:spPr>
        <p:txBody>
          <a:bodyPr/>
          <a:lstStyle>
            <a:lvl1pPr algn="r">
              <a:lnSpc>
                <a:spcPct val="110000"/>
              </a:lnSpc>
              <a:defRPr sz="3200">
                <a:solidFill>
                  <a:schemeClr val="bg1"/>
                </a:solidFill>
              </a:defRPr>
            </a:lvl1pPr>
          </a:lstStyle>
          <a:p>
            <a:r>
              <a:rPr lang="fr-FR" noProof="0" dirty="0" smtClean="0"/>
              <a:t>Click </a:t>
            </a:r>
            <a:r>
              <a:rPr lang="fr-FR" noProof="0" dirty="0" err="1" smtClean="0"/>
              <a:t>here</a:t>
            </a:r>
            <a:r>
              <a:rPr lang="fr-FR" noProof="0" dirty="0" smtClean="0"/>
              <a:t> to </a:t>
            </a:r>
            <a:r>
              <a:rPr lang="fr-FR" noProof="0" dirty="0" err="1" smtClean="0"/>
              <a:t>add</a:t>
            </a:r>
            <a:r>
              <a:rPr lang="fr-FR" noProof="0" dirty="0" smtClean="0"/>
              <a:t> </a:t>
            </a:r>
            <a:r>
              <a:rPr lang="fr-FR" noProof="0" dirty="0" err="1" smtClean="0"/>
              <a:t>text</a:t>
            </a:r>
            <a:endParaRPr lang="en-US" noProof="0" dirty="0"/>
          </a:p>
        </p:txBody>
      </p:sp>
    </p:spTree>
    <p:extLst>
      <p:ext uri="{BB962C8B-B14F-4D97-AF65-F5344CB8AC3E}">
        <p14:creationId xmlns:p14="http://schemas.microsoft.com/office/powerpoint/2010/main" val="2759465726"/>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US" noProof="0" smtClean="0"/>
              <a:t>Click to add title</a:t>
            </a:r>
            <a:endParaRPr lang="en-US"/>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4" name="Espace réservé du texte 4"/>
          <p:cNvSpPr>
            <a:spLocks noGrp="1"/>
          </p:cNvSpPr>
          <p:nvPr>
            <p:ph type="body" sz="quarter" idx="17" hasCustomPrompt="1"/>
          </p:nvPr>
        </p:nvSpPr>
        <p:spPr>
          <a:xfrm>
            <a:off x="1545260"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sp>
        <p:nvSpPr>
          <p:cNvPr id="6" name="Espace réservé du texte 5"/>
          <p:cNvSpPr>
            <a:spLocks noGrp="1"/>
          </p:cNvSpPr>
          <p:nvPr>
            <p:ph type="body" sz="quarter" idx="18" hasCustomPrompt="1"/>
          </p:nvPr>
        </p:nvSpPr>
        <p:spPr>
          <a:xfrm>
            <a:off x="428626" y="1652400"/>
            <a:ext cx="7980975" cy="4320000"/>
          </a:xfrm>
        </p:spPr>
        <p:txBody>
          <a:bodyPr/>
          <a:lstStyle>
            <a:lvl1pPr>
              <a:defRPr/>
            </a:lvl1pPr>
            <a:lvl2pPr>
              <a:defRPr/>
            </a:lvl2pPr>
            <a:lvl3pPr>
              <a:defRPr/>
            </a:lvl3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cxnSp>
        <p:nvCxnSpPr>
          <p:cNvPr id="9" name="Connecteur droit 8"/>
          <p:cNvCxnSpPr/>
          <p:nvPr userDrawn="1"/>
        </p:nvCxnSpPr>
        <p:spPr>
          <a:xfrm>
            <a:off x="1446397"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1812866266"/>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 column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US" noProof="0" smtClean="0"/>
              <a:t>Click to add title</a:t>
            </a:r>
            <a:endParaRPr lang="en-US"/>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5"/>
          <p:cNvSpPr>
            <a:spLocks noGrp="1"/>
          </p:cNvSpPr>
          <p:nvPr>
            <p:ph type="body" sz="quarter" idx="18" hasCustomPrompt="1"/>
          </p:nvPr>
        </p:nvSpPr>
        <p:spPr>
          <a:xfrm>
            <a:off x="428626" y="1652400"/>
            <a:ext cx="7980975" cy="4320000"/>
          </a:xfrm>
        </p:spPr>
        <p:txBody>
          <a:bodyPr/>
          <a:lstStyle>
            <a:lvl1pPr>
              <a:defRPr/>
            </a:lvl1pPr>
            <a:lvl2pPr>
              <a:defRPr/>
            </a:lvl2pPr>
            <a:lvl3pPr>
              <a:defRPr/>
            </a:lvl3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474062359"/>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0938" y="349513"/>
            <a:ext cx="7988693" cy="369332"/>
          </a:xfrm>
        </p:spPr>
        <p:txBody>
          <a:body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2" name="Espace réservé du texte 4"/>
          <p:cNvSpPr>
            <a:spLocks noGrp="1"/>
          </p:cNvSpPr>
          <p:nvPr>
            <p:ph type="body" sz="quarter" idx="17" hasCustomPrompt="1"/>
          </p:nvPr>
        </p:nvSpPr>
        <p:spPr>
          <a:xfrm>
            <a:off x="1545262"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3" name="Connecteur droit 12"/>
          <p:cNvCxnSpPr/>
          <p:nvPr userDrawn="1"/>
        </p:nvCxnSpPr>
        <p:spPr>
          <a:xfrm>
            <a:off x="1446398"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5"/>
          <p:cNvSpPr>
            <a:spLocks noGrp="1"/>
          </p:cNvSpPr>
          <p:nvPr>
            <p:ph type="body" sz="quarter" idx="20"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039760617"/>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 columns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0938" y="349513"/>
            <a:ext cx="7988693" cy="369332"/>
          </a:xfrm>
        </p:spPr>
        <p:txBody>
          <a:body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5" name="Espace réservé du texte 5"/>
          <p:cNvSpPr>
            <a:spLocks noGrp="1"/>
          </p:cNvSpPr>
          <p:nvPr>
            <p:ph type="body" sz="quarter" idx="20"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7700240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4" name="Footer Placeholder 3"/>
          <p:cNvSpPr>
            <a:spLocks noGrp="1"/>
          </p:cNvSpPr>
          <p:nvPr>
            <p:ph type="ftr" sz="quarter" idx="11"/>
          </p:nvPr>
        </p:nvSpPr>
        <p:spPr/>
        <p:txBody>
          <a:bodyPr/>
          <a:lstStyle/>
          <a:p>
            <a:endParaRPr lang="ar-SA">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B81FB41-01ED-4319-9DA3-5A4B9CCD3A18}" type="slidenum">
              <a:rPr lang="ar-SA" smtClean="0"/>
              <a:pPr/>
              <a:t>‹#›</a:t>
            </a:fld>
            <a:endParaRPr lang="ar-SA"/>
          </a:p>
        </p:txBody>
      </p:sp>
    </p:spTree>
    <p:extLst>
      <p:ext uri="{BB962C8B-B14F-4D97-AF65-F5344CB8AC3E}">
        <p14:creationId xmlns:p14="http://schemas.microsoft.com/office/powerpoint/2010/main" val="3380857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 columns + call-out box">
    <p:spTree>
      <p:nvGrpSpPr>
        <p:cNvPr id="1" name=""/>
        <p:cNvGrpSpPr/>
        <p:nvPr/>
      </p:nvGrpSpPr>
      <p:grpSpPr>
        <a:xfrm>
          <a:off x="0" y="0"/>
          <a:ext cx="0" cy="0"/>
          <a:chOff x="0" y="0"/>
          <a:chExt cx="0" cy="0"/>
        </a:xfrm>
      </p:grpSpPr>
      <p:sp>
        <p:nvSpPr>
          <p:cNvPr id="17" name="Espace réservé du texte 5"/>
          <p:cNvSpPr>
            <a:spLocks noGrp="1"/>
          </p:cNvSpPr>
          <p:nvPr>
            <p:ph type="body" sz="quarter" idx="22"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2" name="Titre 1"/>
          <p:cNvSpPr>
            <a:spLocks noGrp="1"/>
          </p:cNvSpPr>
          <p:nvPr>
            <p:ph type="title" hasCustomPrompt="1"/>
          </p:nvPr>
        </p:nvSpPr>
        <p:spPr/>
        <p:txBody>
          <a:bodyPr/>
          <a:lstStyle/>
          <a:p>
            <a:r>
              <a:rPr lang="en-US" noProof="0" smtClean="0"/>
              <a:t>Click to add title</a:t>
            </a:r>
            <a:endParaRPr lang="en-US"/>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0" name="Espace réservé du texte 7"/>
          <p:cNvSpPr>
            <a:spLocks noGrp="1"/>
          </p:cNvSpPr>
          <p:nvPr>
            <p:ph type="body" sz="quarter" idx="20" hasCustomPrompt="1"/>
          </p:nvPr>
        </p:nvSpPr>
        <p:spPr>
          <a:xfrm>
            <a:off x="4621247" y="4034845"/>
            <a:ext cx="3322604" cy="1605198"/>
          </a:xfrm>
          <a:solidFill>
            <a:schemeClr val="accent1"/>
          </a:solidFill>
          <a:effectLst>
            <a:outerShdw dist="355600" algn="ctr" rotWithShape="0">
              <a:srgbClr val="4771B4"/>
            </a:outerShdw>
          </a:effectLst>
        </p:spPr>
        <p:txBody>
          <a:bodyPr anchor="ctr"/>
          <a:lstStyle>
            <a:lvl1pPr marL="174559" indent="0">
              <a:buFont typeface="+mj-lt"/>
              <a:buNone/>
              <a:defRPr b="0">
                <a:solidFill>
                  <a:schemeClr val="bg1"/>
                </a:solidFill>
              </a:defRPr>
            </a:lvl1pPr>
          </a:lstStyle>
          <a:p>
            <a:pPr lvl="0"/>
            <a:r>
              <a:rPr lang="fr-FR" smtClean="0"/>
              <a:t>Click to add text</a:t>
            </a:r>
          </a:p>
        </p:txBody>
      </p:sp>
      <p:sp>
        <p:nvSpPr>
          <p:cNvPr id="13" name="Espace réservé du texte 4"/>
          <p:cNvSpPr>
            <a:spLocks noGrp="1"/>
          </p:cNvSpPr>
          <p:nvPr>
            <p:ph type="body" sz="quarter" idx="17" hasCustomPrompt="1"/>
          </p:nvPr>
        </p:nvSpPr>
        <p:spPr>
          <a:xfrm>
            <a:off x="1545266"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4" name="Connecteur droit 13"/>
          <p:cNvCxnSpPr/>
          <p:nvPr userDrawn="1"/>
        </p:nvCxnSpPr>
        <p:spPr>
          <a:xfrm>
            <a:off x="1446403"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texte 5"/>
          <p:cNvSpPr>
            <a:spLocks noGrp="1"/>
          </p:cNvSpPr>
          <p:nvPr>
            <p:ph type="body" sz="quarter" idx="21"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8"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015943471"/>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 columns + call-out box without subtitle">
    <p:spTree>
      <p:nvGrpSpPr>
        <p:cNvPr id="1" name=""/>
        <p:cNvGrpSpPr/>
        <p:nvPr/>
      </p:nvGrpSpPr>
      <p:grpSpPr>
        <a:xfrm>
          <a:off x="0" y="0"/>
          <a:ext cx="0" cy="0"/>
          <a:chOff x="0" y="0"/>
          <a:chExt cx="0" cy="0"/>
        </a:xfrm>
      </p:grpSpPr>
      <p:sp>
        <p:nvSpPr>
          <p:cNvPr id="17" name="Espace réservé du texte 5"/>
          <p:cNvSpPr>
            <a:spLocks noGrp="1"/>
          </p:cNvSpPr>
          <p:nvPr>
            <p:ph type="body" sz="quarter" idx="22"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2" name="Titre 1"/>
          <p:cNvSpPr>
            <a:spLocks noGrp="1"/>
          </p:cNvSpPr>
          <p:nvPr>
            <p:ph type="title" hasCustomPrompt="1"/>
          </p:nvPr>
        </p:nvSpPr>
        <p:spPr/>
        <p:txBody>
          <a:bodyPr/>
          <a:lstStyle/>
          <a:p>
            <a:r>
              <a:rPr lang="en-US" noProof="0" smtClean="0"/>
              <a:t>Click to add title</a:t>
            </a:r>
            <a:endParaRPr lang="en-US"/>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0" name="Espace réservé du texte 7"/>
          <p:cNvSpPr>
            <a:spLocks noGrp="1"/>
          </p:cNvSpPr>
          <p:nvPr>
            <p:ph type="body" sz="quarter" idx="20" hasCustomPrompt="1"/>
          </p:nvPr>
        </p:nvSpPr>
        <p:spPr>
          <a:xfrm>
            <a:off x="4621247" y="4034845"/>
            <a:ext cx="3322604" cy="1605198"/>
          </a:xfrm>
          <a:solidFill>
            <a:schemeClr val="accent1"/>
          </a:solidFill>
          <a:effectLst>
            <a:outerShdw dist="355600" algn="ctr" rotWithShape="0">
              <a:srgbClr val="4771B4"/>
            </a:outerShdw>
          </a:effectLst>
        </p:spPr>
        <p:txBody>
          <a:bodyPr anchor="ctr"/>
          <a:lstStyle>
            <a:lvl1pPr marL="174559" indent="0">
              <a:buFont typeface="+mj-lt"/>
              <a:buNone/>
              <a:defRPr b="0">
                <a:solidFill>
                  <a:schemeClr val="bg1"/>
                </a:solidFill>
              </a:defRPr>
            </a:lvl1pPr>
          </a:lstStyle>
          <a:p>
            <a:pPr lvl="0"/>
            <a:r>
              <a:rPr lang="fr-FR" smtClean="0"/>
              <a:t>Click to add text</a:t>
            </a:r>
          </a:p>
        </p:txBody>
      </p:sp>
      <p:sp>
        <p:nvSpPr>
          <p:cNvPr id="16" name="Espace réservé du texte 5"/>
          <p:cNvSpPr>
            <a:spLocks noGrp="1"/>
          </p:cNvSpPr>
          <p:nvPr>
            <p:ph type="body" sz="quarter" idx="21"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8"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890386997"/>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 column + graph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7" y="1652400"/>
            <a:ext cx="3686175"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7"/>
          <p:cNvSpPr>
            <a:spLocks noGrp="1"/>
          </p:cNvSpPr>
          <p:nvPr>
            <p:ph type="body" sz="quarter" idx="19" hasCustomPrompt="1"/>
          </p:nvPr>
        </p:nvSpPr>
        <p:spPr>
          <a:xfrm>
            <a:off x="4621247" y="5186127"/>
            <a:ext cx="3687017" cy="576498"/>
          </a:xfrm>
          <a:solidFill>
            <a:schemeClr val="accent1"/>
          </a:solidFill>
          <a:effectLst/>
        </p:spPr>
        <p:txBody>
          <a:bodyPr lIns="71972" tIns="71972" rIns="71972" bIns="71972" anchor="ctr"/>
          <a:lstStyle>
            <a:lvl1pPr marL="3173" indent="0" algn="ctr">
              <a:buFont typeface="+mj-lt"/>
              <a:buNone/>
              <a:defRPr b="0" baseline="0">
                <a:solidFill>
                  <a:schemeClr val="bg1"/>
                </a:solidFill>
              </a:defRPr>
            </a:lvl1pPr>
          </a:lstStyle>
          <a:p>
            <a:pPr lvl="0"/>
            <a:r>
              <a:rPr lang="fr-FR" smtClean="0"/>
              <a:t>Click to add text</a:t>
            </a:r>
          </a:p>
        </p:txBody>
      </p:sp>
      <p:sp>
        <p:nvSpPr>
          <p:cNvPr id="8" name="Espace réservé du graphique 6"/>
          <p:cNvSpPr>
            <a:spLocks noGrp="1"/>
          </p:cNvSpPr>
          <p:nvPr>
            <p:ph type="chart" sz="quarter" idx="20" hasCustomPrompt="1"/>
          </p:nvPr>
        </p:nvSpPr>
        <p:spPr>
          <a:xfrm>
            <a:off x="4621246" y="1990727"/>
            <a:ext cx="3687018" cy="3000375"/>
          </a:xfrm>
        </p:spPr>
        <p:txBody>
          <a:bodyPr/>
          <a:lstStyle>
            <a:lvl1pPr>
              <a:defRPr/>
            </a:lvl1pPr>
          </a:lstStyle>
          <a:p>
            <a:r>
              <a:rPr lang="fr-FR" smtClean="0"/>
              <a:t>Graphic</a:t>
            </a:r>
            <a:endParaRPr lang="en-US"/>
          </a:p>
        </p:txBody>
      </p:sp>
      <p:sp>
        <p:nvSpPr>
          <p:cNvPr id="11" name="Espace réservé du texte 10"/>
          <p:cNvSpPr>
            <a:spLocks noGrp="1"/>
          </p:cNvSpPr>
          <p:nvPr>
            <p:ph type="body" sz="quarter" idx="21" hasCustomPrompt="1"/>
          </p:nvPr>
        </p:nvSpPr>
        <p:spPr>
          <a:xfrm>
            <a:off x="4621246" y="1652590"/>
            <a:ext cx="3687729" cy="338137"/>
          </a:xfrm>
        </p:spPr>
        <p:txBody>
          <a:bodyPr/>
          <a:lstStyle>
            <a:lvl1pPr>
              <a:defRPr/>
            </a:lvl1pPr>
          </a:lstStyle>
          <a:p>
            <a:pPr lvl="0"/>
            <a:r>
              <a:rPr lang="fr-FR" smtClean="0"/>
              <a:t>Title of graphic</a:t>
            </a:r>
          </a:p>
        </p:txBody>
      </p:sp>
      <p:sp>
        <p:nvSpPr>
          <p:cNvPr id="13"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5" name="Espace réservé du texte 4"/>
          <p:cNvSpPr>
            <a:spLocks noGrp="1"/>
          </p:cNvSpPr>
          <p:nvPr>
            <p:ph type="body" sz="quarter" idx="17" hasCustomPrompt="1"/>
          </p:nvPr>
        </p:nvSpPr>
        <p:spPr>
          <a:xfrm>
            <a:off x="1545262"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6" name="Connecteur droit 15"/>
          <p:cNvCxnSpPr/>
          <p:nvPr userDrawn="1"/>
        </p:nvCxnSpPr>
        <p:spPr>
          <a:xfrm>
            <a:off x="1446398"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141593340"/>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 column + graphic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7" y="1652400"/>
            <a:ext cx="3686175"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7"/>
          <p:cNvSpPr>
            <a:spLocks noGrp="1"/>
          </p:cNvSpPr>
          <p:nvPr>
            <p:ph type="body" sz="quarter" idx="19" hasCustomPrompt="1"/>
          </p:nvPr>
        </p:nvSpPr>
        <p:spPr>
          <a:xfrm>
            <a:off x="4621247" y="5186127"/>
            <a:ext cx="3687017" cy="576498"/>
          </a:xfrm>
          <a:solidFill>
            <a:schemeClr val="accent1"/>
          </a:solidFill>
          <a:effectLst/>
        </p:spPr>
        <p:txBody>
          <a:bodyPr lIns="71972" tIns="71972" rIns="71972" bIns="71972" anchor="ctr"/>
          <a:lstStyle>
            <a:lvl1pPr marL="3173" indent="0" algn="ctr">
              <a:buFont typeface="+mj-lt"/>
              <a:buNone/>
              <a:defRPr b="0" baseline="0">
                <a:solidFill>
                  <a:schemeClr val="bg1"/>
                </a:solidFill>
              </a:defRPr>
            </a:lvl1pPr>
          </a:lstStyle>
          <a:p>
            <a:pPr lvl="0"/>
            <a:r>
              <a:rPr lang="fr-FR" smtClean="0"/>
              <a:t>Click to add text</a:t>
            </a:r>
          </a:p>
        </p:txBody>
      </p:sp>
      <p:sp>
        <p:nvSpPr>
          <p:cNvPr id="8" name="Espace réservé du graphique 6"/>
          <p:cNvSpPr>
            <a:spLocks noGrp="1"/>
          </p:cNvSpPr>
          <p:nvPr>
            <p:ph type="chart" sz="quarter" idx="20" hasCustomPrompt="1"/>
          </p:nvPr>
        </p:nvSpPr>
        <p:spPr>
          <a:xfrm>
            <a:off x="4621246" y="1990727"/>
            <a:ext cx="3687018" cy="3000375"/>
          </a:xfrm>
        </p:spPr>
        <p:txBody>
          <a:bodyPr/>
          <a:lstStyle>
            <a:lvl1pPr>
              <a:defRPr/>
            </a:lvl1pPr>
          </a:lstStyle>
          <a:p>
            <a:r>
              <a:rPr lang="fr-FR" smtClean="0"/>
              <a:t>Graphic</a:t>
            </a:r>
            <a:endParaRPr lang="en-US"/>
          </a:p>
        </p:txBody>
      </p:sp>
      <p:sp>
        <p:nvSpPr>
          <p:cNvPr id="11" name="Espace réservé du texte 10"/>
          <p:cNvSpPr>
            <a:spLocks noGrp="1"/>
          </p:cNvSpPr>
          <p:nvPr>
            <p:ph type="body" sz="quarter" idx="21" hasCustomPrompt="1"/>
          </p:nvPr>
        </p:nvSpPr>
        <p:spPr>
          <a:xfrm>
            <a:off x="4621246" y="1652590"/>
            <a:ext cx="3687729" cy="338137"/>
          </a:xfrm>
        </p:spPr>
        <p:txBody>
          <a:bodyPr/>
          <a:lstStyle>
            <a:lvl1pPr>
              <a:defRPr/>
            </a:lvl1pPr>
          </a:lstStyle>
          <a:p>
            <a:pPr lvl="0"/>
            <a:r>
              <a:rPr lang="fr-FR" smtClean="0"/>
              <a:t>Title of graphic</a:t>
            </a:r>
          </a:p>
        </p:txBody>
      </p:sp>
      <p:sp>
        <p:nvSpPr>
          <p:cNvPr id="13"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595321897"/>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 column +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Click to add title</a:t>
            </a:r>
            <a:endParaRPr lang="en-US"/>
          </a:p>
        </p:txBody>
      </p:sp>
      <p:sp>
        <p:nvSpPr>
          <p:cNvPr id="6" name="Espace réservé du texte 5"/>
          <p:cNvSpPr>
            <a:spLocks noGrp="1"/>
          </p:cNvSpPr>
          <p:nvPr>
            <p:ph type="body" sz="quarter" idx="18" hasCustomPrompt="1"/>
          </p:nvPr>
        </p:nvSpPr>
        <p:spPr>
          <a:xfrm>
            <a:off x="4512021" y="1652400"/>
            <a:ext cx="3898140"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pour une image  8"/>
          <p:cNvSpPr>
            <a:spLocks noGrp="1"/>
          </p:cNvSpPr>
          <p:nvPr>
            <p:ph type="pic" sz="quarter" idx="19" hasCustomPrompt="1"/>
          </p:nvPr>
        </p:nvSpPr>
        <p:spPr>
          <a:xfrm>
            <a:off x="428625" y="1652590"/>
            <a:ext cx="3886200" cy="4319587"/>
          </a:xfrm>
        </p:spPr>
        <p:txBody>
          <a:bodyPr/>
          <a:lstStyle>
            <a:lvl1pPr>
              <a:defRPr/>
            </a:lvl1pPr>
          </a:lstStyle>
          <a:p>
            <a:r>
              <a:rPr lang="fr-FR" smtClean="0"/>
              <a:t>Picture</a:t>
            </a:r>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4" name="Espace réservé du texte 4"/>
          <p:cNvSpPr>
            <a:spLocks noGrp="1"/>
          </p:cNvSpPr>
          <p:nvPr>
            <p:ph type="body" sz="quarter" idx="17" hasCustomPrompt="1"/>
          </p:nvPr>
        </p:nvSpPr>
        <p:spPr>
          <a:xfrm>
            <a:off x="1545266"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5" name="Connecteur droit 14"/>
          <p:cNvCxnSpPr/>
          <p:nvPr userDrawn="1"/>
        </p:nvCxnSpPr>
        <p:spPr>
          <a:xfrm>
            <a:off x="1446403"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1121063521"/>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 column + picture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Click to add title</a:t>
            </a:r>
            <a:endParaRPr lang="en-US"/>
          </a:p>
        </p:txBody>
      </p:sp>
      <p:sp>
        <p:nvSpPr>
          <p:cNvPr id="6" name="Espace réservé du texte 5"/>
          <p:cNvSpPr>
            <a:spLocks noGrp="1"/>
          </p:cNvSpPr>
          <p:nvPr>
            <p:ph type="body" sz="quarter" idx="18" hasCustomPrompt="1"/>
          </p:nvPr>
        </p:nvSpPr>
        <p:spPr>
          <a:xfrm>
            <a:off x="4512021" y="1652400"/>
            <a:ext cx="3898140"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pour une image  8"/>
          <p:cNvSpPr>
            <a:spLocks noGrp="1"/>
          </p:cNvSpPr>
          <p:nvPr>
            <p:ph type="pic" sz="quarter" idx="19" hasCustomPrompt="1"/>
          </p:nvPr>
        </p:nvSpPr>
        <p:spPr>
          <a:xfrm>
            <a:off x="428625" y="1652590"/>
            <a:ext cx="3886200" cy="4319587"/>
          </a:xfrm>
        </p:spPr>
        <p:txBody>
          <a:bodyPr/>
          <a:lstStyle>
            <a:lvl1pPr>
              <a:defRPr/>
            </a:lvl1pPr>
          </a:lstStyle>
          <a:p>
            <a:r>
              <a:rPr lang="fr-FR" smtClean="0"/>
              <a:t>Picture</a:t>
            </a:r>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3"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180546097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Click to add title</a:t>
            </a:r>
            <a:endParaRPr lang="en-US"/>
          </a:p>
        </p:txBody>
      </p:sp>
      <p:sp>
        <p:nvSpPr>
          <p:cNvPr id="7" name="Espace réservé du texte 5"/>
          <p:cNvSpPr>
            <a:spLocks noGrp="1"/>
          </p:cNvSpPr>
          <p:nvPr>
            <p:ph type="body" sz="quarter" idx="18" hasCustomPrompt="1"/>
          </p:nvPr>
        </p:nvSpPr>
        <p:spPr>
          <a:xfrm>
            <a:off x="428626" y="1660701"/>
            <a:ext cx="8102600" cy="227735"/>
          </a:xfrm>
        </p:spPr>
        <p:txBody>
          <a:bodyPr/>
          <a:lstStyle>
            <a:lvl1pPr>
              <a:defRPr sz="1600" b="1">
                <a:solidFill>
                  <a:schemeClr val="tx2"/>
                </a:solidFill>
              </a:defRPr>
            </a:lvl1pPr>
          </a:lstStyle>
          <a:p>
            <a:pPr lvl="0"/>
            <a:r>
              <a:rPr lang="en-US" noProof="0" dirty="0" smtClean="0"/>
              <a:t>Chart title</a:t>
            </a:r>
            <a:endParaRPr lang="en-US" noProof="0" dirty="0"/>
          </a:p>
        </p:txBody>
      </p:sp>
      <p:sp>
        <p:nvSpPr>
          <p:cNvPr id="8" name="Espace réservé du graphique 14"/>
          <p:cNvSpPr>
            <a:spLocks noGrp="1"/>
          </p:cNvSpPr>
          <p:nvPr>
            <p:ph type="chart" sz="quarter" idx="19" hasCustomPrompt="1"/>
          </p:nvPr>
        </p:nvSpPr>
        <p:spPr>
          <a:xfrm>
            <a:off x="428626" y="2060574"/>
            <a:ext cx="8102600" cy="3719513"/>
          </a:xfrm>
        </p:spPr>
        <p:txBody>
          <a:bodyPr/>
          <a:lstStyle>
            <a:lvl1pPr>
              <a:defRPr lang="en-US" sz="1600" b="1" kern="1200" baseline="0" noProof="0" dirty="0">
                <a:solidFill>
                  <a:schemeClr val="tx2"/>
                </a:solidFill>
                <a:latin typeface="+mn-lt"/>
                <a:ea typeface="+mn-ea"/>
                <a:cs typeface="+mn-cs"/>
              </a:defRPr>
            </a:lvl1pPr>
          </a:lstStyle>
          <a:p>
            <a:r>
              <a:rPr lang="en-US" noProof="0" dirty="0" smtClean="0"/>
              <a:t>Chart</a:t>
            </a:r>
            <a:endParaRPr lang="en-US" noProof="0" dirty="0"/>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3" name="Espace réservé du texte 4"/>
          <p:cNvSpPr>
            <a:spLocks noGrp="1"/>
          </p:cNvSpPr>
          <p:nvPr>
            <p:ph type="body" sz="quarter" idx="17" hasCustomPrompt="1"/>
          </p:nvPr>
        </p:nvSpPr>
        <p:spPr>
          <a:xfrm>
            <a:off x="1545260"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4" name="Connecteur droit 13"/>
          <p:cNvCxnSpPr/>
          <p:nvPr userDrawn="1"/>
        </p:nvCxnSpPr>
        <p:spPr>
          <a:xfrm>
            <a:off x="1446397"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4160582534"/>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hart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Click to add title</a:t>
            </a:r>
            <a:endParaRPr lang="en-US"/>
          </a:p>
        </p:txBody>
      </p:sp>
      <p:sp>
        <p:nvSpPr>
          <p:cNvPr id="7" name="Espace réservé du texte 5"/>
          <p:cNvSpPr>
            <a:spLocks noGrp="1"/>
          </p:cNvSpPr>
          <p:nvPr>
            <p:ph type="body" sz="quarter" idx="18" hasCustomPrompt="1"/>
          </p:nvPr>
        </p:nvSpPr>
        <p:spPr>
          <a:xfrm>
            <a:off x="428626" y="1660701"/>
            <a:ext cx="8102600" cy="227735"/>
          </a:xfrm>
        </p:spPr>
        <p:txBody>
          <a:bodyPr/>
          <a:lstStyle>
            <a:lvl1pPr>
              <a:defRPr sz="1600" b="1">
                <a:solidFill>
                  <a:schemeClr val="tx2"/>
                </a:solidFill>
              </a:defRPr>
            </a:lvl1pPr>
          </a:lstStyle>
          <a:p>
            <a:pPr lvl="0"/>
            <a:r>
              <a:rPr lang="en-US" noProof="0" dirty="0" smtClean="0"/>
              <a:t>Chart title</a:t>
            </a:r>
            <a:endParaRPr lang="en-US" noProof="0" dirty="0"/>
          </a:p>
        </p:txBody>
      </p:sp>
      <p:sp>
        <p:nvSpPr>
          <p:cNvPr id="8" name="Espace réservé du graphique 14"/>
          <p:cNvSpPr>
            <a:spLocks noGrp="1"/>
          </p:cNvSpPr>
          <p:nvPr>
            <p:ph type="chart" sz="quarter" idx="19" hasCustomPrompt="1"/>
          </p:nvPr>
        </p:nvSpPr>
        <p:spPr>
          <a:xfrm>
            <a:off x="428626" y="2060574"/>
            <a:ext cx="8102600" cy="3719513"/>
          </a:xfrm>
        </p:spPr>
        <p:txBody>
          <a:bodyPr/>
          <a:lstStyle>
            <a:lvl1pPr>
              <a:defRPr lang="en-US" sz="1600" b="1" kern="1200" baseline="0" noProof="0" dirty="0">
                <a:solidFill>
                  <a:schemeClr val="tx2"/>
                </a:solidFill>
                <a:latin typeface="+mn-lt"/>
                <a:ea typeface="+mn-ea"/>
                <a:cs typeface="+mn-cs"/>
              </a:defRPr>
            </a:lvl1pPr>
          </a:lstStyle>
          <a:p>
            <a:r>
              <a:rPr lang="en-US" noProof="0" dirty="0" smtClean="0"/>
              <a:t>Chart</a:t>
            </a:r>
            <a:endParaRPr lang="en-US" noProof="0" dirty="0"/>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5"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80355560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Large body">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179823" y="1616329"/>
            <a:ext cx="7919016" cy="2146046"/>
          </a:xfrm>
        </p:spPr>
        <p:txBody>
          <a:bodyPr/>
          <a:lstStyle>
            <a:lvl1pPr algn="r">
              <a:lnSpc>
                <a:spcPct val="92000"/>
              </a:lnSpc>
              <a:defRPr sz="4000"/>
            </a:lvl1pPr>
          </a:lstStyle>
          <a:p>
            <a:r>
              <a:rPr lang="en-US" noProof="0" smtClean="0"/>
              <a:t>Click to add text</a:t>
            </a:r>
            <a:endParaRPr lang="en-US" noProof="0"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94591194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ZoneTexte 1"/>
          <p:cNvSpPr txBox="1"/>
          <p:nvPr userDrawn="1"/>
        </p:nvSpPr>
        <p:spPr>
          <a:xfrm>
            <a:off x="1352743" y="943944"/>
            <a:ext cx="7848302" cy="1769715"/>
          </a:xfrm>
          <a:prstGeom prst="rect">
            <a:avLst/>
          </a:prstGeom>
        </p:spPr>
        <p:txBody>
          <a:bodyPr vert="horz" wrap="none" lIns="0" tIns="0" rIns="0" bIns="0" rtlCol="0">
            <a:spAutoFit/>
          </a:bodyPr>
          <a:lstStyle/>
          <a:p>
            <a:pPr algn="r"/>
            <a:r>
              <a:rPr lang="fr-FR" sz="11500" spc="300" smtClean="0">
                <a:solidFill>
                  <a:srgbClr val="354B96"/>
                </a:solidFill>
              </a:rPr>
              <a:t>Questions?</a:t>
            </a:r>
            <a:endParaRPr lang="en-US" sz="11500" spc="300" dirty="0" smtClean="0">
              <a:solidFill>
                <a:srgbClr val="354B96"/>
              </a:solidFill>
            </a:endParaRPr>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42196342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26" indent="0">
              <a:buNone/>
              <a:defRPr sz="1800">
                <a:solidFill>
                  <a:schemeClr val="tx1">
                    <a:tint val="75000"/>
                  </a:schemeClr>
                </a:solidFill>
              </a:defRPr>
            </a:lvl2pPr>
            <a:lvl3pPr marL="914052" indent="0">
              <a:buNone/>
              <a:defRPr sz="1600">
                <a:solidFill>
                  <a:schemeClr val="tx1">
                    <a:tint val="75000"/>
                  </a:schemeClr>
                </a:solidFill>
              </a:defRPr>
            </a:lvl3pPr>
            <a:lvl4pPr marL="1371078" indent="0">
              <a:buNone/>
              <a:defRPr sz="1400">
                <a:solidFill>
                  <a:schemeClr val="tx1">
                    <a:tint val="75000"/>
                  </a:schemeClr>
                </a:solidFill>
              </a:defRPr>
            </a:lvl4pPr>
            <a:lvl5pPr marL="1828106" indent="0">
              <a:buNone/>
              <a:defRPr sz="1400">
                <a:solidFill>
                  <a:schemeClr val="tx1">
                    <a:tint val="75000"/>
                  </a:schemeClr>
                </a:solidFill>
              </a:defRPr>
            </a:lvl5pPr>
            <a:lvl6pPr marL="2285132" indent="0">
              <a:buNone/>
              <a:defRPr sz="1400">
                <a:solidFill>
                  <a:schemeClr val="tx1">
                    <a:tint val="75000"/>
                  </a:schemeClr>
                </a:solidFill>
              </a:defRPr>
            </a:lvl6pPr>
            <a:lvl7pPr marL="2742158" indent="0">
              <a:buNone/>
              <a:defRPr sz="1400">
                <a:solidFill>
                  <a:schemeClr val="tx1">
                    <a:tint val="75000"/>
                  </a:schemeClr>
                </a:solidFill>
              </a:defRPr>
            </a:lvl7pPr>
            <a:lvl8pPr marL="3199184" indent="0">
              <a:buNone/>
              <a:defRPr sz="1400">
                <a:solidFill>
                  <a:schemeClr val="tx1">
                    <a:tint val="75000"/>
                  </a:schemeClr>
                </a:solidFill>
              </a:defRPr>
            </a:lvl8pPr>
            <a:lvl9pPr marL="365621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C2584-C820-4ECD-9393-A43C61E4CD0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3166410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3" name="Footer Placeholder 2"/>
          <p:cNvSpPr>
            <a:spLocks noGrp="1"/>
          </p:cNvSpPr>
          <p:nvPr>
            <p:ph type="ftr" sz="quarter" idx="11"/>
          </p:nvPr>
        </p:nvSpPr>
        <p:spPr/>
        <p:txBody>
          <a:bodyPr/>
          <a:lstStyle/>
          <a:p>
            <a:endParaRPr lang="ar-SA">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B81FB41-01ED-4319-9DA3-5A4B9CCD3A18}" type="slidenum">
              <a:rPr lang="ar-SA" smtClean="0">
                <a:solidFill>
                  <a:srgbClr val="775F55"/>
                </a:solidFill>
              </a:rPr>
              <a:pPr/>
              <a:t>‹#›</a:t>
            </a:fld>
            <a:endParaRPr lang="ar-SA">
              <a:solidFill>
                <a:srgbClr val="775F55"/>
              </a:solidFill>
            </a:endParaRPr>
          </a:p>
        </p:txBody>
      </p:sp>
    </p:spTree>
    <p:extLst>
      <p:ext uri="{BB962C8B-B14F-4D97-AF65-F5344CB8AC3E}">
        <p14:creationId xmlns:p14="http://schemas.microsoft.com/office/powerpoint/2010/main" val="420301507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8" name="Rectangle 7"/>
          <p:cNvSpPr/>
          <p:nvPr userDrawn="1"/>
        </p:nvSpPr>
        <p:spPr>
          <a:xfrm>
            <a:off x="6601492" y="1"/>
            <a:ext cx="1932908" cy="6260339"/>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9" name="Rectangle 8"/>
          <p:cNvSpPr/>
          <p:nvPr userDrawn="1"/>
        </p:nvSpPr>
        <p:spPr>
          <a:xfrm>
            <a:off x="8534400" y="1"/>
            <a:ext cx="616534" cy="6260339"/>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0" name="Rectangle 9"/>
          <p:cNvSpPr/>
          <p:nvPr userDrawn="1"/>
        </p:nvSpPr>
        <p:spPr>
          <a:xfrm>
            <a:off x="6238876" y="1"/>
            <a:ext cx="362616" cy="6260339"/>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1" y="1"/>
            <a:ext cx="6238877" cy="62603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14" name="Titre 3"/>
          <p:cNvSpPr>
            <a:spLocks noGrp="1"/>
          </p:cNvSpPr>
          <p:nvPr>
            <p:ph type="title" hasCustomPrompt="1"/>
          </p:nvPr>
        </p:nvSpPr>
        <p:spPr>
          <a:xfrm>
            <a:off x="296333" y="1091399"/>
            <a:ext cx="8802506" cy="2146046"/>
          </a:xfrm>
        </p:spPr>
        <p:txBody>
          <a:bodyPr/>
          <a:lstStyle>
            <a:lvl1pPr marL="0" algn="r" defTabSz="914052" rtl="0" eaLnBrk="1" latinLnBrk="0" hangingPunct="1">
              <a:lnSpc>
                <a:spcPct val="92000"/>
              </a:lnSpc>
              <a:defRPr lang="en-US" sz="11500" b="0" kern="1200" spc="300" baseline="0" noProof="0" dirty="0">
                <a:solidFill>
                  <a:schemeClr val="bg1"/>
                </a:solidFill>
                <a:latin typeface="+mn-lt"/>
                <a:ea typeface="+mn-ea"/>
                <a:cs typeface="+mn-cs"/>
              </a:defRPr>
            </a:lvl1pPr>
          </a:lstStyle>
          <a:p>
            <a:r>
              <a:rPr lang="en-US" noProof="0" smtClean="0"/>
              <a:t>Click text</a:t>
            </a:r>
            <a:endParaRPr lang="en-US" noProof="0" dirty="0"/>
          </a:p>
        </p:txBody>
      </p:sp>
    </p:spTree>
    <p:extLst>
      <p:ext uri="{BB962C8B-B14F-4D97-AF65-F5344CB8AC3E}">
        <p14:creationId xmlns:p14="http://schemas.microsoft.com/office/powerpoint/2010/main" val="32657846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opy-Paste slide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223789377"/>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opy-Paste slide with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4"/>
          <p:cNvSpPr>
            <a:spLocks noGrp="1"/>
          </p:cNvSpPr>
          <p:nvPr>
            <p:ph type="body" sz="quarter" idx="17" hasCustomPrompt="1"/>
          </p:nvPr>
        </p:nvSpPr>
        <p:spPr>
          <a:xfrm>
            <a:off x="1972644"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7" name="Connecteur droit 6"/>
          <p:cNvCxnSpPr/>
          <p:nvPr userDrawn="1"/>
        </p:nvCxnSpPr>
        <p:spPr>
          <a:xfrm>
            <a:off x="1873780"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254323"/>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rot="5400000">
            <a:off x="6432550" y="3286125"/>
            <a:ext cx="4679950" cy="457200"/>
          </a:xfrm>
          <a:prstGeom prst="rect">
            <a:avLst/>
          </a:prstGeom>
        </p:spPr>
        <p:txBody>
          <a:bodyPr lIns="91406" tIns="45702" rIns="91406" bIns="45702"/>
          <a:lstStyle>
            <a:lvl1pPr defTabSz="449093">
              <a:buClr>
                <a:srgbClr val="000000"/>
              </a:buClr>
              <a:buSzPct val="100000"/>
              <a:buFont typeface="Times New Roman" pitchFamily="18" charset="0"/>
              <a:buNone/>
              <a:defRPr>
                <a:ea typeface="SimSun" pitchFamily="2" charset="-122"/>
              </a:defRPr>
            </a:lvl1pPr>
          </a:lstStyle>
          <a:p>
            <a:pPr>
              <a:defRPr/>
            </a:pPr>
            <a:r>
              <a:rPr lang="nl-NL">
                <a:solidFill>
                  <a:srgbClr val="636363"/>
                </a:solidFill>
              </a:rPr>
              <a:t> </a:t>
            </a:r>
            <a:r>
              <a:rPr lang="nl-NL">
                <a:solidFill>
                  <a:srgbClr val="636363"/>
                </a:solidFill>
                <a:latin typeface="Verdana"/>
              </a:rPr>
              <a:t> </a:t>
            </a:r>
            <a:fld id="{E924BA8F-FA11-4F98-B79E-98112EB2E19A}" type="datetime1">
              <a:rPr lang="en-US">
                <a:solidFill>
                  <a:srgbClr val="A5957E"/>
                </a:solidFill>
              </a:rPr>
              <a:pPr>
                <a:defRPr/>
              </a:pPr>
              <a:t>8/20/2023</a:t>
            </a:fld>
            <a:endParaRPr lang="nl-NL">
              <a:solidFill>
                <a:srgbClr val="A5957E"/>
              </a:solidFill>
              <a:latin typeface="Verdana"/>
            </a:endParaRPr>
          </a:p>
        </p:txBody>
      </p:sp>
      <p:sp>
        <p:nvSpPr>
          <p:cNvPr id="4" name="Slide Number Placeholder 3"/>
          <p:cNvSpPr>
            <a:spLocks noGrp="1"/>
          </p:cNvSpPr>
          <p:nvPr>
            <p:ph type="sldNum" sz="quarter" idx="11"/>
          </p:nvPr>
        </p:nvSpPr>
        <p:spPr/>
        <p:txBody>
          <a:bodyPr/>
          <a:lstStyle>
            <a:lvl1pPr algn="l" defTabSz="449093">
              <a:buClr>
                <a:srgbClr val="000000"/>
              </a:buClr>
              <a:buSzPct val="100000"/>
              <a:buFont typeface="Times New Roman" pitchFamily="18" charset="0"/>
              <a:buNone/>
              <a:defRPr>
                <a:ea typeface="SimSun" pitchFamily="2" charset="-122"/>
              </a:defRPr>
            </a:lvl1pPr>
          </a:lstStyle>
          <a:p>
            <a:pPr>
              <a:defRPr/>
            </a:pPr>
            <a:fld id="{214CC252-01E7-4A6B-A11B-2D2C1619A82A}" type="slidenum">
              <a:rPr lang="nl-NL">
                <a:solidFill>
                  <a:srgbClr val="636363"/>
                </a:solidFill>
              </a:rPr>
              <a:pPr>
                <a:defRPr/>
              </a:pPr>
              <a:t>‹#›</a:t>
            </a:fld>
            <a:endParaRPr lang="nl-NL">
              <a:solidFill>
                <a:srgbClr val="636363"/>
              </a:solidFill>
            </a:endParaRPr>
          </a:p>
        </p:txBody>
      </p:sp>
    </p:spTree>
    <p:extLst>
      <p:ext uri="{BB962C8B-B14F-4D97-AF65-F5344CB8AC3E}">
        <p14:creationId xmlns:p14="http://schemas.microsoft.com/office/powerpoint/2010/main" val="8486277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rot="5400000">
            <a:off x="6432550" y="3286125"/>
            <a:ext cx="4679950" cy="457200"/>
          </a:xfrm>
          <a:prstGeom prst="rect">
            <a:avLst/>
          </a:prstGeom>
        </p:spPr>
        <p:txBody>
          <a:bodyPr lIns="91406" tIns="45702" rIns="91406" bIns="45702"/>
          <a:lstStyle>
            <a:lvl1pPr defTabSz="449093">
              <a:buClr>
                <a:srgbClr val="000000"/>
              </a:buClr>
              <a:buSzPct val="100000"/>
              <a:buFont typeface="Times New Roman" pitchFamily="18" charset="0"/>
              <a:buNone/>
              <a:defRPr>
                <a:ea typeface="SimSun" pitchFamily="2" charset="-122"/>
              </a:defRPr>
            </a:lvl1pPr>
          </a:lstStyle>
          <a:p>
            <a:pPr>
              <a:defRPr/>
            </a:pPr>
            <a:r>
              <a:rPr lang="nl-NL">
                <a:solidFill>
                  <a:srgbClr val="636363"/>
                </a:solidFill>
              </a:rPr>
              <a:t> </a:t>
            </a:r>
            <a:r>
              <a:rPr lang="nl-NL">
                <a:solidFill>
                  <a:srgbClr val="636363"/>
                </a:solidFill>
                <a:latin typeface="Verdana"/>
              </a:rPr>
              <a:t> </a:t>
            </a:r>
            <a:fld id="{B3793F56-511B-4FD5-BEE8-83C597864A6D}" type="datetime1">
              <a:rPr lang="en-US">
                <a:solidFill>
                  <a:srgbClr val="A5957E"/>
                </a:solidFill>
              </a:rPr>
              <a:pPr>
                <a:defRPr/>
              </a:pPr>
              <a:t>8/20/2023</a:t>
            </a:fld>
            <a:endParaRPr lang="nl-NL">
              <a:solidFill>
                <a:srgbClr val="A5957E"/>
              </a:solidFill>
              <a:latin typeface="Verdana"/>
            </a:endParaRPr>
          </a:p>
        </p:txBody>
      </p:sp>
      <p:sp>
        <p:nvSpPr>
          <p:cNvPr id="5" name="Slide Number Placeholder 4"/>
          <p:cNvSpPr>
            <a:spLocks noGrp="1"/>
          </p:cNvSpPr>
          <p:nvPr>
            <p:ph type="sldNum" sz="quarter" idx="11"/>
          </p:nvPr>
        </p:nvSpPr>
        <p:spPr/>
        <p:txBody>
          <a:bodyPr/>
          <a:lstStyle>
            <a:lvl1pPr algn="l" defTabSz="449093">
              <a:buClr>
                <a:srgbClr val="000000"/>
              </a:buClr>
              <a:buSzPct val="100000"/>
              <a:buFont typeface="Times New Roman" pitchFamily="18" charset="0"/>
              <a:buNone/>
              <a:defRPr>
                <a:ea typeface="SimSun" pitchFamily="2" charset="-122"/>
              </a:defRPr>
            </a:lvl1pPr>
          </a:lstStyle>
          <a:p>
            <a:pPr>
              <a:defRPr/>
            </a:pPr>
            <a:fld id="{0AAEEB59-65DA-43B0-84F4-8A1A894E2940}" type="slidenum">
              <a:rPr lang="nl-NL">
                <a:solidFill>
                  <a:srgbClr val="636363"/>
                </a:solidFill>
              </a:rPr>
              <a:pPr>
                <a:defRPr/>
              </a:pPr>
              <a:t>‹#›</a:t>
            </a:fld>
            <a:endParaRPr lang="nl-NL">
              <a:solidFill>
                <a:srgbClr val="636363"/>
              </a:solidFill>
            </a:endParaRPr>
          </a:p>
        </p:txBody>
      </p:sp>
    </p:spTree>
    <p:extLst>
      <p:ext uri="{BB962C8B-B14F-4D97-AF65-F5344CB8AC3E}">
        <p14:creationId xmlns:p14="http://schemas.microsoft.com/office/powerpoint/2010/main" val="207347650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34654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1"/>
            <a:ext cx="2133600" cy="365125"/>
          </a:xfrm>
          <a:prstGeom prst="rect">
            <a:avLst/>
          </a:prstGeom>
        </p:spPr>
        <p:txBody>
          <a:bodyPr lIns="91406" tIns="45702" rIns="91406" bIns="45702"/>
          <a:lstStyle>
            <a:lvl1pPr>
              <a:defRPr/>
            </a:lvl1pPr>
          </a:lstStyle>
          <a:p>
            <a:pPr>
              <a:defRPr/>
            </a:pPr>
            <a:fld id="{0E6EDE1C-8920-4444-9862-0A2B42DED049}" type="datetimeFigureOut">
              <a:rPr lang="en-US">
                <a:solidFill>
                  <a:srgbClr val="636363"/>
                </a:solidFill>
              </a:rPr>
              <a:pPr>
                <a:defRPr/>
              </a:pPr>
              <a:t>8/20/2023</a:t>
            </a:fld>
            <a:endParaRPr lang="en-US">
              <a:solidFill>
                <a:srgbClr val="636363"/>
              </a:solidFill>
            </a:endParaRPr>
          </a:p>
        </p:txBody>
      </p:sp>
      <p:sp>
        <p:nvSpPr>
          <p:cNvPr id="6" name="Footer Placeholder 4"/>
          <p:cNvSpPr>
            <a:spLocks noGrp="1"/>
          </p:cNvSpPr>
          <p:nvPr>
            <p:ph type="ftr" sz="quarter" idx="11"/>
          </p:nvPr>
        </p:nvSpPr>
        <p:spPr>
          <a:xfrm>
            <a:off x="3124200" y="6356351"/>
            <a:ext cx="2895600" cy="365125"/>
          </a:xfrm>
          <a:prstGeom prst="rect">
            <a:avLst/>
          </a:prstGeom>
        </p:spPr>
        <p:txBody>
          <a:bodyPr lIns="91406" tIns="45702" rIns="91406" bIns="45702"/>
          <a:lstStyle>
            <a:lvl1pPr>
              <a:defRPr/>
            </a:lvl1pPr>
          </a:lstStyle>
          <a:p>
            <a:pPr>
              <a:defRPr/>
            </a:pPr>
            <a:endParaRPr lang="en-US">
              <a:solidFill>
                <a:srgbClr val="636363"/>
              </a:solidFill>
            </a:endParaRPr>
          </a:p>
        </p:txBody>
      </p:sp>
      <p:sp>
        <p:nvSpPr>
          <p:cNvPr id="7" name="Slide Number Placeholder 5"/>
          <p:cNvSpPr>
            <a:spLocks noGrp="1"/>
          </p:cNvSpPr>
          <p:nvPr>
            <p:ph type="sldNum" sz="quarter" idx="12"/>
          </p:nvPr>
        </p:nvSpPr>
        <p:spPr/>
        <p:txBody>
          <a:bodyPr/>
          <a:lstStyle>
            <a:lvl1pPr>
              <a:defRPr/>
            </a:lvl1pPr>
          </a:lstStyle>
          <a:p>
            <a:pPr>
              <a:defRPr/>
            </a:pPr>
            <a:fld id="{F8179417-28E2-4EAF-B939-F0D833DD7773}" type="slidenum">
              <a:rPr lang="en-US">
                <a:solidFill>
                  <a:srgbClr val="636363"/>
                </a:solidFill>
              </a:rPr>
              <a:pPr>
                <a:defRPr/>
              </a:pPr>
              <a:t>‹#›</a:t>
            </a:fld>
            <a:endParaRPr lang="en-US">
              <a:solidFill>
                <a:srgbClr val="636363"/>
              </a:solidFill>
            </a:endParaRPr>
          </a:p>
        </p:txBody>
      </p:sp>
    </p:spTree>
    <p:extLst>
      <p:ext uri="{BB962C8B-B14F-4D97-AF65-F5344CB8AC3E}">
        <p14:creationId xmlns:p14="http://schemas.microsoft.com/office/powerpoint/2010/main" val="5051881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Cover with picture">
    <p:spTree>
      <p:nvGrpSpPr>
        <p:cNvPr id="1" name=""/>
        <p:cNvGrpSpPr/>
        <p:nvPr/>
      </p:nvGrpSpPr>
      <p:grpSpPr>
        <a:xfrm>
          <a:off x="0" y="0"/>
          <a:ext cx="0" cy="0"/>
          <a:chOff x="0" y="0"/>
          <a:chExt cx="0" cy="0"/>
        </a:xfrm>
      </p:grpSpPr>
      <p:sp>
        <p:nvSpPr>
          <p:cNvPr id="10" name="Rectangle 9"/>
          <p:cNvSpPr/>
          <p:nvPr userDrawn="1"/>
        </p:nvSpPr>
        <p:spPr>
          <a:xfrm>
            <a:off x="3561347" y="1"/>
            <a:ext cx="1121907" cy="5815263"/>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4676275" y="1"/>
            <a:ext cx="357066" cy="5815263"/>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9" name="Rectangle 8"/>
          <p:cNvSpPr/>
          <p:nvPr userDrawn="1"/>
        </p:nvSpPr>
        <p:spPr>
          <a:xfrm>
            <a:off x="3368845" y="1"/>
            <a:ext cx="200905" cy="5815263"/>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userDrawn="1"/>
        </p:nvSpPr>
        <p:spPr>
          <a:xfrm>
            <a:off x="1" y="1"/>
            <a:ext cx="3369365" cy="581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sp>
        <p:nvSpPr>
          <p:cNvPr id="22" name="Espace réservé pour une image  21"/>
          <p:cNvSpPr>
            <a:spLocks noGrp="1"/>
          </p:cNvSpPr>
          <p:nvPr>
            <p:ph type="pic" sz="quarter" idx="12" hasCustomPrompt="1"/>
          </p:nvPr>
        </p:nvSpPr>
        <p:spPr>
          <a:xfrm>
            <a:off x="5087566" y="0"/>
            <a:ext cx="4056434" cy="5815262"/>
          </a:xfrm>
        </p:spPr>
        <p:txBody>
          <a:bodyPr/>
          <a:lstStyle>
            <a:lvl1pPr>
              <a:defRPr>
                <a:solidFill>
                  <a:schemeClr val="tx1"/>
                </a:solidFill>
              </a:defRPr>
            </a:lvl1pPr>
          </a:lstStyle>
          <a:p>
            <a:r>
              <a:rPr lang="en-US" noProof="0" smtClean="0"/>
              <a:t>Picture</a:t>
            </a:r>
            <a:endParaRPr lang="en-US" noProof="0"/>
          </a:p>
        </p:txBody>
      </p:sp>
      <p:sp>
        <p:nvSpPr>
          <p:cNvPr id="2" name="Titre 1"/>
          <p:cNvSpPr>
            <a:spLocks noGrp="1"/>
          </p:cNvSpPr>
          <p:nvPr>
            <p:ph type="ctrTitle" hasCustomPrompt="1"/>
          </p:nvPr>
        </p:nvSpPr>
        <p:spPr>
          <a:xfrm>
            <a:off x="432170" y="1560458"/>
            <a:ext cx="4139830" cy="1817369"/>
          </a:xfrm>
        </p:spPr>
        <p:txBody>
          <a:bodyPr/>
          <a:lstStyle>
            <a:lvl1pPr>
              <a:lnSpc>
                <a:spcPct val="90000"/>
              </a:lnSpc>
              <a:defRPr sz="4000">
                <a:solidFill>
                  <a:schemeClr val="bg1"/>
                </a:solidFill>
              </a:defRPr>
            </a:lvl1pPr>
          </a:lstStyle>
          <a:p>
            <a:r>
              <a:rPr lang="en-US" noProof="0" dirty="0" smtClean="0"/>
              <a:t>Click </a:t>
            </a:r>
            <a:r>
              <a:rPr lang="en-US" noProof="0" smtClean="0"/>
              <a:t>to </a:t>
            </a:r>
            <a:br>
              <a:rPr lang="en-US" noProof="0" smtClean="0"/>
            </a:br>
            <a:r>
              <a:rPr lang="en-US" noProof="0" smtClean="0"/>
              <a:t>add </a:t>
            </a:r>
            <a:br>
              <a:rPr lang="en-US" noProof="0" smtClean="0"/>
            </a:br>
            <a:r>
              <a:rPr lang="en-US" noProof="0" smtClean="0"/>
              <a:t>title</a:t>
            </a:r>
            <a:endParaRPr lang="en-US" noProof="0"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563" y="6138863"/>
            <a:ext cx="2142744" cy="399288"/>
          </a:xfrm>
          <a:prstGeom prst="rect">
            <a:avLst/>
          </a:prstGeom>
        </p:spPr>
      </p:pic>
      <p:sp>
        <p:nvSpPr>
          <p:cNvPr id="5" name="Espace réservé du texte 4"/>
          <p:cNvSpPr>
            <a:spLocks noGrp="1"/>
          </p:cNvSpPr>
          <p:nvPr>
            <p:ph type="body" sz="quarter" idx="13" hasCustomPrompt="1"/>
          </p:nvPr>
        </p:nvSpPr>
        <p:spPr>
          <a:xfrm>
            <a:off x="441135" y="4067179"/>
            <a:ext cx="2952750" cy="246221"/>
          </a:xfrm>
        </p:spPr>
        <p:txBody>
          <a:bodyPr>
            <a:spAutoFit/>
          </a:bodyPr>
          <a:lstStyle>
            <a:lvl1pPr>
              <a:defRPr sz="1600" b="0">
                <a:solidFill>
                  <a:schemeClr val="bg1"/>
                </a:solidFill>
              </a:defRPr>
            </a:lvl1pPr>
          </a:lstStyle>
          <a:p>
            <a:pPr lvl="0"/>
            <a:r>
              <a:rPr lang="en-US" noProof="0" dirty="0" err="1" smtClean="0"/>
              <a:t>dd.mm.yyyy</a:t>
            </a:r>
            <a:endParaRPr lang="en-US" noProof="0" dirty="0"/>
          </a:p>
        </p:txBody>
      </p:sp>
      <p:sp>
        <p:nvSpPr>
          <p:cNvPr id="13" name="Espace réservé du texte 4"/>
          <p:cNvSpPr>
            <a:spLocks noGrp="1"/>
          </p:cNvSpPr>
          <p:nvPr>
            <p:ph type="body" sz="quarter" idx="14" hasCustomPrompt="1"/>
          </p:nvPr>
        </p:nvSpPr>
        <p:spPr>
          <a:xfrm>
            <a:off x="441135" y="3683840"/>
            <a:ext cx="2952750" cy="246221"/>
          </a:xfrm>
        </p:spPr>
        <p:txBody>
          <a:bodyPr anchor="ctr">
            <a:spAutoFit/>
          </a:bodyPr>
          <a:lstStyle>
            <a:lvl1pPr>
              <a:defRPr lang="en-US" sz="1600" b="0" i="0" u="none" strike="noStrike" baseline="0" smtClean="0">
                <a:solidFill>
                  <a:schemeClr val="bg1"/>
                </a:solidFill>
              </a:defRPr>
            </a:lvl1pPr>
          </a:lstStyle>
          <a:p>
            <a:pPr lvl="0"/>
            <a:r>
              <a:rPr lang="en-US" sz="1600" b="0" i="0" u="none" strike="noStrike" baseline="0" smtClean="0">
                <a:solidFill>
                  <a:srgbClr val="FFFFFF"/>
                </a:solidFill>
                <a:latin typeface="ArialMT"/>
              </a:rPr>
              <a:t>Subhead</a:t>
            </a:r>
            <a:endParaRPr lang="en-US" noProof="0" dirty="0"/>
          </a:p>
        </p:txBody>
      </p:sp>
      <p:sp>
        <p:nvSpPr>
          <p:cNvPr id="12" name="Espace réservé pour une image  14"/>
          <p:cNvSpPr>
            <a:spLocks noGrp="1"/>
          </p:cNvSpPr>
          <p:nvPr>
            <p:ph type="pic" sz="quarter" idx="15" hasCustomPrompt="1"/>
          </p:nvPr>
        </p:nvSpPr>
        <p:spPr>
          <a:xfrm>
            <a:off x="7187295" y="6118292"/>
            <a:ext cx="1620000" cy="396000"/>
          </a:xfrm>
        </p:spPr>
        <p:txBody>
          <a:bodyPr anchor="ctr" anchorCtr="0">
            <a:noAutofit/>
          </a:bodyPr>
          <a:lstStyle>
            <a:lvl1pPr algn="ctr">
              <a:defRPr sz="800">
                <a:solidFill>
                  <a:schemeClr val="tx1"/>
                </a:solidFill>
              </a:defRPr>
            </a:lvl1pPr>
          </a:lstStyle>
          <a:p>
            <a:r>
              <a:rPr lang="en-US" noProof="0" dirty="0" smtClean="0"/>
              <a:t>Co-branding logo</a:t>
            </a:r>
            <a:endParaRPr lang="en-US" noProof="0" dirty="0"/>
          </a:p>
        </p:txBody>
      </p:sp>
    </p:spTree>
    <p:extLst>
      <p:ext uri="{BB962C8B-B14F-4D97-AF65-F5344CB8AC3E}">
        <p14:creationId xmlns:p14="http://schemas.microsoft.com/office/powerpoint/2010/main" val="1021291193"/>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04343" y="1126067"/>
            <a:ext cx="7915757" cy="4654020"/>
          </a:xfrm>
        </p:spPr>
        <p:txBody>
          <a:bodyPr/>
          <a:lstStyle>
            <a:lvl1pPr marL="285642" indent="-285642">
              <a:lnSpc>
                <a:spcPct val="100000"/>
              </a:lnSpc>
              <a:spcBef>
                <a:spcPts val="2000"/>
              </a:spcBef>
              <a:buClr>
                <a:schemeClr val="tx1">
                  <a:lumMod val="60000"/>
                  <a:lumOff val="40000"/>
                </a:schemeClr>
              </a:buClr>
              <a:buSzPct val="180000"/>
              <a:buFont typeface="Arial" pitchFamily="34" charset="0"/>
              <a:buChar char="ן"/>
              <a:defRPr sz="1800" baseline="0">
                <a:solidFill>
                  <a:schemeClr val="tx2"/>
                </a:solidFill>
              </a:defRPr>
            </a:lvl1pPr>
            <a:lvl2pPr marL="439570" marR="0" indent="-215818" algn="l" defTabSz="914052" rtl="0" eaLnBrk="1" fontAlgn="auto" latinLnBrk="0" hangingPunct="1">
              <a:lnSpc>
                <a:spcPct val="100000"/>
              </a:lnSpc>
              <a:spcBef>
                <a:spcPts val="0"/>
              </a:spcBef>
              <a:spcAft>
                <a:spcPts val="0"/>
              </a:spcAft>
              <a:buClr>
                <a:schemeClr val="tx1"/>
              </a:buClr>
              <a:buSzTx/>
              <a:buFont typeface="Arial" pitchFamily="34" charset="0"/>
              <a:buChar char="•"/>
              <a:tabLst/>
              <a:defRPr b="0"/>
            </a:lvl2pPr>
            <a:lvl3pPr marL="359864" indent="-107959" algn="l" defTabSz="914052" rtl="0" eaLnBrk="1" latinLnBrk="0" hangingPunct="1">
              <a:spcBef>
                <a:spcPts val="300"/>
              </a:spcBef>
              <a:buClr>
                <a:schemeClr val="tx2"/>
              </a:buClr>
              <a:buSzPct val="100000"/>
              <a:buFont typeface="Arial" pitchFamily="34" charset="0"/>
              <a:buChar char="•"/>
              <a:defRPr lang="en-US" sz="1100" kern="1200" noProof="0" dirty="0">
                <a:solidFill>
                  <a:schemeClr val="tx1"/>
                </a:solidFill>
                <a:latin typeface="+mn-lt"/>
                <a:ea typeface="+mn-ea"/>
                <a:cs typeface="+mn-cs"/>
              </a:defRPr>
            </a:lvl3pPr>
          </a:lstStyle>
          <a:p>
            <a:pPr lvl="0"/>
            <a:r>
              <a:rPr lang="en-US" noProof="0" dirty="0" smtClean="0"/>
              <a:t>Click to add text</a:t>
            </a:r>
          </a:p>
          <a:p>
            <a:pPr lvl="1"/>
            <a:r>
              <a:rPr lang="en-US" noProof="0" smtClean="0"/>
              <a:t>Second level</a:t>
            </a:r>
          </a:p>
          <a:p>
            <a:pPr lvl="1"/>
            <a:endParaRPr lang="en-US" noProof="0" smtClean="0"/>
          </a:p>
        </p:txBody>
      </p:sp>
      <p:sp>
        <p:nvSpPr>
          <p:cNvPr id="4" name="Titre 3"/>
          <p:cNvSpPr>
            <a:spLocks noGrp="1"/>
          </p:cNvSpPr>
          <p:nvPr>
            <p:ph type="title" hasCustomPrompt="1"/>
          </p:nvPr>
        </p:nvSpPr>
        <p:spPr/>
        <p:txBody>
          <a:bodyPr/>
          <a:lstStyle/>
          <a:p>
            <a:r>
              <a:rPr lang="en-US" noProof="0" dirty="0" smtClean="0"/>
              <a:t>Click to add title</a:t>
            </a:r>
            <a:endParaRPr lang="en-US" noProof="0" dirty="0"/>
          </a:p>
        </p:txBody>
      </p:sp>
      <p:sp>
        <p:nvSpPr>
          <p:cNvPr id="13" name="Espace réservé pour une image  14"/>
          <p:cNvSpPr>
            <a:spLocks noGrp="1"/>
          </p:cNvSpPr>
          <p:nvPr>
            <p:ph type="pic" sz="quarter" idx="13" hasCustomPrompt="1"/>
          </p:nvPr>
        </p:nvSpPr>
        <p:spPr>
          <a:xfrm>
            <a:off x="7187295" y="6376706"/>
            <a:ext cx="1620000" cy="396000"/>
          </a:xfrm>
        </p:spPr>
        <p:txBody>
          <a:bodyPr anchor="ctr" anchorCtr="0">
            <a:noAutofit/>
          </a:bodyPr>
          <a:lstStyle>
            <a:lvl1pPr algn="ctr">
              <a:defRPr sz="800">
                <a:solidFill>
                  <a:schemeClr val="tx1"/>
                </a:solidFill>
              </a:defRPr>
            </a:lvl1pPr>
          </a:lstStyle>
          <a:p>
            <a:r>
              <a:rPr lang="en-US" noProof="0" dirty="0" smtClean="0"/>
              <a:t>Co-branding logo</a:t>
            </a:r>
            <a:endParaRPr lang="en-US" noProof="0" dirty="0"/>
          </a:p>
        </p:txBody>
      </p:sp>
      <p:sp>
        <p:nvSpPr>
          <p:cNvPr id="6"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3644534089"/>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Section with picture">
    <p:spTree>
      <p:nvGrpSpPr>
        <p:cNvPr id="1" name=""/>
        <p:cNvGrpSpPr/>
        <p:nvPr/>
      </p:nvGrpSpPr>
      <p:grpSpPr>
        <a:xfrm>
          <a:off x="0" y="0"/>
          <a:ext cx="0" cy="0"/>
          <a:chOff x="0" y="0"/>
          <a:chExt cx="0" cy="0"/>
        </a:xfrm>
      </p:grpSpPr>
      <p:sp>
        <p:nvSpPr>
          <p:cNvPr id="10" name="Rectangle 9"/>
          <p:cNvSpPr/>
          <p:nvPr userDrawn="1"/>
        </p:nvSpPr>
        <p:spPr>
          <a:xfrm>
            <a:off x="7672008" y="-1"/>
            <a:ext cx="1121907" cy="6275295"/>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8786934" y="-1"/>
            <a:ext cx="357066"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2" name="Rectangle 11"/>
          <p:cNvSpPr/>
          <p:nvPr userDrawn="1"/>
        </p:nvSpPr>
        <p:spPr>
          <a:xfrm>
            <a:off x="7479504" y="-1"/>
            <a:ext cx="200905"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Rectangle 13"/>
          <p:cNvSpPr/>
          <p:nvPr userDrawn="1"/>
        </p:nvSpPr>
        <p:spPr>
          <a:xfrm>
            <a:off x="4539284" y="-1"/>
            <a:ext cx="2940739" cy="6275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sp>
        <p:nvSpPr>
          <p:cNvPr id="26" name="Espace réservé pour une image  21"/>
          <p:cNvSpPr>
            <a:spLocks noGrp="1"/>
          </p:cNvSpPr>
          <p:nvPr>
            <p:ph type="pic" sz="quarter" idx="12" hasCustomPrompt="1"/>
          </p:nvPr>
        </p:nvSpPr>
        <p:spPr>
          <a:xfrm>
            <a:off x="421930" y="-10633"/>
            <a:ext cx="4056434" cy="6275294"/>
          </a:xfrm>
        </p:spPr>
        <p:txBody>
          <a:bodyPr/>
          <a:lstStyle>
            <a:lvl1pPr>
              <a:defRPr>
                <a:solidFill>
                  <a:schemeClr val="tx1"/>
                </a:solidFill>
              </a:defRPr>
            </a:lvl1pPr>
          </a:lstStyle>
          <a:p>
            <a:r>
              <a:rPr lang="en-US" noProof="0" smtClean="0"/>
              <a:t>Picture</a:t>
            </a:r>
            <a:endParaRPr lang="en-US" noProof="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27" name="Titre 1"/>
          <p:cNvSpPr>
            <a:spLocks noGrp="1"/>
          </p:cNvSpPr>
          <p:nvPr>
            <p:ph type="ctrTitle" hasCustomPrompt="1"/>
          </p:nvPr>
        </p:nvSpPr>
        <p:spPr>
          <a:xfrm>
            <a:off x="4539284" y="1503308"/>
            <a:ext cx="4564118" cy="1817369"/>
          </a:xfrm>
        </p:spPr>
        <p:txBody>
          <a:bodyPr/>
          <a:lstStyle>
            <a:lvl1pPr algn="r">
              <a:lnSpc>
                <a:spcPct val="110000"/>
              </a:lnSpc>
              <a:defRPr sz="3200">
                <a:solidFill>
                  <a:schemeClr val="bg1"/>
                </a:solidFill>
              </a:defRPr>
            </a:lvl1pPr>
          </a:lstStyle>
          <a:p>
            <a:r>
              <a:rPr lang="fr-FR" noProof="0" dirty="0" smtClean="0"/>
              <a:t>Click </a:t>
            </a:r>
            <a:r>
              <a:rPr lang="fr-FR" noProof="0" dirty="0" err="1" smtClean="0"/>
              <a:t>here</a:t>
            </a:r>
            <a:r>
              <a:rPr lang="fr-FR" noProof="0" dirty="0" smtClean="0"/>
              <a:t> to </a:t>
            </a:r>
            <a:r>
              <a:rPr lang="fr-FR" noProof="0" dirty="0" err="1" smtClean="0"/>
              <a:t>add</a:t>
            </a:r>
            <a:r>
              <a:rPr lang="fr-FR" noProof="0" dirty="0" smtClean="0"/>
              <a:t> </a:t>
            </a:r>
            <a:r>
              <a:rPr lang="fr-FR" noProof="0" dirty="0" err="1" smtClean="0"/>
              <a:t>text</a:t>
            </a:r>
            <a:endParaRPr lang="en-US" noProof="0" dirty="0"/>
          </a:p>
        </p:txBody>
      </p:sp>
    </p:spTree>
    <p:extLst>
      <p:ext uri="{BB962C8B-B14F-4D97-AF65-F5344CB8AC3E}">
        <p14:creationId xmlns:p14="http://schemas.microsoft.com/office/powerpoint/2010/main" val="5373658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6" name="Footer Placeholder 5"/>
          <p:cNvSpPr>
            <a:spLocks noGrp="1"/>
          </p:cNvSpPr>
          <p:nvPr>
            <p:ph type="ftr" sz="quarter" idx="11"/>
          </p:nvPr>
        </p:nvSpPr>
        <p:spPr/>
        <p:txBody>
          <a:bodyPr/>
          <a:lstStyle/>
          <a:p>
            <a:endParaRPr lang="ar-SA">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B81FB41-01ED-4319-9DA3-5A4B9CCD3A18}" type="slidenum">
              <a:rPr lang="ar-SA" smtClean="0"/>
              <a:pPr/>
              <a:t>‹#›</a:t>
            </a:fld>
            <a:endParaRPr lang="ar-S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08" tIns="182810" rIns="137108" bIns="91406"/>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7561313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Section without picture">
    <p:spTree>
      <p:nvGrpSpPr>
        <p:cNvPr id="1" name=""/>
        <p:cNvGrpSpPr/>
        <p:nvPr/>
      </p:nvGrpSpPr>
      <p:grpSpPr>
        <a:xfrm>
          <a:off x="0" y="0"/>
          <a:ext cx="0" cy="0"/>
          <a:chOff x="0" y="0"/>
          <a:chExt cx="0" cy="0"/>
        </a:xfrm>
      </p:grpSpPr>
      <p:sp>
        <p:nvSpPr>
          <p:cNvPr id="16" name="Rectangle 15"/>
          <p:cNvSpPr/>
          <p:nvPr userDrawn="1"/>
        </p:nvSpPr>
        <p:spPr>
          <a:xfrm>
            <a:off x="7671937" y="2"/>
            <a:ext cx="1121907" cy="6275295"/>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Rectangle 17"/>
          <p:cNvSpPr/>
          <p:nvPr userDrawn="1"/>
        </p:nvSpPr>
        <p:spPr>
          <a:xfrm>
            <a:off x="8786865" y="2"/>
            <a:ext cx="357066"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9" name="Rectangle 18"/>
          <p:cNvSpPr/>
          <p:nvPr userDrawn="1"/>
        </p:nvSpPr>
        <p:spPr>
          <a:xfrm>
            <a:off x="7479435" y="2"/>
            <a:ext cx="200905"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1" name="Rectangle 20"/>
          <p:cNvSpPr/>
          <p:nvPr userDrawn="1"/>
        </p:nvSpPr>
        <p:spPr>
          <a:xfrm>
            <a:off x="4539216" y="2"/>
            <a:ext cx="2940739" cy="6275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12" name="Rectangle 11"/>
          <p:cNvSpPr/>
          <p:nvPr userDrawn="1"/>
        </p:nvSpPr>
        <p:spPr>
          <a:xfrm>
            <a:off x="3094005" y="-1"/>
            <a:ext cx="1361872" cy="627529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Rectangle 13"/>
          <p:cNvSpPr/>
          <p:nvPr userDrawn="1"/>
        </p:nvSpPr>
        <p:spPr>
          <a:xfrm>
            <a:off x="2770155" y="-1"/>
            <a:ext cx="323850" cy="62752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Rectangle 14"/>
          <p:cNvSpPr/>
          <p:nvPr userDrawn="1"/>
        </p:nvSpPr>
        <p:spPr>
          <a:xfrm>
            <a:off x="428627" y="-1"/>
            <a:ext cx="2341529" cy="62752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7" name="Titre 1"/>
          <p:cNvSpPr>
            <a:spLocks noGrp="1"/>
          </p:cNvSpPr>
          <p:nvPr>
            <p:ph type="ctrTitle" hasCustomPrompt="1"/>
          </p:nvPr>
        </p:nvSpPr>
        <p:spPr>
          <a:xfrm>
            <a:off x="4539215" y="1503308"/>
            <a:ext cx="4564466" cy="1817369"/>
          </a:xfrm>
        </p:spPr>
        <p:txBody>
          <a:bodyPr/>
          <a:lstStyle>
            <a:lvl1pPr algn="r">
              <a:lnSpc>
                <a:spcPct val="110000"/>
              </a:lnSpc>
              <a:defRPr sz="3200">
                <a:solidFill>
                  <a:schemeClr val="bg1"/>
                </a:solidFill>
              </a:defRPr>
            </a:lvl1pPr>
          </a:lstStyle>
          <a:p>
            <a:r>
              <a:rPr lang="fr-FR" noProof="0" dirty="0" smtClean="0"/>
              <a:t>Click </a:t>
            </a:r>
            <a:r>
              <a:rPr lang="fr-FR" noProof="0" dirty="0" err="1" smtClean="0"/>
              <a:t>here</a:t>
            </a:r>
            <a:r>
              <a:rPr lang="fr-FR" noProof="0" dirty="0" smtClean="0"/>
              <a:t> to </a:t>
            </a:r>
            <a:r>
              <a:rPr lang="fr-FR" noProof="0" dirty="0" err="1" smtClean="0"/>
              <a:t>add</a:t>
            </a:r>
            <a:r>
              <a:rPr lang="fr-FR" noProof="0" dirty="0" smtClean="0"/>
              <a:t> </a:t>
            </a:r>
            <a:r>
              <a:rPr lang="fr-FR" noProof="0" dirty="0" err="1" smtClean="0"/>
              <a:t>text</a:t>
            </a:r>
            <a:endParaRPr lang="en-US" noProof="0" dirty="0"/>
          </a:p>
        </p:txBody>
      </p:sp>
    </p:spTree>
    <p:extLst>
      <p:ext uri="{BB962C8B-B14F-4D97-AF65-F5344CB8AC3E}">
        <p14:creationId xmlns:p14="http://schemas.microsoft.com/office/powerpoint/2010/main" val="283464486"/>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US" noProof="0" smtClean="0"/>
              <a:t>Click to add title</a:t>
            </a:r>
            <a:endParaRPr lang="en-US"/>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4" name="Espace réservé du texte 4"/>
          <p:cNvSpPr>
            <a:spLocks noGrp="1"/>
          </p:cNvSpPr>
          <p:nvPr>
            <p:ph type="body" sz="quarter" idx="17" hasCustomPrompt="1"/>
          </p:nvPr>
        </p:nvSpPr>
        <p:spPr>
          <a:xfrm>
            <a:off x="1545260"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sp>
        <p:nvSpPr>
          <p:cNvPr id="6" name="Espace réservé du texte 5"/>
          <p:cNvSpPr>
            <a:spLocks noGrp="1"/>
          </p:cNvSpPr>
          <p:nvPr>
            <p:ph type="body" sz="quarter" idx="18" hasCustomPrompt="1"/>
          </p:nvPr>
        </p:nvSpPr>
        <p:spPr>
          <a:xfrm>
            <a:off x="428626" y="1652400"/>
            <a:ext cx="7980975" cy="4320000"/>
          </a:xfrm>
        </p:spPr>
        <p:txBody>
          <a:bodyPr/>
          <a:lstStyle>
            <a:lvl1pPr>
              <a:defRPr/>
            </a:lvl1pPr>
            <a:lvl2pPr>
              <a:defRPr/>
            </a:lvl2pPr>
            <a:lvl3pPr>
              <a:defRPr/>
            </a:lvl3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cxnSp>
        <p:nvCxnSpPr>
          <p:cNvPr id="9" name="Connecteur droit 8"/>
          <p:cNvCxnSpPr/>
          <p:nvPr userDrawn="1"/>
        </p:nvCxnSpPr>
        <p:spPr>
          <a:xfrm>
            <a:off x="1446397"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175857317"/>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 column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US" noProof="0" smtClean="0"/>
              <a:t>Click to add title</a:t>
            </a:r>
            <a:endParaRPr lang="en-US"/>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5"/>
          <p:cNvSpPr>
            <a:spLocks noGrp="1"/>
          </p:cNvSpPr>
          <p:nvPr>
            <p:ph type="body" sz="quarter" idx="18" hasCustomPrompt="1"/>
          </p:nvPr>
        </p:nvSpPr>
        <p:spPr>
          <a:xfrm>
            <a:off x="428626" y="1652400"/>
            <a:ext cx="7980975" cy="4320000"/>
          </a:xfrm>
        </p:spPr>
        <p:txBody>
          <a:bodyPr/>
          <a:lstStyle>
            <a:lvl1pPr>
              <a:defRPr/>
            </a:lvl1pPr>
            <a:lvl2pPr>
              <a:defRPr/>
            </a:lvl2pPr>
            <a:lvl3pPr>
              <a:defRPr/>
            </a:lvl3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904286484"/>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0938" y="349513"/>
            <a:ext cx="7988693" cy="369332"/>
          </a:xfrm>
        </p:spPr>
        <p:txBody>
          <a:body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2" name="Espace réservé du texte 4"/>
          <p:cNvSpPr>
            <a:spLocks noGrp="1"/>
          </p:cNvSpPr>
          <p:nvPr>
            <p:ph type="body" sz="quarter" idx="17" hasCustomPrompt="1"/>
          </p:nvPr>
        </p:nvSpPr>
        <p:spPr>
          <a:xfrm>
            <a:off x="1545262"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3" name="Connecteur droit 12"/>
          <p:cNvCxnSpPr/>
          <p:nvPr userDrawn="1"/>
        </p:nvCxnSpPr>
        <p:spPr>
          <a:xfrm>
            <a:off x="1446398"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5"/>
          <p:cNvSpPr>
            <a:spLocks noGrp="1"/>
          </p:cNvSpPr>
          <p:nvPr>
            <p:ph type="body" sz="quarter" idx="20"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756279566"/>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 columns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0938" y="349513"/>
            <a:ext cx="7988693" cy="369332"/>
          </a:xfrm>
        </p:spPr>
        <p:txBody>
          <a:body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5" name="Espace réservé du texte 5"/>
          <p:cNvSpPr>
            <a:spLocks noGrp="1"/>
          </p:cNvSpPr>
          <p:nvPr>
            <p:ph type="body" sz="quarter" idx="20"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386683189"/>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 columns + call-out box">
    <p:spTree>
      <p:nvGrpSpPr>
        <p:cNvPr id="1" name=""/>
        <p:cNvGrpSpPr/>
        <p:nvPr/>
      </p:nvGrpSpPr>
      <p:grpSpPr>
        <a:xfrm>
          <a:off x="0" y="0"/>
          <a:ext cx="0" cy="0"/>
          <a:chOff x="0" y="0"/>
          <a:chExt cx="0" cy="0"/>
        </a:xfrm>
      </p:grpSpPr>
      <p:sp>
        <p:nvSpPr>
          <p:cNvPr id="17" name="Espace réservé du texte 5"/>
          <p:cNvSpPr>
            <a:spLocks noGrp="1"/>
          </p:cNvSpPr>
          <p:nvPr>
            <p:ph type="body" sz="quarter" idx="22"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2" name="Titre 1"/>
          <p:cNvSpPr>
            <a:spLocks noGrp="1"/>
          </p:cNvSpPr>
          <p:nvPr>
            <p:ph type="title" hasCustomPrompt="1"/>
          </p:nvPr>
        </p:nvSpPr>
        <p:spPr/>
        <p:txBody>
          <a:bodyPr/>
          <a:lstStyle/>
          <a:p>
            <a:r>
              <a:rPr lang="en-US" noProof="0" smtClean="0"/>
              <a:t>Click to add title</a:t>
            </a:r>
            <a:endParaRPr lang="en-US"/>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0" name="Espace réservé du texte 7"/>
          <p:cNvSpPr>
            <a:spLocks noGrp="1"/>
          </p:cNvSpPr>
          <p:nvPr>
            <p:ph type="body" sz="quarter" idx="20" hasCustomPrompt="1"/>
          </p:nvPr>
        </p:nvSpPr>
        <p:spPr>
          <a:xfrm>
            <a:off x="4621247" y="4034845"/>
            <a:ext cx="3322604" cy="1605198"/>
          </a:xfrm>
          <a:solidFill>
            <a:schemeClr val="accent1"/>
          </a:solidFill>
          <a:effectLst>
            <a:outerShdw dist="355600" algn="ctr" rotWithShape="0">
              <a:srgbClr val="4771B4"/>
            </a:outerShdw>
          </a:effectLst>
        </p:spPr>
        <p:txBody>
          <a:bodyPr anchor="ctr"/>
          <a:lstStyle>
            <a:lvl1pPr marL="174559" indent="0">
              <a:buFont typeface="+mj-lt"/>
              <a:buNone/>
              <a:defRPr b="0">
                <a:solidFill>
                  <a:schemeClr val="bg1"/>
                </a:solidFill>
              </a:defRPr>
            </a:lvl1pPr>
          </a:lstStyle>
          <a:p>
            <a:pPr lvl="0"/>
            <a:r>
              <a:rPr lang="fr-FR" smtClean="0"/>
              <a:t>Click to add text</a:t>
            </a:r>
          </a:p>
        </p:txBody>
      </p:sp>
      <p:sp>
        <p:nvSpPr>
          <p:cNvPr id="13" name="Espace réservé du texte 4"/>
          <p:cNvSpPr>
            <a:spLocks noGrp="1"/>
          </p:cNvSpPr>
          <p:nvPr>
            <p:ph type="body" sz="quarter" idx="17" hasCustomPrompt="1"/>
          </p:nvPr>
        </p:nvSpPr>
        <p:spPr>
          <a:xfrm>
            <a:off x="1545266"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4" name="Connecteur droit 13"/>
          <p:cNvCxnSpPr/>
          <p:nvPr userDrawn="1"/>
        </p:nvCxnSpPr>
        <p:spPr>
          <a:xfrm>
            <a:off x="1446403"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texte 5"/>
          <p:cNvSpPr>
            <a:spLocks noGrp="1"/>
          </p:cNvSpPr>
          <p:nvPr>
            <p:ph type="body" sz="quarter" idx="21"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8"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4073647840"/>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 columns + call-out box without subtitle">
    <p:spTree>
      <p:nvGrpSpPr>
        <p:cNvPr id="1" name=""/>
        <p:cNvGrpSpPr/>
        <p:nvPr/>
      </p:nvGrpSpPr>
      <p:grpSpPr>
        <a:xfrm>
          <a:off x="0" y="0"/>
          <a:ext cx="0" cy="0"/>
          <a:chOff x="0" y="0"/>
          <a:chExt cx="0" cy="0"/>
        </a:xfrm>
      </p:grpSpPr>
      <p:sp>
        <p:nvSpPr>
          <p:cNvPr id="17" name="Espace réservé du texte 5"/>
          <p:cNvSpPr>
            <a:spLocks noGrp="1"/>
          </p:cNvSpPr>
          <p:nvPr>
            <p:ph type="body" sz="quarter" idx="22"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2" name="Titre 1"/>
          <p:cNvSpPr>
            <a:spLocks noGrp="1"/>
          </p:cNvSpPr>
          <p:nvPr>
            <p:ph type="title" hasCustomPrompt="1"/>
          </p:nvPr>
        </p:nvSpPr>
        <p:spPr/>
        <p:txBody>
          <a:bodyPr/>
          <a:lstStyle/>
          <a:p>
            <a:r>
              <a:rPr lang="en-US" noProof="0" smtClean="0"/>
              <a:t>Click to add title</a:t>
            </a:r>
            <a:endParaRPr lang="en-US"/>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0" name="Espace réservé du texte 7"/>
          <p:cNvSpPr>
            <a:spLocks noGrp="1"/>
          </p:cNvSpPr>
          <p:nvPr>
            <p:ph type="body" sz="quarter" idx="20" hasCustomPrompt="1"/>
          </p:nvPr>
        </p:nvSpPr>
        <p:spPr>
          <a:xfrm>
            <a:off x="4621247" y="4034845"/>
            <a:ext cx="3322604" cy="1605198"/>
          </a:xfrm>
          <a:solidFill>
            <a:schemeClr val="accent1"/>
          </a:solidFill>
          <a:effectLst>
            <a:outerShdw dist="355600" algn="ctr" rotWithShape="0">
              <a:srgbClr val="4771B4"/>
            </a:outerShdw>
          </a:effectLst>
        </p:spPr>
        <p:txBody>
          <a:bodyPr anchor="ctr"/>
          <a:lstStyle>
            <a:lvl1pPr marL="174559" indent="0">
              <a:buFont typeface="+mj-lt"/>
              <a:buNone/>
              <a:defRPr b="0">
                <a:solidFill>
                  <a:schemeClr val="bg1"/>
                </a:solidFill>
              </a:defRPr>
            </a:lvl1pPr>
          </a:lstStyle>
          <a:p>
            <a:pPr lvl="0"/>
            <a:r>
              <a:rPr lang="fr-FR" smtClean="0"/>
              <a:t>Click to add text</a:t>
            </a:r>
          </a:p>
        </p:txBody>
      </p:sp>
      <p:sp>
        <p:nvSpPr>
          <p:cNvPr id="16" name="Espace réservé du texte 5"/>
          <p:cNvSpPr>
            <a:spLocks noGrp="1"/>
          </p:cNvSpPr>
          <p:nvPr>
            <p:ph type="body" sz="quarter" idx="21"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8"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407656967"/>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 column + graph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7" y="1652400"/>
            <a:ext cx="3686175"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7"/>
          <p:cNvSpPr>
            <a:spLocks noGrp="1"/>
          </p:cNvSpPr>
          <p:nvPr>
            <p:ph type="body" sz="quarter" idx="19" hasCustomPrompt="1"/>
          </p:nvPr>
        </p:nvSpPr>
        <p:spPr>
          <a:xfrm>
            <a:off x="4621247" y="5186127"/>
            <a:ext cx="3687017" cy="576498"/>
          </a:xfrm>
          <a:solidFill>
            <a:schemeClr val="accent1"/>
          </a:solidFill>
          <a:effectLst/>
        </p:spPr>
        <p:txBody>
          <a:bodyPr lIns="71972" tIns="71972" rIns="71972" bIns="71972" anchor="ctr"/>
          <a:lstStyle>
            <a:lvl1pPr marL="3173" indent="0" algn="ctr">
              <a:buFont typeface="+mj-lt"/>
              <a:buNone/>
              <a:defRPr b="0" baseline="0">
                <a:solidFill>
                  <a:schemeClr val="bg1"/>
                </a:solidFill>
              </a:defRPr>
            </a:lvl1pPr>
          </a:lstStyle>
          <a:p>
            <a:pPr lvl="0"/>
            <a:r>
              <a:rPr lang="fr-FR" smtClean="0"/>
              <a:t>Click to add text</a:t>
            </a:r>
          </a:p>
        </p:txBody>
      </p:sp>
      <p:sp>
        <p:nvSpPr>
          <p:cNvPr id="8" name="Espace réservé du graphique 6"/>
          <p:cNvSpPr>
            <a:spLocks noGrp="1"/>
          </p:cNvSpPr>
          <p:nvPr>
            <p:ph type="chart" sz="quarter" idx="20" hasCustomPrompt="1"/>
          </p:nvPr>
        </p:nvSpPr>
        <p:spPr>
          <a:xfrm>
            <a:off x="4621246" y="1990727"/>
            <a:ext cx="3687018" cy="3000375"/>
          </a:xfrm>
        </p:spPr>
        <p:txBody>
          <a:bodyPr/>
          <a:lstStyle>
            <a:lvl1pPr>
              <a:defRPr/>
            </a:lvl1pPr>
          </a:lstStyle>
          <a:p>
            <a:r>
              <a:rPr lang="fr-FR" smtClean="0"/>
              <a:t>Graphic</a:t>
            </a:r>
            <a:endParaRPr lang="en-US"/>
          </a:p>
        </p:txBody>
      </p:sp>
      <p:sp>
        <p:nvSpPr>
          <p:cNvPr id="11" name="Espace réservé du texte 10"/>
          <p:cNvSpPr>
            <a:spLocks noGrp="1"/>
          </p:cNvSpPr>
          <p:nvPr>
            <p:ph type="body" sz="quarter" idx="21" hasCustomPrompt="1"/>
          </p:nvPr>
        </p:nvSpPr>
        <p:spPr>
          <a:xfrm>
            <a:off x="4621246" y="1652590"/>
            <a:ext cx="3687729" cy="338137"/>
          </a:xfrm>
        </p:spPr>
        <p:txBody>
          <a:bodyPr/>
          <a:lstStyle>
            <a:lvl1pPr>
              <a:defRPr/>
            </a:lvl1pPr>
          </a:lstStyle>
          <a:p>
            <a:pPr lvl="0"/>
            <a:r>
              <a:rPr lang="fr-FR" smtClean="0"/>
              <a:t>Title of graphic</a:t>
            </a:r>
          </a:p>
        </p:txBody>
      </p:sp>
      <p:sp>
        <p:nvSpPr>
          <p:cNvPr id="13"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5" name="Espace réservé du texte 4"/>
          <p:cNvSpPr>
            <a:spLocks noGrp="1"/>
          </p:cNvSpPr>
          <p:nvPr>
            <p:ph type="body" sz="quarter" idx="17" hasCustomPrompt="1"/>
          </p:nvPr>
        </p:nvSpPr>
        <p:spPr>
          <a:xfrm>
            <a:off x="1545262"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6" name="Connecteur droit 15"/>
          <p:cNvCxnSpPr/>
          <p:nvPr userDrawn="1"/>
        </p:nvCxnSpPr>
        <p:spPr>
          <a:xfrm>
            <a:off x="1446398"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903701059"/>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 column + graphic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7" y="1652400"/>
            <a:ext cx="3686175"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7"/>
          <p:cNvSpPr>
            <a:spLocks noGrp="1"/>
          </p:cNvSpPr>
          <p:nvPr>
            <p:ph type="body" sz="quarter" idx="19" hasCustomPrompt="1"/>
          </p:nvPr>
        </p:nvSpPr>
        <p:spPr>
          <a:xfrm>
            <a:off x="4621247" y="5186127"/>
            <a:ext cx="3687017" cy="576498"/>
          </a:xfrm>
          <a:solidFill>
            <a:schemeClr val="accent1"/>
          </a:solidFill>
          <a:effectLst/>
        </p:spPr>
        <p:txBody>
          <a:bodyPr lIns="71972" tIns="71972" rIns="71972" bIns="71972" anchor="ctr"/>
          <a:lstStyle>
            <a:lvl1pPr marL="3173" indent="0" algn="ctr">
              <a:buFont typeface="+mj-lt"/>
              <a:buNone/>
              <a:defRPr b="0" baseline="0">
                <a:solidFill>
                  <a:schemeClr val="bg1"/>
                </a:solidFill>
              </a:defRPr>
            </a:lvl1pPr>
          </a:lstStyle>
          <a:p>
            <a:pPr lvl="0"/>
            <a:r>
              <a:rPr lang="fr-FR" smtClean="0"/>
              <a:t>Click to add text</a:t>
            </a:r>
          </a:p>
        </p:txBody>
      </p:sp>
      <p:sp>
        <p:nvSpPr>
          <p:cNvPr id="8" name="Espace réservé du graphique 6"/>
          <p:cNvSpPr>
            <a:spLocks noGrp="1"/>
          </p:cNvSpPr>
          <p:nvPr>
            <p:ph type="chart" sz="quarter" idx="20" hasCustomPrompt="1"/>
          </p:nvPr>
        </p:nvSpPr>
        <p:spPr>
          <a:xfrm>
            <a:off x="4621246" y="1990727"/>
            <a:ext cx="3687018" cy="3000375"/>
          </a:xfrm>
        </p:spPr>
        <p:txBody>
          <a:bodyPr/>
          <a:lstStyle>
            <a:lvl1pPr>
              <a:defRPr/>
            </a:lvl1pPr>
          </a:lstStyle>
          <a:p>
            <a:r>
              <a:rPr lang="fr-FR" smtClean="0"/>
              <a:t>Graphic</a:t>
            </a:r>
            <a:endParaRPr lang="en-US"/>
          </a:p>
        </p:txBody>
      </p:sp>
      <p:sp>
        <p:nvSpPr>
          <p:cNvPr id="11" name="Espace réservé du texte 10"/>
          <p:cNvSpPr>
            <a:spLocks noGrp="1"/>
          </p:cNvSpPr>
          <p:nvPr>
            <p:ph type="body" sz="quarter" idx="21" hasCustomPrompt="1"/>
          </p:nvPr>
        </p:nvSpPr>
        <p:spPr>
          <a:xfrm>
            <a:off x="4621246" y="1652590"/>
            <a:ext cx="3687729" cy="338137"/>
          </a:xfrm>
        </p:spPr>
        <p:txBody>
          <a:bodyPr/>
          <a:lstStyle>
            <a:lvl1pPr>
              <a:defRPr/>
            </a:lvl1pPr>
          </a:lstStyle>
          <a:p>
            <a:pPr lvl="0"/>
            <a:r>
              <a:rPr lang="fr-FR" smtClean="0"/>
              <a:t>Title of graphic</a:t>
            </a:r>
          </a:p>
        </p:txBody>
      </p:sp>
      <p:sp>
        <p:nvSpPr>
          <p:cNvPr id="13"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411442382"/>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 column +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Click to add title</a:t>
            </a:r>
            <a:endParaRPr lang="en-US"/>
          </a:p>
        </p:txBody>
      </p:sp>
      <p:sp>
        <p:nvSpPr>
          <p:cNvPr id="6" name="Espace réservé du texte 5"/>
          <p:cNvSpPr>
            <a:spLocks noGrp="1"/>
          </p:cNvSpPr>
          <p:nvPr>
            <p:ph type="body" sz="quarter" idx="18" hasCustomPrompt="1"/>
          </p:nvPr>
        </p:nvSpPr>
        <p:spPr>
          <a:xfrm>
            <a:off x="4512021" y="1652400"/>
            <a:ext cx="3898140"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pour une image  8"/>
          <p:cNvSpPr>
            <a:spLocks noGrp="1"/>
          </p:cNvSpPr>
          <p:nvPr>
            <p:ph type="pic" sz="quarter" idx="19" hasCustomPrompt="1"/>
          </p:nvPr>
        </p:nvSpPr>
        <p:spPr>
          <a:xfrm>
            <a:off x="428625" y="1652590"/>
            <a:ext cx="3886200" cy="4319587"/>
          </a:xfrm>
        </p:spPr>
        <p:txBody>
          <a:bodyPr/>
          <a:lstStyle>
            <a:lvl1pPr>
              <a:defRPr/>
            </a:lvl1pPr>
          </a:lstStyle>
          <a:p>
            <a:r>
              <a:rPr lang="fr-FR" smtClean="0"/>
              <a:t>Picture</a:t>
            </a:r>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4" name="Espace réservé du texte 4"/>
          <p:cNvSpPr>
            <a:spLocks noGrp="1"/>
          </p:cNvSpPr>
          <p:nvPr>
            <p:ph type="body" sz="quarter" idx="17" hasCustomPrompt="1"/>
          </p:nvPr>
        </p:nvSpPr>
        <p:spPr>
          <a:xfrm>
            <a:off x="1545266"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5" name="Connecteur droit 14"/>
          <p:cNvCxnSpPr/>
          <p:nvPr userDrawn="1"/>
        </p:nvCxnSpPr>
        <p:spPr>
          <a:xfrm>
            <a:off x="1446403"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40322287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12" name="Date Placeholder 11"/>
          <p:cNvSpPr>
            <a:spLocks noGrp="1"/>
          </p:cNvSpPr>
          <p:nvPr>
            <p:ph type="dt" sz="half" idx="10"/>
          </p:nvPr>
        </p:nvSpPr>
        <p:spPr>
          <a:xfrm>
            <a:off x="6248400" y="6248401"/>
            <a:ext cx="2667000" cy="365125"/>
          </a:xfrm>
        </p:spPr>
        <p:txBody>
          <a:bodyPr rtlCol="0"/>
          <a:lstStyle/>
          <a:p>
            <a:fld id="{1E9A4BF4-395B-449E-8E19-F0018689C249}" type="datetimeFigureOut">
              <a:rPr lang="ar-SA" smtClean="0">
                <a:solidFill>
                  <a:srgbClr val="775F55"/>
                </a:solidFill>
              </a:rPr>
              <a:pPr/>
              <a:t>04/02/1445</a:t>
            </a:fld>
            <a:endParaRPr lang="ar-SA">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B81FB41-01ED-4319-9DA3-5A4B9CCD3A18}" type="slidenum">
              <a:rPr lang="ar-SA" smtClean="0"/>
              <a:pPr/>
              <a:t>‹#›</a:t>
            </a:fld>
            <a:endParaRPr lang="ar-SA"/>
          </a:p>
        </p:txBody>
      </p:sp>
      <p:sp>
        <p:nvSpPr>
          <p:cNvPr id="14" name="Footer Placeholder 13"/>
          <p:cNvSpPr>
            <a:spLocks noGrp="1"/>
          </p:cNvSpPr>
          <p:nvPr>
            <p:ph type="ftr" sz="quarter" idx="12"/>
          </p:nvPr>
        </p:nvSpPr>
        <p:spPr>
          <a:xfrm>
            <a:off x="1600200" y="6248208"/>
            <a:ext cx="4572000" cy="365125"/>
          </a:xfrm>
        </p:spPr>
        <p:txBody>
          <a:bodyPr rtlCol="0"/>
          <a:lstStyle/>
          <a:p>
            <a:endParaRPr lang="ar-SA">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92570899"/>
      </p:ext>
    </p:extLst>
  </p:cSld>
  <p:clrMapOvr>
    <a:overrideClrMapping bg1="lt1" tx1="dk1" bg2="lt2" tx2="dk2" accent1="accent1" accent2="accent2" accent3="accent3" accent4="accent4" accent5="accent5" accent6="accent6" hlink="hlink" folHlink="folHlink"/>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 column + picture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Click to add title</a:t>
            </a:r>
            <a:endParaRPr lang="en-US"/>
          </a:p>
        </p:txBody>
      </p:sp>
      <p:sp>
        <p:nvSpPr>
          <p:cNvPr id="6" name="Espace réservé du texte 5"/>
          <p:cNvSpPr>
            <a:spLocks noGrp="1"/>
          </p:cNvSpPr>
          <p:nvPr>
            <p:ph type="body" sz="quarter" idx="18" hasCustomPrompt="1"/>
          </p:nvPr>
        </p:nvSpPr>
        <p:spPr>
          <a:xfrm>
            <a:off x="4512021" y="1652400"/>
            <a:ext cx="3898140"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pour une image  8"/>
          <p:cNvSpPr>
            <a:spLocks noGrp="1"/>
          </p:cNvSpPr>
          <p:nvPr>
            <p:ph type="pic" sz="quarter" idx="19" hasCustomPrompt="1"/>
          </p:nvPr>
        </p:nvSpPr>
        <p:spPr>
          <a:xfrm>
            <a:off x="428625" y="1652590"/>
            <a:ext cx="3886200" cy="4319587"/>
          </a:xfrm>
        </p:spPr>
        <p:txBody>
          <a:bodyPr/>
          <a:lstStyle>
            <a:lvl1pPr>
              <a:defRPr/>
            </a:lvl1pPr>
          </a:lstStyle>
          <a:p>
            <a:r>
              <a:rPr lang="fr-FR" smtClean="0"/>
              <a:t>Picture</a:t>
            </a:r>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3"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1644912802"/>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Click to add title</a:t>
            </a:r>
            <a:endParaRPr lang="en-US"/>
          </a:p>
        </p:txBody>
      </p:sp>
      <p:sp>
        <p:nvSpPr>
          <p:cNvPr id="7" name="Espace réservé du texte 5"/>
          <p:cNvSpPr>
            <a:spLocks noGrp="1"/>
          </p:cNvSpPr>
          <p:nvPr>
            <p:ph type="body" sz="quarter" idx="18" hasCustomPrompt="1"/>
          </p:nvPr>
        </p:nvSpPr>
        <p:spPr>
          <a:xfrm>
            <a:off x="428626" y="1660701"/>
            <a:ext cx="8102600" cy="227735"/>
          </a:xfrm>
        </p:spPr>
        <p:txBody>
          <a:bodyPr/>
          <a:lstStyle>
            <a:lvl1pPr>
              <a:defRPr sz="1600" b="1">
                <a:solidFill>
                  <a:schemeClr val="tx2"/>
                </a:solidFill>
              </a:defRPr>
            </a:lvl1pPr>
          </a:lstStyle>
          <a:p>
            <a:pPr lvl="0"/>
            <a:r>
              <a:rPr lang="en-US" noProof="0" dirty="0" smtClean="0"/>
              <a:t>Chart title</a:t>
            </a:r>
            <a:endParaRPr lang="en-US" noProof="0" dirty="0"/>
          </a:p>
        </p:txBody>
      </p:sp>
      <p:sp>
        <p:nvSpPr>
          <p:cNvPr id="8" name="Espace réservé du graphique 14"/>
          <p:cNvSpPr>
            <a:spLocks noGrp="1"/>
          </p:cNvSpPr>
          <p:nvPr>
            <p:ph type="chart" sz="quarter" idx="19" hasCustomPrompt="1"/>
          </p:nvPr>
        </p:nvSpPr>
        <p:spPr>
          <a:xfrm>
            <a:off x="428626" y="2060574"/>
            <a:ext cx="8102600" cy="3719513"/>
          </a:xfrm>
        </p:spPr>
        <p:txBody>
          <a:bodyPr/>
          <a:lstStyle>
            <a:lvl1pPr>
              <a:defRPr lang="en-US" sz="1600" b="1" kern="1200" baseline="0" noProof="0" dirty="0">
                <a:solidFill>
                  <a:schemeClr val="tx2"/>
                </a:solidFill>
                <a:latin typeface="+mn-lt"/>
                <a:ea typeface="+mn-ea"/>
                <a:cs typeface="+mn-cs"/>
              </a:defRPr>
            </a:lvl1pPr>
          </a:lstStyle>
          <a:p>
            <a:r>
              <a:rPr lang="en-US" noProof="0" dirty="0" smtClean="0"/>
              <a:t>Chart</a:t>
            </a:r>
            <a:endParaRPr lang="en-US" noProof="0" dirty="0"/>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3" name="Espace réservé du texte 4"/>
          <p:cNvSpPr>
            <a:spLocks noGrp="1"/>
          </p:cNvSpPr>
          <p:nvPr>
            <p:ph type="body" sz="quarter" idx="17" hasCustomPrompt="1"/>
          </p:nvPr>
        </p:nvSpPr>
        <p:spPr>
          <a:xfrm>
            <a:off x="1545260"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4" name="Connecteur droit 13"/>
          <p:cNvCxnSpPr/>
          <p:nvPr userDrawn="1"/>
        </p:nvCxnSpPr>
        <p:spPr>
          <a:xfrm>
            <a:off x="1446397"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223309986"/>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hart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Click to add title</a:t>
            </a:r>
            <a:endParaRPr lang="en-US"/>
          </a:p>
        </p:txBody>
      </p:sp>
      <p:sp>
        <p:nvSpPr>
          <p:cNvPr id="7" name="Espace réservé du texte 5"/>
          <p:cNvSpPr>
            <a:spLocks noGrp="1"/>
          </p:cNvSpPr>
          <p:nvPr>
            <p:ph type="body" sz="quarter" idx="18" hasCustomPrompt="1"/>
          </p:nvPr>
        </p:nvSpPr>
        <p:spPr>
          <a:xfrm>
            <a:off x="428626" y="1660701"/>
            <a:ext cx="8102600" cy="227735"/>
          </a:xfrm>
        </p:spPr>
        <p:txBody>
          <a:bodyPr/>
          <a:lstStyle>
            <a:lvl1pPr>
              <a:defRPr sz="1600" b="1">
                <a:solidFill>
                  <a:schemeClr val="tx2"/>
                </a:solidFill>
              </a:defRPr>
            </a:lvl1pPr>
          </a:lstStyle>
          <a:p>
            <a:pPr lvl="0"/>
            <a:r>
              <a:rPr lang="en-US" noProof="0" dirty="0" smtClean="0"/>
              <a:t>Chart title</a:t>
            </a:r>
            <a:endParaRPr lang="en-US" noProof="0" dirty="0"/>
          </a:p>
        </p:txBody>
      </p:sp>
      <p:sp>
        <p:nvSpPr>
          <p:cNvPr id="8" name="Espace réservé du graphique 14"/>
          <p:cNvSpPr>
            <a:spLocks noGrp="1"/>
          </p:cNvSpPr>
          <p:nvPr>
            <p:ph type="chart" sz="quarter" idx="19" hasCustomPrompt="1"/>
          </p:nvPr>
        </p:nvSpPr>
        <p:spPr>
          <a:xfrm>
            <a:off x="428626" y="2060574"/>
            <a:ext cx="8102600" cy="3719513"/>
          </a:xfrm>
        </p:spPr>
        <p:txBody>
          <a:bodyPr/>
          <a:lstStyle>
            <a:lvl1pPr>
              <a:defRPr lang="en-US" sz="1600" b="1" kern="1200" baseline="0" noProof="0" dirty="0">
                <a:solidFill>
                  <a:schemeClr val="tx2"/>
                </a:solidFill>
                <a:latin typeface="+mn-lt"/>
                <a:ea typeface="+mn-ea"/>
                <a:cs typeface="+mn-cs"/>
              </a:defRPr>
            </a:lvl1pPr>
          </a:lstStyle>
          <a:p>
            <a:r>
              <a:rPr lang="en-US" noProof="0" dirty="0" smtClean="0"/>
              <a:t>Chart</a:t>
            </a:r>
            <a:endParaRPr lang="en-US" noProof="0" dirty="0"/>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5"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125608696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Large body">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179823" y="1616329"/>
            <a:ext cx="7919016" cy="2146046"/>
          </a:xfrm>
        </p:spPr>
        <p:txBody>
          <a:bodyPr/>
          <a:lstStyle>
            <a:lvl1pPr algn="r">
              <a:lnSpc>
                <a:spcPct val="92000"/>
              </a:lnSpc>
              <a:defRPr sz="4000"/>
            </a:lvl1pPr>
          </a:lstStyle>
          <a:p>
            <a:r>
              <a:rPr lang="en-US" noProof="0" smtClean="0"/>
              <a:t>Click to add text</a:t>
            </a:r>
            <a:endParaRPr lang="en-US" noProof="0"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4199612116"/>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ZoneTexte 1"/>
          <p:cNvSpPr txBox="1"/>
          <p:nvPr userDrawn="1"/>
        </p:nvSpPr>
        <p:spPr>
          <a:xfrm>
            <a:off x="1352743" y="943944"/>
            <a:ext cx="7848302" cy="1769715"/>
          </a:xfrm>
          <a:prstGeom prst="rect">
            <a:avLst/>
          </a:prstGeom>
        </p:spPr>
        <p:txBody>
          <a:bodyPr vert="horz" wrap="none" lIns="0" tIns="0" rIns="0" bIns="0" rtlCol="0">
            <a:spAutoFit/>
          </a:bodyPr>
          <a:lstStyle/>
          <a:p>
            <a:pPr algn="r"/>
            <a:r>
              <a:rPr lang="fr-FR" sz="11500" spc="300" smtClean="0">
                <a:solidFill>
                  <a:srgbClr val="354B96"/>
                </a:solidFill>
              </a:rPr>
              <a:t>Questions?</a:t>
            </a:r>
            <a:endParaRPr lang="en-US" sz="11500" spc="300" dirty="0" smtClean="0">
              <a:solidFill>
                <a:srgbClr val="354B96"/>
              </a:solidFill>
            </a:endParaRPr>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65824608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8" name="Rectangle 7"/>
          <p:cNvSpPr/>
          <p:nvPr userDrawn="1"/>
        </p:nvSpPr>
        <p:spPr>
          <a:xfrm>
            <a:off x="6601492" y="1"/>
            <a:ext cx="1932908" cy="6260339"/>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9" name="Rectangle 8"/>
          <p:cNvSpPr/>
          <p:nvPr userDrawn="1"/>
        </p:nvSpPr>
        <p:spPr>
          <a:xfrm>
            <a:off x="8534400" y="1"/>
            <a:ext cx="616534" cy="6260339"/>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0" name="Rectangle 9"/>
          <p:cNvSpPr/>
          <p:nvPr userDrawn="1"/>
        </p:nvSpPr>
        <p:spPr>
          <a:xfrm>
            <a:off x="6238876" y="1"/>
            <a:ext cx="362616" cy="6260339"/>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1" y="1"/>
            <a:ext cx="6238877" cy="62603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14" name="Titre 3"/>
          <p:cNvSpPr>
            <a:spLocks noGrp="1"/>
          </p:cNvSpPr>
          <p:nvPr>
            <p:ph type="title" hasCustomPrompt="1"/>
          </p:nvPr>
        </p:nvSpPr>
        <p:spPr>
          <a:xfrm>
            <a:off x="296333" y="1091399"/>
            <a:ext cx="8802506" cy="2146046"/>
          </a:xfrm>
        </p:spPr>
        <p:txBody>
          <a:bodyPr/>
          <a:lstStyle>
            <a:lvl1pPr marL="0" algn="r" defTabSz="914052" rtl="0" eaLnBrk="1" latinLnBrk="0" hangingPunct="1">
              <a:lnSpc>
                <a:spcPct val="92000"/>
              </a:lnSpc>
              <a:defRPr lang="en-US" sz="11500" b="0" kern="1200" spc="300" baseline="0" noProof="0" dirty="0">
                <a:solidFill>
                  <a:schemeClr val="bg1"/>
                </a:solidFill>
                <a:latin typeface="+mn-lt"/>
                <a:ea typeface="+mn-ea"/>
                <a:cs typeface="+mn-cs"/>
              </a:defRPr>
            </a:lvl1pPr>
          </a:lstStyle>
          <a:p>
            <a:r>
              <a:rPr lang="en-US" noProof="0" smtClean="0"/>
              <a:t>Click text</a:t>
            </a:r>
            <a:endParaRPr lang="en-US" noProof="0" dirty="0"/>
          </a:p>
        </p:txBody>
      </p:sp>
    </p:spTree>
    <p:extLst>
      <p:ext uri="{BB962C8B-B14F-4D97-AF65-F5344CB8AC3E}">
        <p14:creationId xmlns:p14="http://schemas.microsoft.com/office/powerpoint/2010/main" val="101761939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py-Paste slide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210019466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opy-Paste slide with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4"/>
          <p:cNvSpPr>
            <a:spLocks noGrp="1"/>
          </p:cNvSpPr>
          <p:nvPr>
            <p:ph type="body" sz="quarter" idx="17" hasCustomPrompt="1"/>
          </p:nvPr>
        </p:nvSpPr>
        <p:spPr>
          <a:xfrm>
            <a:off x="1972644"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7" name="Connecteur droit 6"/>
          <p:cNvCxnSpPr/>
          <p:nvPr userDrawn="1"/>
        </p:nvCxnSpPr>
        <p:spPr>
          <a:xfrm>
            <a:off x="1873780"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905434"/>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rot="5400000">
            <a:off x="6432550" y="3286125"/>
            <a:ext cx="4679950" cy="457200"/>
          </a:xfrm>
          <a:prstGeom prst="rect">
            <a:avLst/>
          </a:prstGeom>
        </p:spPr>
        <p:txBody>
          <a:bodyPr lIns="91406" tIns="45702" rIns="91406" bIns="45702"/>
          <a:lstStyle>
            <a:lvl1pPr defTabSz="449093">
              <a:buClr>
                <a:srgbClr val="000000"/>
              </a:buClr>
              <a:buSzPct val="100000"/>
              <a:buFont typeface="Times New Roman" pitchFamily="18" charset="0"/>
              <a:buNone/>
              <a:defRPr>
                <a:ea typeface="SimSun" pitchFamily="2" charset="-122"/>
              </a:defRPr>
            </a:lvl1pPr>
          </a:lstStyle>
          <a:p>
            <a:pPr>
              <a:defRPr/>
            </a:pPr>
            <a:r>
              <a:rPr lang="nl-NL">
                <a:solidFill>
                  <a:srgbClr val="636363"/>
                </a:solidFill>
              </a:rPr>
              <a:t> </a:t>
            </a:r>
            <a:r>
              <a:rPr lang="nl-NL">
                <a:solidFill>
                  <a:srgbClr val="636363"/>
                </a:solidFill>
                <a:latin typeface="Verdana"/>
              </a:rPr>
              <a:t> </a:t>
            </a:r>
            <a:fld id="{E924BA8F-FA11-4F98-B79E-98112EB2E19A}" type="datetime1">
              <a:rPr lang="en-US">
                <a:solidFill>
                  <a:srgbClr val="A5957E"/>
                </a:solidFill>
              </a:rPr>
              <a:pPr>
                <a:defRPr/>
              </a:pPr>
              <a:t>8/20/2023</a:t>
            </a:fld>
            <a:endParaRPr lang="nl-NL">
              <a:solidFill>
                <a:srgbClr val="A5957E"/>
              </a:solidFill>
              <a:latin typeface="Verdana"/>
            </a:endParaRPr>
          </a:p>
        </p:txBody>
      </p:sp>
      <p:sp>
        <p:nvSpPr>
          <p:cNvPr id="4" name="Slide Number Placeholder 3"/>
          <p:cNvSpPr>
            <a:spLocks noGrp="1"/>
          </p:cNvSpPr>
          <p:nvPr>
            <p:ph type="sldNum" sz="quarter" idx="11"/>
          </p:nvPr>
        </p:nvSpPr>
        <p:spPr/>
        <p:txBody>
          <a:bodyPr/>
          <a:lstStyle>
            <a:lvl1pPr algn="l" defTabSz="449093">
              <a:buClr>
                <a:srgbClr val="000000"/>
              </a:buClr>
              <a:buSzPct val="100000"/>
              <a:buFont typeface="Times New Roman" pitchFamily="18" charset="0"/>
              <a:buNone/>
              <a:defRPr>
                <a:ea typeface="SimSun" pitchFamily="2" charset="-122"/>
              </a:defRPr>
            </a:lvl1pPr>
          </a:lstStyle>
          <a:p>
            <a:pPr>
              <a:defRPr/>
            </a:pPr>
            <a:fld id="{214CC252-01E7-4A6B-A11B-2D2C1619A82A}" type="slidenum">
              <a:rPr lang="nl-NL">
                <a:solidFill>
                  <a:srgbClr val="636363"/>
                </a:solidFill>
              </a:rPr>
              <a:pPr>
                <a:defRPr/>
              </a:pPr>
              <a:t>‹#›</a:t>
            </a:fld>
            <a:endParaRPr lang="nl-NL">
              <a:solidFill>
                <a:srgbClr val="636363"/>
              </a:solidFill>
            </a:endParaRPr>
          </a:p>
        </p:txBody>
      </p:sp>
    </p:spTree>
    <p:extLst>
      <p:ext uri="{BB962C8B-B14F-4D97-AF65-F5344CB8AC3E}">
        <p14:creationId xmlns:p14="http://schemas.microsoft.com/office/powerpoint/2010/main" val="90023345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rot="5400000">
            <a:off x="6432550" y="3286125"/>
            <a:ext cx="4679950" cy="457200"/>
          </a:xfrm>
          <a:prstGeom prst="rect">
            <a:avLst/>
          </a:prstGeom>
        </p:spPr>
        <p:txBody>
          <a:bodyPr lIns="91406" tIns="45702" rIns="91406" bIns="45702"/>
          <a:lstStyle>
            <a:lvl1pPr defTabSz="449093">
              <a:buClr>
                <a:srgbClr val="000000"/>
              </a:buClr>
              <a:buSzPct val="100000"/>
              <a:buFont typeface="Times New Roman" pitchFamily="18" charset="0"/>
              <a:buNone/>
              <a:defRPr>
                <a:ea typeface="SimSun" pitchFamily="2" charset="-122"/>
              </a:defRPr>
            </a:lvl1pPr>
          </a:lstStyle>
          <a:p>
            <a:pPr>
              <a:defRPr/>
            </a:pPr>
            <a:r>
              <a:rPr lang="nl-NL">
                <a:solidFill>
                  <a:srgbClr val="636363"/>
                </a:solidFill>
              </a:rPr>
              <a:t> </a:t>
            </a:r>
            <a:r>
              <a:rPr lang="nl-NL">
                <a:solidFill>
                  <a:srgbClr val="636363"/>
                </a:solidFill>
                <a:latin typeface="Verdana"/>
              </a:rPr>
              <a:t> </a:t>
            </a:r>
            <a:fld id="{B3793F56-511B-4FD5-BEE8-83C597864A6D}" type="datetime1">
              <a:rPr lang="en-US">
                <a:solidFill>
                  <a:srgbClr val="A5957E"/>
                </a:solidFill>
              </a:rPr>
              <a:pPr>
                <a:defRPr/>
              </a:pPr>
              <a:t>8/20/2023</a:t>
            </a:fld>
            <a:endParaRPr lang="nl-NL">
              <a:solidFill>
                <a:srgbClr val="A5957E"/>
              </a:solidFill>
              <a:latin typeface="Verdana"/>
            </a:endParaRPr>
          </a:p>
        </p:txBody>
      </p:sp>
      <p:sp>
        <p:nvSpPr>
          <p:cNvPr id="5" name="Slide Number Placeholder 4"/>
          <p:cNvSpPr>
            <a:spLocks noGrp="1"/>
          </p:cNvSpPr>
          <p:nvPr>
            <p:ph type="sldNum" sz="quarter" idx="11"/>
          </p:nvPr>
        </p:nvSpPr>
        <p:spPr/>
        <p:txBody>
          <a:bodyPr/>
          <a:lstStyle>
            <a:lvl1pPr algn="l" defTabSz="449093">
              <a:buClr>
                <a:srgbClr val="000000"/>
              </a:buClr>
              <a:buSzPct val="100000"/>
              <a:buFont typeface="Times New Roman" pitchFamily="18" charset="0"/>
              <a:buNone/>
              <a:defRPr>
                <a:ea typeface="SimSun" pitchFamily="2" charset="-122"/>
              </a:defRPr>
            </a:lvl1pPr>
          </a:lstStyle>
          <a:p>
            <a:pPr>
              <a:defRPr/>
            </a:pPr>
            <a:fld id="{0AAEEB59-65DA-43B0-84F4-8A1A894E2940}" type="slidenum">
              <a:rPr lang="nl-NL">
                <a:solidFill>
                  <a:srgbClr val="636363"/>
                </a:solidFill>
              </a:rPr>
              <a:pPr>
                <a:defRPr/>
              </a:pPr>
              <a:t>‹#›</a:t>
            </a:fld>
            <a:endParaRPr lang="nl-NL">
              <a:solidFill>
                <a:srgbClr val="636363"/>
              </a:solidFill>
            </a:endParaRPr>
          </a:p>
        </p:txBody>
      </p:sp>
    </p:spTree>
    <p:extLst>
      <p:ext uri="{BB962C8B-B14F-4D97-AF65-F5344CB8AC3E}">
        <p14:creationId xmlns:p14="http://schemas.microsoft.com/office/powerpoint/2010/main" val="2517226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5" name="Footer Placeholder 4"/>
          <p:cNvSpPr>
            <a:spLocks noGrp="1"/>
          </p:cNvSpPr>
          <p:nvPr>
            <p:ph type="ftr" sz="quarter" idx="11"/>
          </p:nvPr>
        </p:nvSpPr>
        <p:spPr/>
        <p:txBody>
          <a:bodyPr/>
          <a:lstStyle/>
          <a:p>
            <a:endParaRPr lang="ar-SA">
              <a:solidFill>
                <a:srgbClr val="775F55"/>
              </a:solidFill>
            </a:endParaRPr>
          </a:p>
        </p:txBody>
      </p:sp>
      <p:sp>
        <p:nvSpPr>
          <p:cNvPr id="6" name="Slide Number Placeholder 5"/>
          <p:cNvSpPr>
            <a:spLocks noGrp="1"/>
          </p:cNvSpPr>
          <p:nvPr>
            <p:ph type="sldNum" sz="quarter" idx="12"/>
          </p:nvPr>
        </p:nvSpPr>
        <p:spPr/>
        <p:txBody>
          <a:bodyPr/>
          <a:lstStyle/>
          <a:p>
            <a:fld id="{4B81FB41-01ED-4319-9DA3-5A4B9CCD3A18}" type="slidenum">
              <a:rPr lang="ar-SA" smtClean="0"/>
              <a:pPr/>
              <a:t>‹#›</a:t>
            </a:fld>
            <a:endParaRPr lang="ar-SA"/>
          </a:p>
        </p:txBody>
      </p:sp>
    </p:spTree>
    <p:extLst>
      <p:ext uri="{BB962C8B-B14F-4D97-AF65-F5344CB8AC3E}">
        <p14:creationId xmlns:p14="http://schemas.microsoft.com/office/powerpoint/2010/main" val="61328669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068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1"/>
            <a:ext cx="2133600" cy="365125"/>
          </a:xfrm>
          <a:prstGeom prst="rect">
            <a:avLst/>
          </a:prstGeom>
        </p:spPr>
        <p:txBody>
          <a:bodyPr lIns="91406" tIns="45702" rIns="91406" bIns="45702"/>
          <a:lstStyle>
            <a:lvl1pPr>
              <a:defRPr/>
            </a:lvl1pPr>
          </a:lstStyle>
          <a:p>
            <a:pPr>
              <a:defRPr/>
            </a:pPr>
            <a:fld id="{0E6EDE1C-8920-4444-9862-0A2B42DED049}" type="datetimeFigureOut">
              <a:rPr lang="en-US">
                <a:solidFill>
                  <a:srgbClr val="636363"/>
                </a:solidFill>
              </a:rPr>
              <a:pPr>
                <a:defRPr/>
              </a:pPr>
              <a:t>8/20/2023</a:t>
            </a:fld>
            <a:endParaRPr lang="en-US">
              <a:solidFill>
                <a:srgbClr val="636363"/>
              </a:solidFill>
            </a:endParaRPr>
          </a:p>
        </p:txBody>
      </p:sp>
      <p:sp>
        <p:nvSpPr>
          <p:cNvPr id="6" name="Footer Placeholder 4"/>
          <p:cNvSpPr>
            <a:spLocks noGrp="1"/>
          </p:cNvSpPr>
          <p:nvPr>
            <p:ph type="ftr" sz="quarter" idx="11"/>
          </p:nvPr>
        </p:nvSpPr>
        <p:spPr>
          <a:xfrm>
            <a:off x="3124200" y="6356351"/>
            <a:ext cx="2895600" cy="365125"/>
          </a:xfrm>
          <a:prstGeom prst="rect">
            <a:avLst/>
          </a:prstGeom>
        </p:spPr>
        <p:txBody>
          <a:bodyPr lIns="91406" tIns="45702" rIns="91406" bIns="45702"/>
          <a:lstStyle>
            <a:lvl1pPr>
              <a:defRPr/>
            </a:lvl1pPr>
          </a:lstStyle>
          <a:p>
            <a:pPr>
              <a:defRPr/>
            </a:pPr>
            <a:endParaRPr lang="en-US">
              <a:solidFill>
                <a:srgbClr val="636363"/>
              </a:solidFill>
            </a:endParaRPr>
          </a:p>
        </p:txBody>
      </p:sp>
      <p:sp>
        <p:nvSpPr>
          <p:cNvPr id="7" name="Slide Number Placeholder 5"/>
          <p:cNvSpPr>
            <a:spLocks noGrp="1"/>
          </p:cNvSpPr>
          <p:nvPr>
            <p:ph type="sldNum" sz="quarter" idx="12"/>
          </p:nvPr>
        </p:nvSpPr>
        <p:spPr/>
        <p:txBody>
          <a:bodyPr/>
          <a:lstStyle>
            <a:lvl1pPr>
              <a:defRPr/>
            </a:lvl1pPr>
          </a:lstStyle>
          <a:p>
            <a:pPr>
              <a:defRPr/>
            </a:pPr>
            <a:fld id="{F8179417-28E2-4EAF-B939-F0D833DD7773}" type="slidenum">
              <a:rPr lang="en-US">
                <a:solidFill>
                  <a:srgbClr val="636363"/>
                </a:solidFill>
              </a:rPr>
              <a:pPr>
                <a:defRPr/>
              </a:pPr>
              <a:t>‹#›</a:t>
            </a:fld>
            <a:endParaRPr lang="en-US">
              <a:solidFill>
                <a:srgbClr val="636363"/>
              </a:solidFill>
            </a:endParaRPr>
          </a:p>
        </p:txBody>
      </p:sp>
    </p:spTree>
    <p:extLst>
      <p:ext uri="{BB962C8B-B14F-4D97-AF65-F5344CB8AC3E}">
        <p14:creationId xmlns:p14="http://schemas.microsoft.com/office/powerpoint/2010/main" val="11991094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ver with picture">
    <p:spTree>
      <p:nvGrpSpPr>
        <p:cNvPr id="1" name=""/>
        <p:cNvGrpSpPr/>
        <p:nvPr/>
      </p:nvGrpSpPr>
      <p:grpSpPr>
        <a:xfrm>
          <a:off x="0" y="0"/>
          <a:ext cx="0" cy="0"/>
          <a:chOff x="0" y="0"/>
          <a:chExt cx="0" cy="0"/>
        </a:xfrm>
      </p:grpSpPr>
      <p:sp>
        <p:nvSpPr>
          <p:cNvPr id="10" name="Rectangle 9"/>
          <p:cNvSpPr/>
          <p:nvPr userDrawn="1"/>
        </p:nvSpPr>
        <p:spPr>
          <a:xfrm>
            <a:off x="3561347" y="1"/>
            <a:ext cx="1121907" cy="5815263"/>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4676275" y="1"/>
            <a:ext cx="357066" cy="5815263"/>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9" name="Rectangle 8"/>
          <p:cNvSpPr/>
          <p:nvPr userDrawn="1"/>
        </p:nvSpPr>
        <p:spPr>
          <a:xfrm>
            <a:off x="3368845" y="1"/>
            <a:ext cx="200905" cy="5815263"/>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userDrawn="1"/>
        </p:nvSpPr>
        <p:spPr>
          <a:xfrm>
            <a:off x="1" y="1"/>
            <a:ext cx="3369365" cy="581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sp>
        <p:nvSpPr>
          <p:cNvPr id="22" name="Espace réservé pour une image  21"/>
          <p:cNvSpPr>
            <a:spLocks noGrp="1"/>
          </p:cNvSpPr>
          <p:nvPr>
            <p:ph type="pic" sz="quarter" idx="12" hasCustomPrompt="1"/>
          </p:nvPr>
        </p:nvSpPr>
        <p:spPr>
          <a:xfrm>
            <a:off x="5087566" y="0"/>
            <a:ext cx="4056434" cy="5815262"/>
          </a:xfrm>
        </p:spPr>
        <p:txBody>
          <a:bodyPr/>
          <a:lstStyle>
            <a:lvl1pPr>
              <a:defRPr>
                <a:solidFill>
                  <a:schemeClr val="tx1"/>
                </a:solidFill>
              </a:defRPr>
            </a:lvl1pPr>
          </a:lstStyle>
          <a:p>
            <a:r>
              <a:rPr lang="en-US" noProof="0" smtClean="0"/>
              <a:t>Picture</a:t>
            </a:r>
            <a:endParaRPr lang="en-US" noProof="0"/>
          </a:p>
        </p:txBody>
      </p:sp>
      <p:sp>
        <p:nvSpPr>
          <p:cNvPr id="2" name="Titre 1"/>
          <p:cNvSpPr>
            <a:spLocks noGrp="1"/>
          </p:cNvSpPr>
          <p:nvPr>
            <p:ph type="ctrTitle" hasCustomPrompt="1"/>
          </p:nvPr>
        </p:nvSpPr>
        <p:spPr>
          <a:xfrm>
            <a:off x="432170" y="1560458"/>
            <a:ext cx="4139830" cy="1817369"/>
          </a:xfrm>
        </p:spPr>
        <p:txBody>
          <a:bodyPr/>
          <a:lstStyle>
            <a:lvl1pPr>
              <a:lnSpc>
                <a:spcPct val="90000"/>
              </a:lnSpc>
              <a:defRPr sz="4000">
                <a:solidFill>
                  <a:schemeClr val="bg1"/>
                </a:solidFill>
              </a:defRPr>
            </a:lvl1pPr>
          </a:lstStyle>
          <a:p>
            <a:r>
              <a:rPr lang="en-US" noProof="0" dirty="0" smtClean="0"/>
              <a:t>Click </a:t>
            </a:r>
            <a:r>
              <a:rPr lang="en-US" noProof="0" smtClean="0"/>
              <a:t>to </a:t>
            </a:r>
            <a:br>
              <a:rPr lang="en-US" noProof="0" smtClean="0"/>
            </a:br>
            <a:r>
              <a:rPr lang="en-US" noProof="0" smtClean="0"/>
              <a:t>add </a:t>
            </a:r>
            <a:br>
              <a:rPr lang="en-US" noProof="0" smtClean="0"/>
            </a:br>
            <a:r>
              <a:rPr lang="en-US" noProof="0" smtClean="0"/>
              <a:t>title</a:t>
            </a:r>
            <a:endParaRPr lang="en-US" noProof="0"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563" y="6138863"/>
            <a:ext cx="2142744" cy="399288"/>
          </a:xfrm>
          <a:prstGeom prst="rect">
            <a:avLst/>
          </a:prstGeom>
        </p:spPr>
      </p:pic>
      <p:sp>
        <p:nvSpPr>
          <p:cNvPr id="5" name="Espace réservé du texte 4"/>
          <p:cNvSpPr>
            <a:spLocks noGrp="1"/>
          </p:cNvSpPr>
          <p:nvPr>
            <p:ph type="body" sz="quarter" idx="13" hasCustomPrompt="1"/>
          </p:nvPr>
        </p:nvSpPr>
        <p:spPr>
          <a:xfrm>
            <a:off x="441135" y="4067179"/>
            <a:ext cx="2952750" cy="246221"/>
          </a:xfrm>
        </p:spPr>
        <p:txBody>
          <a:bodyPr>
            <a:spAutoFit/>
          </a:bodyPr>
          <a:lstStyle>
            <a:lvl1pPr>
              <a:defRPr sz="1600" b="0">
                <a:solidFill>
                  <a:schemeClr val="bg1"/>
                </a:solidFill>
              </a:defRPr>
            </a:lvl1pPr>
          </a:lstStyle>
          <a:p>
            <a:pPr lvl="0"/>
            <a:r>
              <a:rPr lang="en-US" noProof="0" dirty="0" err="1" smtClean="0"/>
              <a:t>dd.mm.yyyy</a:t>
            </a:r>
            <a:endParaRPr lang="en-US" noProof="0" dirty="0"/>
          </a:p>
        </p:txBody>
      </p:sp>
      <p:sp>
        <p:nvSpPr>
          <p:cNvPr id="13" name="Espace réservé du texte 4"/>
          <p:cNvSpPr>
            <a:spLocks noGrp="1"/>
          </p:cNvSpPr>
          <p:nvPr>
            <p:ph type="body" sz="quarter" idx="14" hasCustomPrompt="1"/>
          </p:nvPr>
        </p:nvSpPr>
        <p:spPr>
          <a:xfrm>
            <a:off x="441135" y="3683840"/>
            <a:ext cx="2952750" cy="246221"/>
          </a:xfrm>
        </p:spPr>
        <p:txBody>
          <a:bodyPr anchor="ctr">
            <a:spAutoFit/>
          </a:bodyPr>
          <a:lstStyle>
            <a:lvl1pPr>
              <a:defRPr lang="en-US" sz="1600" b="0" i="0" u="none" strike="noStrike" baseline="0" smtClean="0">
                <a:solidFill>
                  <a:schemeClr val="bg1"/>
                </a:solidFill>
              </a:defRPr>
            </a:lvl1pPr>
          </a:lstStyle>
          <a:p>
            <a:pPr lvl="0"/>
            <a:r>
              <a:rPr lang="en-US" sz="1600" b="0" i="0" u="none" strike="noStrike" baseline="0" smtClean="0">
                <a:solidFill>
                  <a:srgbClr val="FFFFFF"/>
                </a:solidFill>
                <a:latin typeface="ArialMT"/>
              </a:rPr>
              <a:t>Subhead</a:t>
            </a:r>
            <a:endParaRPr lang="en-US" noProof="0" dirty="0"/>
          </a:p>
        </p:txBody>
      </p:sp>
      <p:sp>
        <p:nvSpPr>
          <p:cNvPr id="12" name="Espace réservé pour une image  14"/>
          <p:cNvSpPr>
            <a:spLocks noGrp="1"/>
          </p:cNvSpPr>
          <p:nvPr>
            <p:ph type="pic" sz="quarter" idx="15" hasCustomPrompt="1"/>
          </p:nvPr>
        </p:nvSpPr>
        <p:spPr>
          <a:xfrm>
            <a:off x="7187295" y="6118292"/>
            <a:ext cx="1620000" cy="396000"/>
          </a:xfrm>
        </p:spPr>
        <p:txBody>
          <a:bodyPr anchor="ctr" anchorCtr="0">
            <a:noAutofit/>
          </a:bodyPr>
          <a:lstStyle>
            <a:lvl1pPr algn="ctr">
              <a:defRPr sz="800">
                <a:solidFill>
                  <a:schemeClr val="tx1"/>
                </a:solidFill>
              </a:defRPr>
            </a:lvl1pPr>
          </a:lstStyle>
          <a:p>
            <a:r>
              <a:rPr lang="en-US" noProof="0" dirty="0" smtClean="0"/>
              <a:t>Co-branding logo</a:t>
            </a:r>
            <a:endParaRPr lang="en-US" noProof="0" dirty="0"/>
          </a:p>
        </p:txBody>
      </p:sp>
    </p:spTree>
    <p:extLst>
      <p:ext uri="{BB962C8B-B14F-4D97-AF65-F5344CB8AC3E}">
        <p14:creationId xmlns:p14="http://schemas.microsoft.com/office/powerpoint/2010/main" val="3398243543"/>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04343" y="1126067"/>
            <a:ext cx="7915757" cy="4654020"/>
          </a:xfrm>
        </p:spPr>
        <p:txBody>
          <a:bodyPr/>
          <a:lstStyle>
            <a:lvl1pPr marL="285642" indent="-285642">
              <a:lnSpc>
                <a:spcPct val="100000"/>
              </a:lnSpc>
              <a:spcBef>
                <a:spcPts val="2000"/>
              </a:spcBef>
              <a:buClr>
                <a:schemeClr val="tx1">
                  <a:lumMod val="60000"/>
                  <a:lumOff val="40000"/>
                </a:schemeClr>
              </a:buClr>
              <a:buSzPct val="180000"/>
              <a:buFont typeface="Arial" pitchFamily="34" charset="0"/>
              <a:buChar char="ן"/>
              <a:defRPr sz="1800" baseline="0">
                <a:solidFill>
                  <a:schemeClr val="tx2"/>
                </a:solidFill>
              </a:defRPr>
            </a:lvl1pPr>
            <a:lvl2pPr marL="439570" marR="0" indent="-215818" algn="l" defTabSz="914052" rtl="0" eaLnBrk="1" fontAlgn="auto" latinLnBrk="0" hangingPunct="1">
              <a:lnSpc>
                <a:spcPct val="100000"/>
              </a:lnSpc>
              <a:spcBef>
                <a:spcPts val="0"/>
              </a:spcBef>
              <a:spcAft>
                <a:spcPts val="0"/>
              </a:spcAft>
              <a:buClr>
                <a:schemeClr val="tx1"/>
              </a:buClr>
              <a:buSzTx/>
              <a:buFont typeface="Arial" pitchFamily="34" charset="0"/>
              <a:buChar char="•"/>
              <a:tabLst/>
              <a:defRPr b="0"/>
            </a:lvl2pPr>
            <a:lvl3pPr marL="359864" indent="-107959" algn="l" defTabSz="914052" rtl="0" eaLnBrk="1" latinLnBrk="0" hangingPunct="1">
              <a:spcBef>
                <a:spcPts val="300"/>
              </a:spcBef>
              <a:buClr>
                <a:schemeClr val="tx2"/>
              </a:buClr>
              <a:buSzPct val="100000"/>
              <a:buFont typeface="Arial" pitchFamily="34" charset="0"/>
              <a:buChar char="•"/>
              <a:defRPr lang="en-US" sz="1100" kern="1200" noProof="0" dirty="0">
                <a:solidFill>
                  <a:schemeClr val="tx1"/>
                </a:solidFill>
                <a:latin typeface="+mn-lt"/>
                <a:ea typeface="+mn-ea"/>
                <a:cs typeface="+mn-cs"/>
              </a:defRPr>
            </a:lvl3pPr>
          </a:lstStyle>
          <a:p>
            <a:pPr lvl="0"/>
            <a:r>
              <a:rPr lang="en-US" noProof="0" dirty="0" smtClean="0"/>
              <a:t>Click to add text</a:t>
            </a:r>
          </a:p>
          <a:p>
            <a:pPr lvl="1"/>
            <a:r>
              <a:rPr lang="en-US" noProof="0" smtClean="0"/>
              <a:t>Second level</a:t>
            </a:r>
          </a:p>
          <a:p>
            <a:pPr lvl="1"/>
            <a:endParaRPr lang="en-US" noProof="0" smtClean="0"/>
          </a:p>
        </p:txBody>
      </p:sp>
      <p:sp>
        <p:nvSpPr>
          <p:cNvPr id="4" name="Titre 3"/>
          <p:cNvSpPr>
            <a:spLocks noGrp="1"/>
          </p:cNvSpPr>
          <p:nvPr>
            <p:ph type="title" hasCustomPrompt="1"/>
          </p:nvPr>
        </p:nvSpPr>
        <p:spPr/>
        <p:txBody>
          <a:bodyPr/>
          <a:lstStyle/>
          <a:p>
            <a:r>
              <a:rPr lang="en-US" noProof="0" dirty="0" smtClean="0"/>
              <a:t>Click to add title</a:t>
            </a:r>
            <a:endParaRPr lang="en-US" noProof="0" dirty="0"/>
          </a:p>
        </p:txBody>
      </p:sp>
      <p:sp>
        <p:nvSpPr>
          <p:cNvPr id="13" name="Espace réservé pour une image  14"/>
          <p:cNvSpPr>
            <a:spLocks noGrp="1"/>
          </p:cNvSpPr>
          <p:nvPr>
            <p:ph type="pic" sz="quarter" idx="13" hasCustomPrompt="1"/>
          </p:nvPr>
        </p:nvSpPr>
        <p:spPr>
          <a:xfrm>
            <a:off x="7187295" y="6376706"/>
            <a:ext cx="1620000" cy="396000"/>
          </a:xfrm>
        </p:spPr>
        <p:txBody>
          <a:bodyPr anchor="ctr" anchorCtr="0">
            <a:noAutofit/>
          </a:bodyPr>
          <a:lstStyle>
            <a:lvl1pPr algn="ctr">
              <a:defRPr sz="800">
                <a:solidFill>
                  <a:schemeClr val="tx1"/>
                </a:solidFill>
              </a:defRPr>
            </a:lvl1pPr>
          </a:lstStyle>
          <a:p>
            <a:r>
              <a:rPr lang="en-US" noProof="0" dirty="0" smtClean="0"/>
              <a:t>Co-branding logo</a:t>
            </a:r>
            <a:endParaRPr lang="en-US" noProof="0" dirty="0"/>
          </a:p>
        </p:txBody>
      </p:sp>
      <p:sp>
        <p:nvSpPr>
          <p:cNvPr id="6"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3765003407"/>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Section with picture">
    <p:spTree>
      <p:nvGrpSpPr>
        <p:cNvPr id="1" name=""/>
        <p:cNvGrpSpPr/>
        <p:nvPr/>
      </p:nvGrpSpPr>
      <p:grpSpPr>
        <a:xfrm>
          <a:off x="0" y="0"/>
          <a:ext cx="0" cy="0"/>
          <a:chOff x="0" y="0"/>
          <a:chExt cx="0" cy="0"/>
        </a:xfrm>
      </p:grpSpPr>
      <p:sp>
        <p:nvSpPr>
          <p:cNvPr id="10" name="Rectangle 9"/>
          <p:cNvSpPr/>
          <p:nvPr userDrawn="1"/>
        </p:nvSpPr>
        <p:spPr>
          <a:xfrm>
            <a:off x="7672008" y="-1"/>
            <a:ext cx="1121907" cy="6275295"/>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8786934" y="-1"/>
            <a:ext cx="357066"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2" name="Rectangle 11"/>
          <p:cNvSpPr/>
          <p:nvPr userDrawn="1"/>
        </p:nvSpPr>
        <p:spPr>
          <a:xfrm>
            <a:off x="7479504" y="-1"/>
            <a:ext cx="200905"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Rectangle 13"/>
          <p:cNvSpPr/>
          <p:nvPr userDrawn="1"/>
        </p:nvSpPr>
        <p:spPr>
          <a:xfrm>
            <a:off x="4539284" y="-1"/>
            <a:ext cx="2940739" cy="6275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sp>
        <p:nvSpPr>
          <p:cNvPr id="26" name="Espace réservé pour une image  21"/>
          <p:cNvSpPr>
            <a:spLocks noGrp="1"/>
          </p:cNvSpPr>
          <p:nvPr>
            <p:ph type="pic" sz="quarter" idx="12" hasCustomPrompt="1"/>
          </p:nvPr>
        </p:nvSpPr>
        <p:spPr>
          <a:xfrm>
            <a:off x="421930" y="-10633"/>
            <a:ext cx="4056434" cy="6275294"/>
          </a:xfrm>
        </p:spPr>
        <p:txBody>
          <a:bodyPr/>
          <a:lstStyle>
            <a:lvl1pPr>
              <a:defRPr>
                <a:solidFill>
                  <a:schemeClr val="tx1"/>
                </a:solidFill>
              </a:defRPr>
            </a:lvl1pPr>
          </a:lstStyle>
          <a:p>
            <a:r>
              <a:rPr lang="en-US" noProof="0" smtClean="0"/>
              <a:t>Picture</a:t>
            </a:r>
            <a:endParaRPr lang="en-US" noProof="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27" name="Titre 1"/>
          <p:cNvSpPr>
            <a:spLocks noGrp="1"/>
          </p:cNvSpPr>
          <p:nvPr>
            <p:ph type="ctrTitle" hasCustomPrompt="1"/>
          </p:nvPr>
        </p:nvSpPr>
        <p:spPr>
          <a:xfrm>
            <a:off x="4539284" y="1503308"/>
            <a:ext cx="4564118" cy="1817369"/>
          </a:xfrm>
        </p:spPr>
        <p:txBody>
          <a:bodyPr/>
          <a:lstStyle>
            <a:lvl1pPr algn="r">
              <a:lnSpc>
                <a:spcPct val="110000"/>
              </a:lnSpc>
              <a:defRPr sz="3200">
                <a:solidFill>
                  <a:schemeClr val="bg1"/>
                </a:solidFill>
              </a:defRPr>
            </a:lvl1pPr>
          </a:lstStyle>
          <a:p>
            <a:r>
              <a:rPr lang="fr-FR" noProof="0" dirty="0" smtClean="0"/>
              <a:t>Click </a:t>
            </a:r>
            <a:r>
              <a:rPr lang="fr-FR" noProof="0" dirty="0" err="1" smtClean="0"/>
              <a:t>here</a:t>
            </a:r>
            <a:r>
              <a:rPr lang="fr-FR" noProof="0" dirty="0" smtClean="0"/>
              <a:t> to </a:t>
            </a:r>
            <a:r>
              <a:rPr lang="fr-FR" noProof="0" dirty="0" err="1" smtClean="0"/>
              <a:t>add</a:t>
            </a:r>
            <a:r>
              <a:rPr lang="fr-FR" noProof="0" dirty="0" smtClean="0"/>
              <a:t> </a:t>
            </a:r>
            <a:r>
              <a:rPr lang="fr-FR" noProof="0" dirty="0" err="1" smtClean="0"/>
              <a:t>text</a:t>
            </a:r>
            <a:endParaRPr lang="en-US" noProof="0" dirty="0"/>
          </a:p>
        </p:txBody>
      </p:sp>
    </p:spTree>
    <p:extLst>
      <p:ext uri="{BB962C8B-B14F-4D97-AF65-F5344CB8AC3E}">
        <p14:creationId xmlns:p14="http://schemas.microsoft.com/office/powerpoint/2010/main" val="1714857073"/>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Section without picture">
    <p:spTree>
      <p:nvGrpSpPr>
        <p:cNvPr id="1" name=""/>
        <p:cNvGrpSpPr/>
        <p:nvPr/>
      </p:nvGrpSpPr>
      <p:grpSpPr>
        <a:xfrm>
          <a:off x="0" y="0"/>
          <a:ext cx="0" cy="0"/>
          <a:chOff x="0" y="0"/>
          <a:chExt cx="0" cy="0"/>
        </a:xfrm>
      </p:grpSpPr>
      <p:sp>
        <p:nvSpPr>
          <p:cNvPr id="16" name="Rectangle 15"/>
          <p:cNvSpPr/>
          <p:nvPr userDrawn="1"/>
        </p:nvSpPr>
        <p:spPr>
          <a:xfrm>
            <a:off x="7671937" y="2"/>
            <a:ext cx="1121907" cy="6275295"/>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Rectangle 17"/>
          <p:cNvSpPr/>
          <p:nvPr userDrawn="1"/>
        </p:nvSpPr>
        <p:spPr>
          <a:xfrm>
            <a:off x="8786865" y="2"/>
            <a:ext cx="357066"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9" name="Rectangle 18"/>
          <p:cNvSpPr/>
          <p:nvPr userDrawn="1"/>
        </p:nvSpPr>
        <p:spPr>
          <a:xfrm>
            <a:off x="7479435" y="2"/>
            <a:ext cx="200905" cy="6275295"/>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1" name="Rectangle 20"/>
          <p:cNvSpPr/>
          <p:nvPr userDrawn="1"/>
        </p:nvSpPr>
        <p:spPr>
          <a:xfrm>
            <a:off x="4539216" y="2"/>
            <a:ext cx="2940739" cy="6275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12" name="Rectangle 11"/>
          <p:cNvSpPr/>
          <p:nvPr userDrawn="1"/>
        </p:nvSpPr>
        <p:spPr>
          <a:xfrm>
            <a:off x="3094005" y="-1"/>
            <a:ext cx="1361872" cy="627529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4" name="Rectangle 13"/>
          <p:cNvSpPr/>
          <p:nvPr userDrawn="1"/>
        </p:nvSpPr>
        <p:spPr>
          <a:xfrm>
            <a:off x="2770155" y="-1"/>
            <a:ext cx="323850" cy="62752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Rectangle 14"/>
          <p:cNvSpPr/>
          <p:nvPr userDrawn="1"/>
        </p:nvSpPr>
        <p:spPr>
          <a:xfrm>
            <a:off x="428627" y="-1"/>
            <a:ext cx="2341529" cy="62752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7" name="Titre 1"/>
          <p:cNvSpPr>
            <a:spLocks noGrp="1"/>
          </p:cNvSpPr>
          <p:nvPr>
            <p:ph type="ctrTitle" hasCustomPrompt="1"/>
          </p:nvPr>
        </p:nvSpPr>
        <p:spPr>
          <a:xfrm>
            <a:off x="4539215" y="1503308"/>
            <a:ext cx="4564466" cy="1817369"/>
          </a:xfrm>
        </p:spPr>
        <p:txBody>
          <a:bodyPr/>
          <a:lstStyle>
            <a:lvl1pPr algn="r">
              <a:lnSpc>
                <a:spcPct val="110000"/>
              </a:lnSpc>
              <a:defRPr sz="3200">
                <a:solidFill>
                  <a:schemeClr val="bg1"/>
                </a:solidFill>
              </a:defRPr>
            </a:lvl1pPr>
          </a:lstStyle>
          <a:p>
            <a:r>
              <a:rPr lang="fr-FR" noProof="0" dirty="0" smtClean="0"/>
              <a:t>Click </a:t>
            </a:r>
            <a:r>
              <a:rPr lang="fr-FR" noProof="0" dirty="0" err="1" smtClean="0"/>
              <a:t>here</a:t>
            </a:r>
            <a:r>
              <a:rPr lang="fr-FR" noProof="0" dirty="0" smtClean="0"/>
              <a:t> to </a:t>
            </a:r>
            <a:r>
              <a:rPr lang="fr-FR" noProof="0" dirty="0" err="1" smtClean="0"/>
              <a:t>add</a:t>
            </a:r>
            <a:r>
              <a:rPr lang="fr-FR" noProof="0" dirty="0" smtClean="0"/>
              <a:t> </a:t>
            </a:r>
            <a:r>
              <a:rPr lang="fr-FR" noProof="0" dirty="0" err="1" smtClean="0"/>
              <a:t>text</a:t>
            </a:r>
            <a:endParaRPr lang="en-US" noProof="0" dirty="0"/>
          </a:p>
        </p:txBody>
      </p:sp>
    </p:spTree>
    <p:extLst>
      <p:ext uri="{BB962C8B-B14F-4D97-AF65-F5344CB8AC3E}">
        <p14:creationId xmlns:p14="http://schemas.microsoft.com/office/powerpoint/2010/main" val="1810899773"/>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US" noProof="0" smtClean="0"/>
              <a:t>Click to add title</a:t>
            </a:r>
            <a:endParaRPr lang="en-US"/>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4" name="Espace réservé du texte 4"/>
          <p:cNvSpPr>
            <a:spLocks noGrp="1"/>
          </p:cNvSpPr>
          <p:nvPr>
            <p:ph type="body" sz="quarter" idx="17" hasCustomPrompt="1"/>
          </p:nvPr>
        </p:nvSpPr>
        <p:spPr>
          <a:xfrm>
            <a:off x="1545260"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sp>
        <p:nvSpPr>
          <p:cNvPr id="6" name="Espace réservé du texte 5"/>
          <p:cNvSpPr>
            <a:spLocks noGrp="1"/>
          </p:cNvSpPr>
          <p:nvPr>
            <p:ph type="body" sz="quarter" idx="18" hasCustomPrompt="1"/>
          </p:nvPr>
        </p:nvSpPr>
        <p:spPr>
          <a:xfrm>
            <a:off x="428626" y="1652400"/>
            <a:ext cx="7980975" cy="4320000"/>
          </a:xfrm>
        </p:spPr>
        <p:txBody>
          <a:bodyPr/>
          <a:lstStyle>
            <a:lvl1pPr>
              <a:defRPr/>
            </a:lvl1pPr>
            <a:lvl2pPr>
              <a:defRPr/>
            </a:lvl2pPr>
            <a:lvl3pPr>
              <a:defRPr/>
            </a:lvl3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cxnSp>
        <p:nvCxnSpPr>
          <p:cNvPr id="9" name="Connecteur droit 8"/>
          <p:cNvCxnSpPr/>
          <p:nvPr userDrawn="1"/>
        </p:nvCxnSpPr>
        <p:spPr>
          <a:xfrm>
            <a:off x="1446397"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901854420"/>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 column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US" noProof="0" smtClean="0"/>
              <a:t>Click to add title</a:t>
            </a:r>
            <a:endParaRPr lang="en-US"/>
          </a:p>
        </p:txBody>
      </p:sp>
      <p:sp>
        <p:nvSpPr>
          <p:cNvPr id="3" name="Espace réservé du numéro de diapositive 2"/>
          <p:cNvSpPr>
            <a:spLocks noGrp="1"/>
          </p:cNvSpPr>
          <p:nvPr>
            <p:ph type="sldNum" sz="quarter" idx="10"/>
          </p:nvPr>
        </p:nvSpPr>
        <p:spPr/>
        <p:txBody>
          <a:bodyPr/>
          <a:lstStyle>
            <a:lvl1pPr>
              <a:defRPr>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5"/>
          <p:cNvSpPr>
            <a:spLocks noGrp="1"/>
          </p:cNvSpPr>
          <p:nvPr>
            <p:ph type="body" sz="quarter" idx="18" hasCustomPrompt="1"/>
          </p:nvPr>
        </p:nvSpPr>
        <p:spPr>
          <a:xfrm>
            <a:off x="428626" y="1652400"/>
            <a:ext cx="7980975" cy="4320000"/>
          </a:xfrm>
        </p:spPr>
        <p:txBody>
          <a:bodyPr/>
          <a:lstStyle>
            <a:lvl1pPr>
              <a:defRPr/>
            </a:lvl1pPr>
            <a:lvl2pPr>
              <a:defRPr/>
            </a:lvl2pPr>
            <a:lvl3pPr>
              <a:defRPr/>
            </a:lvl3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1130542529"/>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0938" y="349513"/>
            <a:ext cx="7988693" cy="369332"/>
          </a:xfrm>
        </p:spPr>
        <p:txBody>
          <a:body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2" name="Espace réservé du texte 4"/>
          <p:cNvSpPr>
            <a:spLocks noGrp="1"/>
          </p:cNvSpPr>
          <p:nvPr>
            <p:ph type="body" sz="quarter" idx="17" hasCustomPrompt="1"/>
          </p:nvPr>
        </p:nvSpPr>
        <p:spPr>
          <a:xfrm>
            <a:off x="1545262"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3" name="Connecteur droit 12"/>
          <p:cNvCxnSpPr/>
          <p:nvPr userDrawn="1"/>
        </p:nvCxnSpPr>
        <p:spPr>
          <a:xfrm>
            <a:off x="1446398"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5"/>
          <p:cNvSpPr>
            <a:spLocks noGrp="1"/>
          </p:cNvSpPr>
          <p:nvPr>
            <p:ph type="body" sz="quarter" idx="20"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874480177"/>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 columns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0938" y="349513"/>
            <a:ext cx="7988693" cy="369332"/>
          </a:xfrm>
        </p:spPr>
        <p:txBody>
          <a:body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5" name="Espace réservé du texte 5"/>
          <p:cNvSpPr>
            <a:spLocks noGrp="1"/>
          </p:cNvSpPr>
          <p:nvPr>
            <p:ph type="body" sz="quarter" idx="20"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8363899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1E9A4BF4-395B-449E-8E19-F0018689C249}" type="datetimeFigureOut">
              <a:rPr lang="ar-SA" smtClean="0">
                <a:solidFill>
                  <a:srgbClr val="775F55"/>
                </a:solidFill>
              </a:rPr>
              <a:pPr/>
              <a:t>04/02/1445</a:t>
            </a:fld>
            <a:endParaRPr lang="ar-SA">
              <a:solidFill>
                <a:srgbClr val="775F55"/>
              </a:solidFill>
            </a:endParaRPr>
          </a:p>
        </p:txBody>
      </p:sp>
      <p:sp>
        <p:nvSpPr>
          <p:cNvPr id="5" name="Footer Placeholder 4"/>
          <p:cNvSpPr>
            <a:spLocks noGrp="1"/>
          </p:cNvSpPr>
          <p:nvPr>
            <p:ph type="ftr" sz="quarter" idx="11"/>
          </p:nvPr>
        </p:nvSpPr>
        <p:spPr>
          <a:xfrm>
            <a:off x="457201" y="6248208"/>
            <a:ext cx="5573483" cy="365125"/>
          </a:xfrm>
        </p:spPr>
        <p:txBody>
          <a:bodyPr/>
          <a:lstStyle/>
          <a:p>
            <a:endParaRPr lang="ar-SA">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6" tIns="45702" rIns="91406" bIns="45702" rtlCol="0" anchor="ctr"/>
          <a:lstStyle/>
          <a:p>
            <a:pPr algn="ctr" rtl="1"/>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6" tIns="45702" rIns="91406" bIns="45702" rtlCol="0" anchor="ctr"/>
          <a:lstStyle/>
          <a:p>
            <a:pPr algn="ctr" rtl="1"/>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6" tIns="45702" rIns="91406" bIns="45702" rtlCol="0" anchor="ctr"/>
          <a:lstStyle/>
          <a:p>
            <a:pPr algn="ctr" rtl="1"/>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4B81FB41-01ED-4319-9DA3-5A4B9CCD3A18}" type="slidenum">
              <a:rPr lang="ar-SA" smtClean="0"/>
              <a:pPr/>
              <a:t>‹#›</a:t>
            </a:fld>
            <a:endParaRPr lang="ar-SA"/>
          </a:p>
        </p:txBody>
      </p:sp>
    </p:spTree>
    <p:extLst>
      <p:ext uri="{BB962C8B-B14F-4D97-AF65-F5344CB8AC3E}">
        <p14:creationId xmlns:p14="http://schemas.microsoft.com/office/powerpoint/2010/main" val="4169752790"/>
      </p:ext>
    </p:extLst>
  </p:cSld>
  <p:clrMapOvr>
    <a:overrideClrMapping bg1="lt1" tx1="dk1" bg2="lt2" tx2="dk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2 columns + call-out box">
    <p:spTree>
      <p:nvGrpSpPr>
        <p:cNvPr id="1" name=""/>
        <p:cNvGrpSpPr/>
        <p:nvPr/>
      </p:nvGrpSpPr>
      <p:grpSpPr>
        <a:xfrm>
          <a:off x="0" y="0"/>
          <a:ext cx="0" cy="0"/>
          <a:chOff x="0" y="0"/>
          <a:chExt cx="0" cy="0"/>
        </a:xfrm>
      </p:grpSpPr>
      <p:sp>
        <p:nvSpPr>
          <p:cNvPr id="17" name="Espace réservé du texte 5"/>
          <p:cNvSpPr>
            <a:spLocks noGrp="1"/>
          </p:cNvSpPr>
          <p:nvPr>
            <p:ph type="body" sz="quarter" idx="22"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2" name="Titre 1"/>
          <p:cNvSpPr>
            <a:spLocks noGrp="1"/>
          </p:cNvSpPr>
          <p:nvPr>
            <p:ph type="title" hasCustomPrompt="1"/>
          </p:nvPr>
        </p:nvSpPr>
        <p:spPr/>
        <p:txBody>
          <a:bodyPr/>
          <a:lstStyle/>
          <a:p>
            <a:r>
              <a:rPr lang="en-US" noProof="0" smtClean="0"/>
              <a:t>Click to add title</a:t>
            </a:r>
            <a:endParaRPr lang="en-US"/>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0" name="Espace réservé du texte 7"/>
          <p:cNvSpPr>
            <a:spLocks noGrp="1"/>
          </p:cNvSpPr>
          <p:nvPr>
            <p:ph type="body" sz="quarter" idx="20" hasCustomPrompt="1"/>
          </p:nvPr>
        </p:nvSpPr>
        <p:spPr>
          <a:xfrm>
            <a:off x="4621247" y="4034845"/>
            <a:ext cx="3322604" cy="1605198"/>
          </a:xfrm>
          <a:solidFill>
            <a:schemeClr val="accent1"/>
          </a:solidFill>
          <a:effectLst>
            <a:outerShdw dist="355600" algn="ctr" rotWithShape="0">
              <a:srgbClr val="4771B4"/>
            </a:outerShdw>
          </a:effectLst>
        </p:spPr>
        <p:txBody>
          <a:bodyPr anchor="ctr"/>
          <a:lstStyle>
            <a:lvl1pPr marL="174559" indent="0">
              <a:buFont typeface="+mj-lt"/>
              <a:buNone/>
              <a:defRPr b="0">
                <a:solidFill>
                  <a:schemeClr val="bg1"/>
                </a:solidFill>
              </a:defRPr>
            </a:lvl1pPr>
          </a:lstStyle>
          <a:p>
            <a:pPr lvl="0"/>
            <a:r>
              <a:rPr lang="fr-FR" smtClean="0"/>
              <a:t>Click to add text</a:t>
            </a:r>
          </a:p>
        </p:txBody>
      </p:sp>
      <p:sp>
        <p:nvSpPr>
          <p:cNvPr id="13" name="Espace réservé du texte 4"/>
          <p:cNvSpPr>
            <a:spLocks noGrp="1"/>
          </p:cNvSpPr>
          <p:nvPr>
            <p:ph type="body" sz="quarter" idx="17" hasCustomPrompt="1"/>
          </p:nvPr>
        </p:nvSpPr>
        <p:spPr>
          <a:xfrm>
            <a:off x="1545266"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4" name="Connecteur droit 13"/>
          <p:cNvCxnSpPr/>
          <p:nvPr userDrawn="1"/>
        </p:nvCxnSpPr>
        <p:spPr>
          <a:xfrm>
            <a:off x="1446403"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texte 5"/>
          <p:cNvSpPr>
            <a:spLocks noGrp="1"/>
          </p:cNvSpPr>
          <p:nvPr>
            <p:ph type="body" sz="quarter" idx="21"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8"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967089091"/>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 columns + call-out box without subtitle">
    <p:spTree>
      <p:nvGrpSpPr>
        <p:cNvPr id="1" name=""/>
        <p:cNvGrpSpPr/>
        <p:nvPr/>
      </p:nvGrpSpPr>
      <p:grpSpPr>
        <a:xfrm>
          <a:off x="0" y="0"/>
          <a:ext cx="0" cy="0"/>
          <a:chOff x="0" y="0"/>
          <a:chExt cx="0" cy="0"/>
        </a:xfrm>
      </p:grpSpPr>
      <p:sp>
        <p:nvSpPr>
          <p:cNvPr id="17" name="Espace réservé du texte 5"/>
          <p:cNvSpPr>
            <a:spLocks noGrp="1"/>
          </p:cNvSpPr>
          <p:nvPr>
            <p:ph type="body" sz="quarter" idx="22" hasCustomPrompt="1"/>
          </p:nvPr>
        </p:nvSpPr>
        <p:spPr>
          <a:xfrm>
            <a:off x="4484915"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2" name="Titre 1"/>
          <p:cNvSpPr>
            <a:spLocks noGrp="1"/>
          </p:cNvSpPr>
          <p:nvPr>
            <p:ph type="title" hasCustomPrompt="1"/>
          </p:nvPr>
        </p:nvSpPr>
        <p:spPr/>
        <p:txBody>
          <a:bodyPr/>
          <a:lstStyle/>
          <a:p>
            <a:r>
              <a:rPr lang="en-US" noProof="0" smtClean="0"/>
              <a:t>Click to add title</a:t>
            </a:r>
            <a:endParaRPr lang="en-US"/>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5" name="Espace réservé du texte 4"/>
          <p:cNvSpPr>
            <a:spLocks noGrp="1"/>
          </p:cNvSpPr>
          <p:nvPr>
            <p:ph type="body" sz="quarter" idx="19" hasCustomPrompt="1"/>
          </p:nvPr>
        </p:nvSpPr>
        <p:spPr>
          <a:xfrm>
            <a:off x="428625" y="1693863"/>
            <a:ext cx="7991475" cy="304800"/>
          </a:xfrm>
        </p:spPr>
        <p:txBody>
          <a:bodyPr/>
          <a:lstStyle>
            <a:lvl1pPr>
              <a:lnSpc>
                <a:spcPct val="80000"/>
              </a:lnSpc>
              <a:defRPr baseline="0"/>
            </a:lvl1pPr>
          </a:lstStyle>
          <a:p>
            <a:pPr lvl="0"/>
            <a:r>
              <a:rPr lang="fr-FR" smtClean="0"/>
              <a:t>First level</a:t>
            </a:r>
            <a:endParaRPr lang="en-US"/>
          </a:p>
        </p:txBody>
      </p:sp>
      <p:sp>
        <p:nvSpPr>
          <p:cNvPr id="10" name="Espace réservé du texte 7"/>
          <p:cNvSpPr>
            <a:spLocks noGrp="1"/>
          </p:cNvSpPr>
          <p:nvPr>
            <p:ph type="body" sz="quarter" idx="20" hasCustomPrompt="1"/>
          </p:nvPr>
        </p:nvSpPr>
        <p:spPr>
          <a:xfrm>
            <a:off x="4621247" y="4034845"/>
            <a:ext cx="3322604" cy="1605198"/>
          </a:xfrm>
          <a:solidFill>
            <a:schemeClr val="accent1"/>
          </a:solidFill>
          <a:effectLst>
            <a:outerShdw dist="355600" algn="ctr" rotWithShape="0">
              <a:srgbClr val="4771B4"/>
            </a:outerShdw>
          </a:effectLst>
        </p:spPr>
        <p:txBody>
          <a:bodyPr anchor="ctr"/>
          <a:lstStyle>
            <a:lvl1pPr marL="174559" indent="0">
              <a:buFont typeface="+mj-lt"/>
              <a:buNone/>
              <a:defRPr b="0">
                <a:solidFill>
                  <a:schemeClr val="bg1"/>
                </a:solidFill>
              </a:defRPr>
            </a:lvl1pPr>
          </a:lstStyle>
          <a:p>
            <a:pPr lvl="0"/>
            <a:r>
              <a:rPr lang="fr-FR" smtClean="0"/>
              <a:t>Click to add text</a:t>
            </a:r>
          </a:p>
        </p:txBody>
      </p:sp>
      <p:sp>
        <p:nvSpPr>
          <p:cNvPr id="16" name="Espace réservé du texte 5"/>
          <p:cNvSpPr>
            <a:spLocks noGrp="1"/>
          </p:cNvSpPr>
          <p:nvPr>
            <p:ph type="body" sz="quarter" idx="21" hasCustomPrompt="1"/>
          </p:nvPr>
        </p:nvSpPr>
        <p:spPr>
          <a:xfrm>
            <a:off x="428626" y="2209800"/>
            <a:ext cx="3924714" cy="3796466"/>
          </a:xfrm>
        </p:spPr>
        <p:txBody>
          <a:bodyPr numCol="1" spcCol="179932"/>
          <a:lstStyle>
            <a:lvl2pPr>
              <a:defRPr/>
            </a:lvl2pPr>
            <a:lvl4pPr>
              <a:defRPr/>
            </a:lvl4pPr>
            <a:lvl5pPr>
              <a:defRPr/>
            </a:lvl5pPr>
          </a:lstStyle>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8"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92365311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 column + graph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7" y="1652400"/>
            <a:ext cx="3686175"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7"/>
          <p:cNvSpPr>
            <a:spLocks noGrp="1"/>
          </p:cNvSpPr>
          <p:nvPr>
            <p:ph type="body" sz="quarter" idx="19" hasCustomPrompt="1"/>
          </p:nvPr>
        </p:nvSpPr>
        <p:spPr>
          <a:xfrm>
            <a:off x="4621247" y="5186127"/>
            <a:ext cx="3687017" cy="576498"/>
          </a:xfrm>
          <a:solidFill>
            <a:schemeClr val="accent1"/>
          </a:solidFill>
          <a:effectLst/>
        </p:spPr>
        <p:txBody>
          <a:bodyPr lIns="71972" tIns="71972" rIns="71972" bIns="71972" anchor="ctr"/>
          <a:lstStyle>
            <a:lvl1pPr marL="3173" indent="0" algn="ctr">
              <a:buFont typeface="+mj-lt"/>
              <a:buNone/>
              <a:defRPr b="0" baseline="0">
                <a:solidFill>
                  <a:schemeClr val="bg1"/>
                </a:solidFill>
              </a:defRPr>
            </a:lvl1pPr>
          </a:lstStyle>
          <a:p>
            <a:pPr lvl="0"/>
            <a:r>
              <a:rPr lang="fr-FR" smtClean="0"/>
              <a:t>Click to add text</a:t>
            </a:r>
          </a:p>
        </p:txBody>
      </p:sp>
      <p:sp>
        <p:nvSpPr>
          <p:cNvPr id="8" name="Espace réservé du graphique 6"/>
          <p:cNvSpPr>
            <a:spLocks noGrp="1"/>
          </p:cNvSpPr>
          <p:nvPr>
            <p:ph type="chart" sz="quarter" idx="20" hasCustomPrompt="1"/>
          </p:nvPr>
        </p:nvSpPr>
        <p:spPr>
          <a:xfrm>
            <a:off x="4621246" y="1990727"/>
            <a:ext cx="3687018" cy="3000375"/>
          </a:xfrm>
        </p:spPr>
        <p:txBody>
          <a:bodyPr/>
          <a:lstStyle>
            <a:lvl1pPr>
              <a:defRPr/>
            </a:lvl1pPr>
          </a:lstStyle>
          <a:p>
            <a:r>
              <a:rPr lang="fr-FR" smtClean="0"/>
              <a:t>Graphic</a:t>
            </a:r>
            <a:endParaRPr lang="en-US"/>
          </a:p>
        </p:txBody>
      </p:sp>
      <p:sp>
        <p:nvSpPr>
          <p:cNvPr id="11" name="Espace réservé du texte 10"/>
          <p:cNvSpPr>
            <a:spLocks noGrp="1"/>
          </p:cNvSpPr>
          <p:nvPr>
            <p:ph type="body" sz="quarter" idx="21" hasCustomPrompt="1"/>
          </p:nvPr>
        </p:nvSpPr>
        <p:spPr>
          <a:xfrm>
            <a:off x="4621246" y="1652590"/>
            <a:ext cx="3687729" cy="338137"/>
          </a:xfrm>
        </p:spPr>
        <p:txBody>
          <a:bodyPr/>
          <a:lstStyle>
            <a:lvl1pPr>
              <a:defRPr/>
            </a:lvl1pPr>
          </a:lstStyle>
          <a:p>
            <a:pPr lvl="0"/>
            <a:r>
              <a:rPr lang="fr-FR" smtClean="0"/>
              <a:t>Title of graphic</a:t>
            </a:r>
          </a:p>
        </p:txBody>
      </p:sp>
      <p:sp>
        <p:nvSpPr>
          <p:cNvPr id="13"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5" name="Espace réservé du texte 4"/>
          <p:cNvSpPr>
            <a:spLocks noGrp="1"/>
          </p:cNvSpPr>
          <p:nvPr>
            <p:ph type="body" sz="quarter" idx="17" hasCustomPrompt="1"/>
          </p:nvPr>
        </p:nvSpPr>
        <p:spPr>
          <a:xfrm>
            <a:off x="1545262"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6" name="Connecteur droit 15"/>
          <p:cNvCxnSpPr/>
          <p:nvPr userDrawn="1"/>
        </p:nvCxnSpPr>
        <p:spPr>
          <a:xfrm>
            <a:off x="1446398"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5016845"/>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 column + graphic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add title</a:t>
            </a:r>
            <a:endParaRPr lang="en-US"/>
          </a:p>
        </p:txBody>
      </p:sp>
      <p:sp>
        <p:nvSpPr>
          <p:cNvPr id="6" name="Espace réservé du texte 5"/>
          <p:cNvSpPr>
            <a:spLocks noGrp="1"/>
          </p:cNvSpPr>
          <p:nvPr>
            <p:ph type="body" sz="quarter" idx="18" hasCustomPrompt="1"/>
          </p:nvPr>
        </p:nvSpPr>
        <p:spPr>
          <a:xfrm>
            <a:off x="428627" y="1652400"/>
            <a:ext cx="3686175"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7" name="Espace réservé du texte 7"/>
          <p:cNvSpPr>
            <a:spLocks noGrp="1"/>
          </p:cNvSpPr>
          <p:nvPr>
            <p:ph type="body" sz="quarter" idx="19" hasCustomPrompt="1"/>
          </p:nvPr>
        </p:nvSpPr>
        <p:spPr>
          <a:xfrm>
            <a:off x="4621247" y="5186127"/>
            <a:ext cx="3687017" cy="576498"/>
          </a:xfrm>
          <a:solidFill>
            <a:schemeClr val="accent1"/>
          </a:solidFill>
          <a:effectLst/>
        </p:spPr>
        <p:txBody>
          <a:bodyPr lIns="71972" tIns="71972" rIns="71972" bIns="71972" anchor="ctr"/>
          <a:lstStyle>
            <a:lvl1pPr marL="3173" indent="0" algn="ctr">
              <a:buFont typeface="+mj-lt"/>
              <a:buNone/>
              <a:defRPr b="0" baseline="0">
                <a:solidFill>
                  <a:schemeClr val="bg1"/>
                </a:solidFill>
              </a:defRPr>
            </a:lvl1pPr>
          </a:lstStyle>
          <a:p>
            <a:pPr lvl="0"/>
            <a:r>
              <a:rPr lang="fr-FR" smtClean="0"/>
              <a:t>Click to add text</a:t>
            </a:r>
          </a:p>
        </p:txBody>
      </p:sp>
      <p:sp>
        <p:nvSpPr>
          <p:cNvPr id="8" name="Espace réservé du graphique 6"/>
          <p:cNvSpPr>
            <a:spLocks noGrp="1"/>
          </p:cNvSpPr>
          <p:nvPr>
            <p:ph type="chart" sz="quarter" idx="20" hasCustomPrompt="1"/>
          </p:nvPr>
        </p:nvSpPr>
        <p:spPr>
          <a:xfrm>
            <a:off x="4621246" y="1990727"/>
            <a:ext cx="3687018" cy="3000375"/>
          </a:xfrm>
        </p:spPr>
        <p:txBody>
          <a:bodyPr/>
          <a:lstStyle>
            <a:lvl1pPr>
              <a:defRPr/>
            </a:lvl1pPr>
          </a:lstStyle>
          <a:p>
            <a:r>
              <a:rPr lang="fr-FR" smtClean="0"/>
              <a:t>Graphic</a:t>
            </a:r>
            <a:endParaRPr lang="en-US"/>
          </a:p>
        </p:txBody>
      </p:sp>
      <p:sp>
        <p:nvSpPr>
          <p:cNvPr id="11" name="Espace réservé du texte 10"/>
          <p:cNvSpPr>
            <a:spLocks noGrp="1"/>
          </p:cNvSpPr>
          <p:nvPr>
            <p:ph type="body" sz="quarter" idx="21" hasCustomPrompt="1"/>
          </p:nvPr>
        </p:nvSpPr>
        <p:spPr>
          <a:xfrm>
            <a:off x="4621246" y="1652590"/>
            <a:ext cx="3687729" cy="338137"/>
          </a:xfrm>
        </p:spPr>
        <p:txBody>
          <a:bodyPr/>
          <a:lstStyle>
            <a:lvl1pPr>
              <a:defRPr/>
            </a:lvl1pPr>
          </a:lstStyle>
          <a:p>
            <a:pPr lvl="0"/>
            <a:r>
              <a:rPr lang="fr-FR" smtClean="0"/>
              <a:t>Title of graphic</a:t>
            </a:r>
          </a:p>
        </p:txBody>
      </p:sp>
      <p:sp>
        <p:nvSpPr>
          <p:cNvPr id="13"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7"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27847474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 column + pictu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Click to add title</a:t>
            </a:r>
            <a:endParaRPr lang="en-US"/>
          </a:p>
        </p:txBody>
      </p:sp>
      <p:sp>
        <p:nvSpPr>
          <p:cNvPr id="6" name="Espace réservé du texte 5"/>
          <p:cNvSpPr>
            <a:spLocks noGrp="1"/>
          </p:cNvSpPr>
          <p:nvPr>
            <p:ph type="body" sz="quarter" idx="18" hasCustomPrompt="1"/>
          </p:nvPr>
        </p:nvSpPr>
        <p:spPr>
          <a:xfrm>
            <a:off x="4512021" y="1652400"/>
            <a:ext cx="3898140"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pour une image  8"/>
          <p:cNvSpPr>
            <a:spLocks noGrp="1"/>
          </p:cNvSpPr>
          <p:nvPr>
            <p:ph type="pic" sz="quarter" idx="19" hasCustomPrompt="1"/>
          </p:nvPr>
        </p:nvSpPr>
        <p:spPr>
          <a:xfrm>
            <a:off x="428625" y="1652590"/>
            <a:ext cx="3886200" cy="4319587"/>
          </a:xfrm>
        </p:spPr>
        <p:txBody>
          <a:bodyPr/>
          <a:lstStyle>
            <a:lvl1pPr>
              <a:defRPr/>
            </a:lvl1pPr>
          </a:lstStyle>
          <a:p>
            <a:r>
              <a:rPr lang="fr-FR" smtClean="0"/>
              <a:t>Picture</a:t>
            </a:r>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4" name="Espace réservé du texte 4"/>
          <p:cNvSpPr>
            <a:spLocks noGrp="1"/>
          </p:cNvSpPr>
          <p:nvPr>
            <p:ph type="body" sz="quarter" idx="17" hasCustomPrompt="1"/>
          </p:nvPr>
        </p:nvSpPr>
        <p:spPr>
          <a:xfrm>
            <a:off x="1545266"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5" name="Connecteur droit 14"/>
          <p:cNvCxnSpPr/>
          <p:nvPr userDrawn="1"/>
        </p:nvCxnSpPr>
        <p:spPr>
          <a:xfrm>
            <a:off x="1446403"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881258084"/>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 column + picture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Click to add title</a:t>
            </a:r>
            <a:endParaRPr lang="en-US"/>
          </a:p>
        </p:txBody>
      </p:sp>
      <p:sp>
        <p:nvSpPr>
          <p:cNvPr id="6" name="Espace réservé du texte 5"/>
          <p:cNvSpPr>
            <a:spLocks noGrp="1"/>
          </p:cNvSpPr>
          <p:nvPr>
            <p:ph type="body" sz="quarter" idx="18" hasCustomPrompt="1"/>
          </p:nvPr>
        </p:nvSpPr>
        <p:spPr>
          <a:xfrm>
            <a:off x="4512021" y="1652400"/>
            <a:ext cx="3898140" cy="4320000"/>
          </a:xfrm>
        </p:spPr>
        <p:txBody>
          <a:bodyPr/>
          <a:lstStyle>
            <a:lvl2pPr>
              <a:defRPr/>
            </a:lvl2pPr>
            <a:lvl4pPr>
              <a:defRPr/>
            </a:lvl4pPr>
            <a:lvl5pPr>
              <a:defRPr/>
            </a:lvl5pPr>
          </a:lstStyle>
          <a:p>
            <a:pPr lvl="0"/>
            <a:r>
              <a:rPr lang="fr-FR" noProof="0" dirty="0" smtClean="0"/>
              <a:t>First </a:t>
            </a:r>
            <a:r>
              <a:rPr lang="fr-FR" noProof="0" dirty="0" err="1" smtClean="0"/>
              <a:t>level</a:t>
            </a:r>
            <a:endParaRPr lang="en-US" noProof="0"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9" name="Espace réservé pour une image  8"/>
          <p:cNvSpPr>
            <a:spLocks noGrp="1"/>
          </p:cNvSpPr>
          <p:nvPr>
            <p:ph type="pic" sz="quarter" idx="19" hasCustomPrompt="1"/>
          </p:nvPr>
        </p:nvSpPr>
        <p:spPr>
          <a:xfrm>
            <a:off x="428625" y="1652590"/>
            <a:ext cx="3886200" cy="4319587"/>
          </a:xfrm>
        </p:spPr>
        <p:txBody>
          <a:bodyPr/>
          <a:lstStyle>
            <a:lvl1pPr>
              <a:defRPr/>
            </a:lvl1pPr>
          </a:lstStyle>
          <a:p>
            <a:r>
              <a:rPr lang="fr-FR" smtClean="0"/>
              <a:t>Picture</a:t>
            </a:r>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3"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2216194273"/>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Click to add title</a:t>
            </a:r>
            <a:endParaRPr lang="en-US"/>
          </a:p>
        </p:txBody>
      </p:sp>
      <p:sp>
        <p:nvSpPr>
          <p:cNvPr id="7" name="Espace réservé du texte 5"/>
          <p:cNvSpPr>
            <a:spLocks noGrp="1"/>
          </p:cNvSpPr>
          <p:nvPr>
            <p:ph type="body" sz="quarter" idx="18" hasCustomPrompt="1"/>
          </p:nvPr>
        </p:nvSpPr>
        <p:spPr>
          <a:xfrm>
            <a:off x="428626" y="1660701"/>
            <a:ext cx="8102600" cy="227735"/>
          </a:xfrm>
        </p:spPr>
        <p:txBody>
          <a:bodyPr/>
          <a:lstStyle>
            <a:lvl1pPr>
              <a:defRPr sz="1600" b="1">
                <a:solidFill>
                  <a:schemeClr val="tx2"/>
                </a:solidFill>
              </a:defRPr>
            </a:lvl1pPr>
          </a:lstStyle>
          <a:p>
            <a:pPr lvl="0"/>
            <a:r>
              <a:rPr lang="en-US" noProof="0" dirty="0" smtClean="0"/>
              <a:t>Chart title</a:t>
            </a:r>
            <a:endParaRPr lang="en-US" noProof="0" dirty="0"/>
          </a:p>
        </p:txBody>
      </p:sp>
      <p:sp>
        <p:nvSpPr>
          <p:cNvPr id="8" name="Espace réservé du graphique 14"/>
          <p:cNvSpPr>
            <a:spLocks noGrp="1"/>
          </p:cNvSpPr>
          <p:nvPr>
            <p:ph type="chart" sz="quarter" idx="19" hasCustomPrompt="1"/>
          </p:nvPr>
        </p:nvSpPr>
        <p:spPr>
          <a:xfrm>
            <a:off x="428626" y="2060574"/>
            <a:ext cx="8102600" cy="3719513"/>
          </a:xfrm>
        </p:spPr>
        <p:txBody>
          <a:bodyPr/>
          <a:lstStyle>
            <a:lvl1pPr>
              <a:defRPr lang="en-US" sz="1600" b="1" kern="1200" baseline="0" noProof="0" dirty="0">
                <a:solidFill>
                  <a:schemeClr val="tx2"/>
                </a:solidFill>
                <a:latin typeface="+mn-lt"/>
                <a:ea typeface="+mn-ea"/>
                <a:cs typeface="+mn-cs"/>
              </a:defRPr>
            </a:lvl1pPr>
          </a:lstStyle>
          <a:p>
            <a:r>
              <a:rPr lang="en-US" noProof="0" dirty="0" smtClean="0"/>
              <a:t>Chart</a:t>
            </a:r>
            <a:endParaRPr lang="en-US" noProof="0" dirty="0"/>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3" name="Espace réservé du texte 4"/>
          <p:cNvSpPr>
            <a:spLocks noGrp="1"/>
          </p:cNvSpPr>
          <p:nvPr>
            <p:ph type="body" sz="quarter" idx="17" hasCustomPrompt="1"/>
          </p:nvPr>
        </p:nvSpPr>
        <p:spPr>
          <a:xfrm>
            <a:off x="1545260"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14" name="Connecteur droit 13"/>
          <p:cNvCxnSpPr/>
          <p:nvPr userDrawn="1"/>
        </p:nvCxnSpPr>
        <p:spPr>
          <a:xfrm>
            <a:off x="1446397"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15404169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Chart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Click to add title</a:t>
            </a:r>
            <a:endParaRPr lang="en-US"/>
          </a:p>
        </p:txBody>
      </p:sp>
      <p:sp>
        <p:nvSpPr>
          <p:cNvPr id="7" name="Espace réservé du texte 5"/>
          <p:cNvSpPr>
            <a:spLocks noGrp="1"/>
          </p:cNvSpPr>
          <p:nvPr>
            <p:ph type="body" sz="quarter" idx="18" hasCustomPrompt="1"/>
          </p:nvPr>
        </p:nvSpPr>
        <p:spPr>
          <a:xfrm>
            <a:off x="428626" y="1660701"/>
            <a:ext cx="8102600" cy="227735"/>
          </a:xfrm>
        </p:spPr>
        <p:txBody>
          <a:bodyPr/>
          <a:lstStyle>
            <a:lvl1pPr>
              <a:defRPr sz="1600" b="1">
                <a:solidFill>
                  <a:schemeClr val="tx2"/>
                </a:solidFill>
              </a:defRPr>
            </a:lvl1pPr>
          </a:lstStyle>
          <a:p>
            <a:pPr lvl="0"/>
            <a:r>
              <a:rPr lang="en-US" noProof="0" dirty="0" smtClean="0"/>
              <a:t>Chart title</a:t>
            </a:r>
            <a:endParaRPr lang="en-US" noProof="0" dirty="0"/>
          </a:p>
        </p:txBody>
      </p:sp>
      <p:sp>
        <p:nvSpPr>
          <p:cNvPr id="8" name="Espace réservé du graphique 14"/>
          <p:cNvSpPr>
            <a:spLocks noGrp="1"/>
          </p:cNvSpPr>
          <p:nvPr>
            <p:ph type="chart" sz="quarter" idx="19" hasCustomPrompt="1"/>
          </p:nvPr>
        </p:nvSpPr>
        <p:spPr>
          <a:xfrm>
            <a:off x="428626" y="2060574"/>
            <a:ext cx="8102600" cy="3719513"/>
          </a:xfrm>
        </p:spPr>
        <p:txBody>
          <a:bodyPr/>
          <a:lstStyle>
            <a:lvl1pPr>
              <a:defRPr lang="en-US" sz="1600" b="1" kern="1200" baseline="0" noProof="0" dirty="0">
                <a:solidFill>
                  <a:schemeClr val="tx2"/>
                </a:solidFill>
                <a:latin typeface="+mn-lt"/>
                <a:ea typeface="+mn-ea"/>
                <a:cs typeface="+mn-cs"/>
              </a:defRPr>
            </a:lvl1pPr>
          </a:lstStyle>
          <a:p>
            <a:r>
              <a:rPr lang="en-US" noProof="0" dirty="0" smtClean="0"/>
              <a:t>Chart</a:t>
            </a:r>
            <a:endParaRPr lang="en-US" noProof="0" dirty="0"/>
          </a:p>
        </p:txBody>
      </p:sp>
      <p:sp>
        <p:nvSpPr>
          <p:cNvPr id="12"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15"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81237080"/>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Large body">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179823" y="1616329"/>
            <a:ext cx="7919016" cy="2146046"/>
          </a:xfrm>
        </p:spPr>
        <p:txBody>
          <a:bodyPr/>
          <a:lstStyle>
            <a:lvl1pPr algn="r">
              <a:lnSpc>
                <a:spcPct val="92000"/>
              </a:lnSpc>
              <a:defRPr sz="4000"/>
            </a:lvl1pPr>
          </a:lstStyle>
          <a:p>
            <a:r>
              <a:rPr lang="en-US" noProof="0" smtClean="0"/>
              <a:t>Click to add text</a:t>
            </a:r>
            <a:endParaRPr lang="en-US" noProof="0" dirty="0"/>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4"/>
          <p:cNvSpPr>
            <a:spLocks noGrp="1"/>
          </p:cNvSpPr>
          <p:nvPr>
            <p:ph type="body" sz="quarter" idx="14" hasCustomPrompt="1"/>
          </p:nvPr>
        </p:nvSpPr>
        <p:spPr>
          <a:xfrm>
            <a:off x="835819" y="6415089"/>
            <a:ext cx="3676546" cy="297656"/>
          </a:xfrm>
        </p:spPr>
        <p:txBody>
          <a:bodyPr/>
          <a:lstStyle>
            <a:lvl1pPr>
              <a:spcBef>
                <a:spcPts val="100"/>
              </a:spcBef>
              <a:defRPr sz="600">
                <a:solidFill>
                  <a:schemeClr val="tx1"/>
                </a:solidFill>
              </a:defRPr>
            </a:lvl1pPr>
          </a:lstStyle>
          <a:p>
            <a:pPr lvl="0"/>
            <a:r>
              <a:rPr lang="fr-FR" sz="600" smtClean="0"/>
              <a:t>Footer</a:t>
            </a:r>
          </a:p>
        </p:txBody>
      </p:sp>
    </p:spTree>
    <p:extLst>
      <p:ext uri="{BB962C8B-B14F-4D97-AF65-F5344CB8AC3E}">
        <p14:creationId xmlns:p14="http://schemas.microsoft.com/office/powerpoint/2010/main" val="3476389255"/>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ZoneTexte 1"/>
          <p:cNvSpPr txBox="1"/>
          <p:nvPr userDrawn="1"/>
        </p:nvSpPr>
        <p:spPr>
          <a:xfrm>
            <a:off x="1352743" y="943944"/>
            <a:ext cx="7848302" cy="1769715"/>
          </a:xfrm>
          <a:prstGeom prst="rect">
            <a:avLst/>
          </a:prstGeom>
        </p:spPr>
        <p:txBody>
          <a:bodyPr vert="horz" wrap="none" lIns="0" tIns="0" rIns="0" bIns="0" rtlCol="0">
            <a:spAutoFit/>
          </a:bodyPr>
          <a:lstStyle/>
          <a:p>
            <a:pPr algn="r"/>
            <a:r>
              <a:rPr lang="fr-FR" sz="11500" spc="300" smtClean="0">
                <a:solidFill>
                  <a:srgbClr val="354B96"/>
                </a:solidFill>
              </a:rPr>
              <a:t>Questions?</a:t>
            </a:r>
            <a:endParaRPr lang="en-US" sz="11500" spc="300" dirty="0" smtClean="0">
              <a:solidFill>
                <a:srgbClr val="354B96"/>
              </a:solidFill>
            </a:endParaRPr>
          </a:p>
        </p:txBody>
      </p:sp>
      <p:sp>
        <p:nvSpPr>
          <p:cNvPr id="9"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38780602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886477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8" name="Rectangle 7"/>
          <p:cNvSpPr/>
          <p:nvPr userDrawn="1"/>
        </p:nvSpPr>
        <p:spPr>
          <a:xfrm>
            <a:off x="6601492" y="1"/>
            <a:ext cx="1932908" cy="6260339"/>
          </a:xfrm>
          <a:prstGeom prst="rect">
            <a:avLst/>
          </a:prstGeom>
          <a:solidFill>
            <a:srgbClr val="4771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9" name="Rectangle 8"/>
          <p:cNvSpPr/>
          <p:nvPr userDrawn="1"/>
        </p:nvSpPr>
        <p:spPr>
          <a:xfrm>
            <a:off x="8534400" y="1"/>
            <a:ext cx="616534" cy="6260339"/>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0" name="Rectangle 9"/>
          <p:cNvSpPr/>
          <p:nvPr userDrawn="1"/>
        </p:nvSpPr>
        <p:spPr>
          <a:xfrm>
            <a:off x="6238876" y="1"/>
            <a:ext cx="362616" cy="6260339"/>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Rectangle 10"/>
          <p:cNvSpPr/>
          <p:nvPr userDrawn="1"/>
        </p:nvSpPr>
        <p:spPr>
          <a:xfrm>
            <a:off x="-1" y="1"/>
            <a:ext cx="6238877" cy="62603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6" tIns="45702" rIns="91406" bIns="45702" numCol="1" spcCol="0" rtlCol="0" fromWordArt="0" anchor="ctr" anchorCtr="0" forceAA="0" compatLnSpc="1">
            <a:prstTxWarp prst="textNoShape">
              <a:avLst/>
            </a:prstTxWarp>
            <a:noAutofit/>
          </a:bodyPr>
          <a:lstStyle/>
          <a:p>
            <a:pPr algn="ctr"/>
            <a:endParaRPr lang="en-US">
              <a:solidFill>
                <a:srgbClr val="354B96">
                  <a:lumMod val="20000"/>
                  <a:lumOff val="80000"/>
                </a:srgbClr>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sp>
        <p:nvSpPr>
          <p:cNvPr id="14" name="Titre 3"/>
          <p:cNvSpPr>
            <a:spLocks noGrp="1"/>
          </p:cNvSpPr>
          <p:nvPr>
            <p:ph type="title" hasCustomPrompt="1"/>
          </p:nvPr>
        </p:nvSpPr>
        <p:spPr>
          <a:xfrm>
            <a:off x="296333" y="1091399"/>
            <a:ext cx="8802506" cy="2146046"/>
          </a:xfrm>
        </p:spPr>
        <p:txBody>
          <a:bodyPr/>
          <a:lstStyle>
            <a:lvl1pPr marL="0" algn="r" defTabSz="914052" rtl="0" eaLnBrk="1" latinLnBrk="0" hangingPunct="1">
              <a:lnSpc>
                <a:spcPct val="92000"/>
              </a:lnSpc>
              <a:defRPr lang="en-US" sz="11500" b="0" kern="1200" spc="300" baseline="0" noProof="0" dirty="0">
                <a:solidFill>
                  <a:schemeClr val="bg1"/>
                </a:solidFill>
                <a:latin typeface="+mn-lt"/>
                <a:ea typeface="+mn-ea"/>
                <a:cs typeface="+mn-cs"/>
              </a:defRPr>
            </a:lvl1pPr>
          </a:lstStyle>
          <a:p>
            <a:r>
              <a:rPr lang="en-US" noProof="0" smtClean="0"/>
              <a:t>Click text</a:t>
            </a:r>
            <a:endParaRPr lang="en-US" noProof="0" dirty="0"/>
          </a:p>
        </p:txBody>
      </p:sp>
    </p:spTree>
    <p:extLst>
      <p:ext uri="{BB962C8B-B14F-4D97-AF65-F5344CB8AC3E}">
        <p14:creationId xmlns:p14="http://schemas.microsoft.com/office/powerpoint/2010/main" val="334517402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opy-Paste slide without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Tree>
    <p:extLst>
      <p:ext uri="{BB962C8B-B14F-4D97-AF65-F5344CB8AC3E}">
        <p14:creationId xmlns:p14="http://schemas.microsoft.com/office/powerpoint/2010/main" val="338929593"/>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opy-Paste slide with 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sp>
        <p:nvSpPr>
          <p:cNvPr id="6" name="Espace réservé du texte 4"/>
          <p:cNvSpPr>
            <a:spLocks noGrp="1"/>
          </p:cNvSpPr>
          <p:nvPr>
            <p:ph type="body" sz="quarter" idx="17" hasCustomPrompt="1"/>
          </p:nvPr>
        </p:nvSpPr>
        <p:spPr>
          <a:xfrm>
            <a:off x="1972644" y="723430"/>
            <a:ext cx="5198715" cy="615553"/>
          </a:xfrm>
        </p:spPr>
        <p:txBody>
          <a:bodyPr anchor="ctr">
            <a:noAutofit/>
          </a:bodyPr>
          <a:lstStyle>
            <a:lvl1pPr>
              <a:spcBef>
                <a:spcPts val="0"/>
              </a:spcBef>
              <a:defRPr sz="1800">
                <a:solidFill>
                  <a:schemeClr val="tx1"/>
                </a:solidFill>
              </a:defRPr>
            </a:lvl1pPr>
          </a:lstStyle>
          <a:p>
            <a:r>
              <a:rPr lang="en-US" smtClean="0"/>
              <a:t>Click to add subtitle</a:t>
            </a:r>
          </a:p>
        </p:txBody>
      </p:sp>
      <p:cxnSp>
        <p:nvCxnSpPr>
          <p:cNvPr id="7" name="Connecteur droit 6"/>
          <p:cNvCxnSpPr/>
          <p:nvPr userDrawn="1"/>
        </p:nvCxnSpPr>
        <p:spPr>
          <a:xfrm>
            <a:off x="1873780" y="797858"/>
            <a:ext cx="0" cy="459442"/>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0468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rot="5400000">
            <a:off x="6432550" y="3286125"/>
            <a:ext cx="4679950" cy="457200"/>
          </a:xfrm>
          <a:prstGeom prst="rect">
            <a:avLst/>
          </a:prstGeom>
        </p:spPr>
        <p:txBody>
          <a:bodyPr lIns="91406" tIns="45702" rIns="91406" bIns="45702"/>
          <a:lstStyle>
            <a:lvl1pPr defTabSz="449093">
              <a:buClr>
                <a:srgbClr val="000000"/>
              </a:buClr>
              <a:buSzPct val="100000"/>
              <a:buFont typeface="Times New Roman" pitchFamily="18" charset="0"/>
              <a:buNone/>
              <a:defRPr>
                <a:ea typeface="SimSun" pitchFamily="2" charset="-122"/>
              </a:defRPr>
            </a:lvl1pPr>
          </a:lstStyle>
          <a:p>
            <a:pPr>
              <a:defRPr/>
            </a:pPr>
            <a:r>
              <a:rPr lang="nl-NL">
                <a:solidFill>
                  <a:srgbClr val="636363"/>
                </a:solidFill>
              </a:rPr>
              <a:t> </a:t>
            </a:r>
            <a:r>
              <a:rPr lang="nl-NL">
                <a:solidFill>
                  <a:srgbClr val="636363"/>
                </a:solidFill>
                <a:latin typeface="Verdana"/>
              </a:rPr>
              <a:t> </a:t>
            </a:r>
            <a:fld id="{E924BA8F-FA11-4F98-B79E-98112EB2E19A}" type="datetime1">
              <a:rPr lang="en-US">
                <a:solidFill>
                  <a:srgbClr val="A5957E"/>
                </a:solidFill>
              </a:rPr>
              <a:pPr>
                <a:defRPr/>
              </a:pPr>
              <a:t>8/20/2023</a:t>
            </a:fld>
            <a:endParaRPr lang="nl-NL">
              <a:solidFill>
                <a:srgbClr val="A5957E"/>
              </a:solidFill>
              <a:latin typeface="Verdana"/>
            </a:endParaRPr>
          </a:p>
        </p:txBody>
      </p:sp>
      <p:sp>
        <p:nvSpPr>
          <p:cNvPr id="4" name="Slide Number Placeholder 3"/>
          <p:cNvSpPr>
            <a:spLocks noGrp="1"/>
          </p:cNvSpPr>
          <p:nvPr>
            <p:ph type="sldNum" sz="quarter" idx="11"/>
          </p:nvPr>
        </p:nvSpPr>
        <p:spPr/>
        <p:txBody>
          <a:bodyPr/>
          <a:lstStyle>
            <a:lvl1pPr algn="l" defTabSz="449093">
              <a:buClr>
                <a:srgbClr val="000000"/>
              </a:buClr>
              <a:buSzPct val="100000"/>
              <a:buFont typeface="Times New Roman" pitchFamily="18" charset="0"/>
              <a:buNone/>
              <a:defRPr>
                <a:ea typeface="SimSun" pitchFamily="2" charset="-122"/>
              </a:defRPr>
            </a:lvl1pPr>
          </a:lstStyle>
          <a:p>
            <a:pPr>
              <a:defRPr/>
            </a:pPr>
            <a:fld id="{214CC252-01E7-4A6B-A11B-2D2C1619A82A}" type="slidenum">
              <a:rPr lang="nl-NL">
                <a:solidFill>
                  <a:srgbClr val="636363"/>
                </a:solidFill>
              </a:rPr>
              <a:pPr>
                <a:defRPr/>
              </a:pPr>
              <a:t>‹#›</a:t>
            </a:fld>
            <a:endParaRPr lang="nl-NL">
              <a:solidFill>
                <a:srgbClr val="636363"/>
              </a:solidFill>
            </a:endParaRPr>
          </a:p>
        </p:txBody>
      </p:sp>
    </p:spTree>
    <p:extLst>
      <p:ext uri="{BB962C8B-B14F-4D97-AF65-F5344CB8AC3E}">
        <p14:creationId xmlns:p14="http://schemas.microsoft.com/office/powerpoint/2010/main" val="164071374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rot="5400000">
            <a:off x="6432550" y="3286125"/>
            <a:ext cx="4679950" cy="457200"/>
          </a:xfrm>
          <a:prstGeom prst="rect">
            <a:avLst/>
          </a:prstGeom>
        </p:spPr>
        <p:txBody>
          <a:bodyPr lIns="91406" tIns="45702" rIns="91406" bIns="45702"/>
          <a:lstStyle>
            <a:lvl1pPr defTabSz="449093">
              <a:buClr>
                <a:srgbClr val="000000"/>
              </a:buClr>
              <a:buSzPct val="100000"/>
              <a:buFont typeface="Times New Roman" pitchFamily="18" charset="0"/>
              <a:buNone/>
              <a:defRPr>
                <a:ea typeface="SimSun" pitchFamily="2" charset="-122"/>
              </a:defRPr>
            </a:lvl1pPr>
          </a:lstStyle>
          <a:p>
            <a:pPr>
              <a:defRPr/>
            </a:pPr>
            <a:r>
              <a:rPr lang="nl-NL">
                <a:solidFill>
                  <a:srgbClr val="636363"/>
                </a:solidFill>
              </a:rPr>
              <a:t> </a:t>
            </a:r>
            <a:r>
              <a:rPr lang="nl-NL">
                <a:solidFill>
                  <a:srgbClr val="636363"/>
                </a:solidFill>
                <a:latin typeface="Verdana"/>
              </a:rPr>
              <a:t> </a:t>
            </a:r>
            <a:fld id="{B3793F56-511B-4FD5-BEE8-83C597864A6D}" type="datetime1">
              <a:rPr lang="en-US">
                <a:solidFill>
                  <a:srgbClr val="A5957E"/>
                </a:solidFill>
              </a:rPr>
              <a:pPr>
                <a:defRPr/>
              </a:pPr>
              <a:t>8/20/2023</a:t>
            </a:fld>
            <a:endParaRPr lang="nl-NL">
              <a:solidFill>
                <a:srgbClr val="A5957E"/>
              </a:solidFill>
              <a:latin typeface="Verdana"/>
            </a:endParaRPr>
          </a:p>
        </p:txBody>
      </p:sp>
      <p:sp>
        <p:nvSpPr>
          <p:cNvPr id="5" name="Slide Number Placeholder 4"/>
          <p:cNvSpPr>
            <a:spLocks noGrp="1"/>
          </p:cNvSpPr>
          <p:nvPr>
            <p:ph type="sldNum" sz="quarter" idx="11"/>
          </p:nvPr>
        </p:nvSpPr>
        <p:spPr/>
        <p:txBody>
          <a:bodyPr/>
          <a:lstStyle>
            <a:lvl1pPr algn="l" defTabSz="449093">
              <a:buClr>
                <a:srgbClr val="000000"/>
              </a:buClr>
              <a:buSzPct val="100000"/>
              <a:buFont typeface="Times New Roman" pitchFamily="18" charset="0"/>
              <a:buNone/>
              <a:defRPr>
                <a:ea typeface="SimSun" pitchFamily="2" charset="-122"/>
              </a:defRPr>
            </a:lvl1pPr>
          </a:lstStyle>
          <a:p>
            <a:pPr>
              <a:defRPr/>
            </a:pPr>
            <a:fld id="{0AAEEB59-65DA-43B0-84F4-8A1A894E2940}" type="slidenum">
              <a:rPr lang="nl-NL">
                <a:solidFill>
                  <a:srgbClr val="636363"/>
                </a:solidFill>
              </a:rPr>
              <a:pPr>
                <a:defRPr/>
              </a:pPr>
              <a:t>‹#›</a:t>
            </a:fld>
            <a:endParaRPr lang="nl-NL">
              <a:solidFill>
                <a:srgbClr val="636363"/>
              </a:solidFill>
            </a:endParaRPr>
          </a:p>
        </p:txBody>
      </p:sp>
    </p:spTree>
    <p:extLst>
      <p:ext uri="{BB962C8B-B14F-4D97-AF65-F5344CB8AC3E}">
        <p14:creationId xmlns:p14="http://schemas.microsoft.com/office/powerpoint/2010/main" val="333981687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90020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1"/>
            <a:ext cx="2133600" cy="365125"/>
          </a:xfrm>
          <a:prstGeom prst="rect">
            <a:avLst/>
          </a:prstGeom>
        </p:spPr>
        <p:txBody>
          <a:bodyPr lIns="91406" tIns="45702" rIns="91406" bIns="45702"/>
          <a:lstStyle>
            <a:lvl1pPr>
              <a:defRPr/>
            </a:lvl1pPr>
          </a:lstStyle>
          <a:p>
            <a:pPr>
              <a:defRPr/>
            </a:pPr>
            <a:fld id="{0E6EDE1C-8920-4444-9862-0A2B42DED049}" type="datetimeFigureOut">
              <a:rPr lang="en-US">
                <a:solidFill>
                  <a:srgbClr val="636363"/>
                </a:solidFill>
              </a:rPr>
              <a:pPr>
                <a:defRPr/>
              </a:pPr>
              <a:t>8/20/2023</a:t>
            </a:fld>
            <a:endParaRPr lang="en-US">
              <a:solidFill>
                <a:srgbClr val="636363"/>
              </a:solidFill>
            </a:endParaRPr>
          </a:p>
        </p:txBody>
      </p:sp>
      <p:sp>
        <p:nvSpPr>
          <p:cNvPr id="6" name="Footer Placeholder 4"/>
          <p:cNvSpPr>
            <a:spLocks noGrp="1"/>
          </p:cNvSpPr>
          <p:nvPr>
            <p:ph type="ftr" sz="quarter" idx="11"/>
          </p:nvPr>
        </p:nvSpPr>
        <p:spPr>
          <a:xfrm>
            <a:off x="3124200" y="6356351"/>
            <a:ext cx="2895600" cy="365125"/>
          </a:xfrm>
          <a:prstGeom prst="rect">
            <a:avLst/>
          </a:prstGeom>
        </p:spPr>
        <p:txBody>
          <a:bodyPr lIns="91406" tIns="45702" rIns="91406" bIns="45702"/>
          <a:lstStyle>
            <a:lvl1pPr>
              <a:defRPr/>
            </a:lvl1pPr>
          </a:lstStyle>
          <a:p>
            <a:pPr>
              <a:defRPr/>
            </a:pPr>
            <a:endParaRPr lang="en-US">
              <a:solidFill>
                <a:srgbClr val="636363"/>
              </a:solidFill>
            </a:endParaRPr>
          </a:p>
        </p:txBody>
      </p:sp>
      <p:sp>
        <p:nvSpPr>
          <p:cNvPr id="7" name="Slide Number Placeholder 5"/>
          <p:cNvSpPr>
            <a:spLocks noGrp="1"/>
          </p:cNvSpPr>
          <p:nvPr>
            <p:ph type="sldNum" sz="quarter" idx="12"/>
          </p:nvPr>
        </p:nvSpPr>
        <p:spPr/>
        <p:txBody>
          <a:bodyPr/>
          <a:lstStyle>
            <a:lvl1pPr>
              <a:defRPr/>
            </a:lvl1pPr>
          </a:lstStyle>
          <a:p>
            <a:pPr>
              <a:defRPr/>
            </a:pPr>
            <a:fld id="{F8179417-28E2-4EAF-B939-F0D833DD7773}" type="slidenum">
              <a:rPr lang="en-US">
                <a:solidFill>
                  <a:srgbClr val="636363"/>
                </a:solidFill>
              </a:rPr>
              <a:pPr>
                <a:defRPr/>
              </a:pPr>
              <a:t>‹#›</a:t>
            </a:fld>
            <a:endParaRPr lang="en-US">
              <a:solidFill>
                <a:srgbClr val="636363"/>
              </a:solidFill>
            </a:endParaRPr>
          </a:p>
        </p:txBody>
      </p:sp>
    </p:spTree>
    <p:extLst>
      <p:ext uri="{BB962C8B-B14F-4D97-AF65-F5344CB8AC3E}">
        <p14:creationId xmlns:p14="http://schemas.microsoft.com/office/powerpoint/2010/main" val="2653417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2329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1426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1975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800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C2584-C820-4ECD-9393-A43C61E4CD09}"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153916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1772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7498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6338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00630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6901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9106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4644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5244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2409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327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C2584-C820-4ECD-9393-A43C61E4CD09}" type="datetimeFigureOut">
              <a:rPr lang="en-US" smtClean="0"/>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3091348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6485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1816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3775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34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052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9500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9247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6250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7070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73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C2584-C820-4ECD-9393-A43C61E4CD09}" type="datetimeFigureOut">
              <a:rPr lang="en-US" smtClean="0"/>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3502267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6483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6653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2167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93850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7652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89427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3612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4939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8905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050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C2584-C820-4ECD-9393-A43C61E4CD09}" type="datetimeFigureOut">
              <a:rPr lang="en-US" smtClean="0"/>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25072018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563373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3425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176751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00942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23684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0395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3388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167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92461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557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C2584-C820-4ECD-9393-A43C61E4CD09}"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14263674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08170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85603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6432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786443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5275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20754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1AFE1F9-F5FD-42A7-8F49-B281D726F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36071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83CBA6-78F8-457B-995F-53CBCA828C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75109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23A11CA-D7C2-4A71-AF96-529C0DAFC1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2082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4903F8-E841-4855-9E55-21CEF7BE2A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505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C2584-C820-4ECD-9393-A43C61E4CD09}"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467A-5742-4DB7-9991-B0AF561E3FCC}" type="slidenum">
              <a:rPr lang="en-US" smtClean="0"/>
              <a:t>‹#›</a:t>
            </a:fld>
            <a:endParaRPr lang="en-US"/>
          </a:p>
        </p:txBody>
      </p:sp>
    </p:spTree>
    <p:extLst>
      <p:ext uri="{BB962C8B-B14F-4D97-AF65-F5344CB8AC3E}">
        <p14:creationId xmlns:p14="http://schemas.microsoft.com/office/powerpoint/2010/main" val="3185838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4ABC5B6-B2CA-4D83-9D6B-1BADD2FC27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3777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26" indent="0" algn="ctr">
              <a:buNone/>
              <a:defRPr/>
            </a:lvl2pPr>
            <a:lvl3pPr marL="914052" indent="0" algn="ctr">
              <a:buNone/>
              <a:defRPr/>
            </a:lvl3pPr>
            <a:lvl4pPr marL="1371078" indent="0" algn="ctr">
              <a:buNone/>
              <a:defRPr/>
            </a:lvl4pPr>
            <a:lvl5pPr marL="1828106" indent="0" algn="ctr">
              <a:buNone/>
              <a:defRPr/>
            </a:lvl5pPr>
            <a:lvl6pPr marL="2285132" indent="0" algn="ctr">
              <a:buNone/>
              <a:defRPr/>
            </a:lvl6pPr>
            <a:lvl7pPr marL="2742158" indent="0" algn="ctr">
              <a:buNone/>
              <a:defRPr/>
            </a:lvl7pPr>
            <a:lvl8pPr marL="3199184" indent="0" algn="ctr">
              <a:buNone/>
              <a:defRPr/>
            </a:lvl8pPr>
            <a:lvl9pPr marL="365621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DD1C47-E4EB-4D40-AF4C-FAA35D103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51349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DB77A5-1CC1-420F-B75F-DD7662C9A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49349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26" indent="0">
              <a:buNone/>
              <a:defRPr sz="1800"/>
            </a:lvl2pPr>
            <a:lvl3pPr marL="914052" indent="0">
              <a:buNone/>
              <a:defRPr sz="1600"/>
            </a:lvl3pPr>
            <a:lvl4pPr marL="1371078" indent="0">
              <a:buNone/>
              <a:defRPr sz="1400"/>
            </a:lvl4pPr>
            <a:lvl5pPr marL="1828106" indent="0">
              <a:buNone/>
              <a:defRPr sz="1400"/>
            </a:lvl5pPr>
            <a:lvl6pPr marL="2285132" indent="0">
              <a:buNone/>
              <a:defRPr sz="1400"/>
            </a:lvl6pPr>
            <a:lvl7pPr marL="2742158" indent="0">
              <a:buNone/>
              <a:defRPr sz="1400"/>
            </a:lvl7pPr>
            <a:lvl8pPr marL="3199184" indent="0">
              <a:buNone/>
              <a:defRPr sz="1400"/>
            </a:lvl8pPr>
            <a:lvl9pPr marL="365621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550DF4A-8B80-4A62-B791-37DC78FA4F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4242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34B294-E48A-4F2C-9CA3-A6362E2A19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93208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7D21065-21EC-47C1-B190-056072F59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60464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40978D-7B3B-455E-96F6-15811FE974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368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E6CFF67-A639-4DDB-8F31-91F4198FFE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09222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91B68-E46E-4CB0-A6E6-7B0B2B659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626855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6"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82C1D1-1F05-41A2-88BD-D22C0F8C62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155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0.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heme" Target="../theme/theme11.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heme" Target="../theme/theme12.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heme" Target="../theme/theme13.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4.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theme" Target="../theme/theme15.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theme" Target="../theme/theme16.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theme" Target="../theme/theme17.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theme" Target="../theme/theme18.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19.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slideLayout" Target="../slideLayouts/slideLayout269.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heme" Target="../theme/theme21.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26" Type="http://schemas.openxmlformats.org/officeDocument/2006/relationships/theme" Target="../theme/theme22.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5" Type="http://schemas.openxmlformats.org/officeDocument/2006/relationships/slideLayout" Target="../slideLayouts/slideLayout306.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slideLayout" Target="../slideLayouts/slideLayout305.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 Id="rId27"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26" Type="http://schemas.openxmlformats.org/officeDocument/2006/relationships/theme" Target="../theme/theme23.xml"/><Relationship Id="rId3" Type="http://schemas.openxmlformats.org/officeDocument/2006/relationships/slideLayout" Target="../slideLayouts/slideLayout309.xml"/><Relationship Id="rId21" Type="http://schemas.openxmlformats.org/officeDocument/2006/relationships/slideLayout" Target="../slideLayouts/slideLayout327.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5" Type="http://schemas.openxmlformats.org/officeDocument/2006/relationships/slideLayout" Target="../slideLayouts/slideLayout331.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slideLayout" Target="../slideLayouts/slideLayout326.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24" Type="http://schemas.openxmlformats.org/officeDocument/2006/relationships/slideLayout" Target="../slideLayouts/slideLayout330.xml"/><Relationship Id="rId5" Type="http://schemas.openxmlformats.org/officeDocument/2006/relationships/slideLayout" Target="../slideLayouts/slideLayout311.xml"/><Relationship Id="rId15" Type="http://schemas.openxmlformats.org/officeDocument/2006/relationships/slideLayout" Target="../slideLayouts/slideLayout321.xml"/><Relationship Id="rId23" Type="http://schemas.openxmlformats.org/officeDocument/2006/relationships/slideLayout" Target="../slideLayouts/slideLayout329.xml"/><Relationship Id="rId10" Type="http://schemas.openxmlformats.org/officeDocument/2006/relationships/slideLayout" Target="../slideLayouts/slideLayout316.xml"/><Relationship Id="rId19" Type="http://schemas.openxmlformats.org/officeDocument/2006/relationships/slideLayout" Target="../slideLayouts/slideLayout325.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 Id="rId22" Type="http://schemas.openxmlformats.org/officeDocument/2006/relationships/slideLayout" Target="../slideLayouts/slideLayout328.xml"/><Relationship Id="rId27"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18" Type="http://schemas.openxmlformats.org/officeDocument/2006/relationships/slideLayout" Target="../slideLayouts/slideLayout349.xml"/><Relationship Id="rId26" Type="http://schemas.openxmlformats.org/officeDocument/2006/relationships/theme" Target="../theme/theme24.xml"/><Relationship Id="rId3" Type="http://schemas.openxmlformats.org/officeDocument/2006/relationships/slideLayout" Target="../slideLayouts/slideLayout334.xml"/><Relationship Id="rId21" Type="http://schemas.openxmlformats.org/officeDocument/2006/relationships/slideLayout" Target="../slideLayouts/slideLayout352.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17" Type="http://schemas.openxmlformats.org/officeDocument/2006/relationships/slideLayout" Target="../slideLayouts/slideLayout348.xml"/><Relationship Id="rId25" Type="http://schemas.openxmlformats.org/officeDocument/2006/relationships/slideLayout" Target="../slideLayouts/slideLayout356.xml"/><Relationship Id="rId2" Type="http://schemas.openxmlformats.org/officeDocument/2006/relationships/slideLayout" Target="../slideLayouts/slideLayout333.xml"/><Relationship Id="rId16" Type="http://schemas.openxmlformats.org/officeDocument/2006/relationships/slideLayout" Target="../slideLayouts/slideLayout347.xml"/><Relationship Id="rId20" Type="http://schemas.openxmlformats.org/officeDocument/2006/relationships/slideLayout" Target="../slideLayouts/slideLayout351.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24" Type="http://schemas.openxmlformats.org/officeDocument/2006/relationships/slideLayout" Target="../slideLayouts/slideLayout355.xml"/><Relationship Id="rId5" Type="http://schemas.openxmlformats.org/officeDocument/2006/relationships/slideLayout" Target="../slideLayouts/slideLayout336.xml"/><Relationship Id="rId15" Type="http://schemas.openxmlformats.org/officeDocument/2006/relationships/slideLayout" Target="../slideLayouts/slideLayout346.xml"/><Relationship Id="rId23" Type="http://schemas.openxmlformats.org/officeDocument/2006/relationships/slideLayout" Target="../slideLayouts/slideLayout354.xml"/><Relationship Id="rId10" Type="http://schemas.openxmlformats.org/officeDocument/2006/relationships/slideLayout" Target="../slideLayouts/slideLayout341.xml"/><Relationship Id="rId19" Type="http://schemas.openxmlformats.org/officeDocument/2006/relationships/slideLayout" Target="../slideLayouts/slideLayout350.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 Id="rId22" Type="http://schemas.openxmlformats.org/officeDocument/2006/relationships/slideLayout" Target="../slideLayouts/slideLayout353.xml"/><Relationship Id="rId27"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7.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6" tIns="45702" rIns="91406"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06" tIns="45702" rIns="91406"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06" tIns="45702" rIns="91406" bIns="45702" rtlCol="0" anchor="ctr"/>
          <a:lstStyle>
            <a:lvl1pPr algn="l">
              <a:defRPr sz="1200">
                <a:solidFill>
                  <a:schemeClr val="tx1">
                    <a:tint val="75000"/>
                  </a:schemeClr>
                </a:solidFill>
              </a:defRPr>
            </a:lvl1pPr>
          </a:lstStyle>
          <a:p>
            <a:fld id="{10FC2584-C820-4ECD-9393-A43C61E4CD09}" type="datetimeFigureOut">
              <a:rPr lang="en-US" smtClean="0"/>
              <a:t>8/20/2023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06" tIns="45702" rIns="91406" bIns="45702"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06" tIns="45702" rIns="91406" bIns="45702" rtlCol="0" anchor="ctr"/>
          <a:lstStyle>
            <a:lvl1pPr algn="r">
              <a:defRPr sz="1200">
                <a:solidFill>
                  <a:schemeClr val="tx1">
                    <a:tint val="75000"/>
                  </a:schemeClr>
                </a:solidFill>
              </a:defRPr>
            </a:lvl1pPr>
          </a:lstStyle>
          <a:p>
            <a:fld id="{0158467A-5742-4DB7-9991-B0AF561E3FCC}" type="slidenum">
              <a:rPr lang="en-US" smtClean="0"/>
              <a:t>‹#›</a:t>
            </a:fld>
            <a:endParaRPr lang="en-US"/>
          </a:p>
        </p:txBody>
      </p:sp>
    </p:spTree>
    <p:extLst>
      <p:ext uri="{BB962C8B-B14F-4D97-AF65-F5344CB8AC3E}">
        <p14:creationId xmlns:p14="http://schemas.microsoft.com/office/powerpoint/2010/main" val="128352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ctr" defTabSz="914052" rtl="0" eaLnBrk="1" latinLnBrk="0" hangingPunct="1">
        <a:spcBef>
          <a:spcPct val="0"/>
        </a:spcBef>
        <a:buNone/>
        <a:defRPr sz="4400" kern="1200">
          <a:solidFill>
            <a:schemeClr val="tx1"/>
          </a:solidFill>
          <a:latin typeface="+mj-lt"/>
          <a:ea typeface="+mj-ea"/>
          <a:cs typeface="+mj-cs"/>
        </a:defRPr>
      </a:lvl1pPr>
    </p:titleStyle>
    <p:bodyStyle>
      <a:lvl1pPr marL="342770" indent="-342770" algn="l" defTabSz="91405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68" indent="-285642" algn="l" defTabSz="91405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66" indent="-228514" algn="l" defTabSz="91405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92"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18"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4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70"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97"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2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3290924089"/>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2308430995"/>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4292241923"/>
      </p:ext>
    </p:extLst>
  </p:cSld>
  <p:clrMap bg1="dk2" tx1="lt1" bg2="dk1"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88011667"/>
      </p:ext>
    </p:extLst>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95812707"/>
      </p:ext>
    </p:extLst>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3636668516"/>
      </p:ext>
    </p:extLst>
  </p:cSld>
  <p:clrMap bg1="dk2" tx1="lt1" bg2="dk1"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074154031"/>
      </p:ext>
    </p:extLst>
  </p:cSld>
  <p:clrMap bg1="dk2" tx1="lt1" bg2="dk1"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416901016"/>
      </p:ext>
    </p:extLst>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158324124"/>
      </p:ext>
    </p:extLst>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0" y="1"/>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2051"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2052"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2053"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2054" name="Freeform 6"/>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2055" name="Freeform 7"/>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2056"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sp>
          <p:nvSpPr>
            <p:cNvPr id="2057" name="Freeform 9"/>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en-US" sz="3600">
                <a:solidFill>
                  <a:srgbClr val="FFFFFF"/>
                </a:solidFill>
                <a:latin typeface="Abadi MT Condensed Light" pitchFamily="34" charset="0"/>
              </a:endParaRPr>
            </a:p>
          </p:txBody>
        </p:sp>
      </p:grpSp>
      <p:sp>
        <p:nvSpPr>
          <p:cNvPr id="1027" name="Rectangle 10"/>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6" tIns="45702" rIns="91406" bIns="45702" numCol="1" anchor="b" anchorCtr="0" compatLnSpc="1">
            <a:prstTxWarp prst="textNoShape">
              <a:avLst/>
            </a:prstTxWarp>
          </a:bodyPr>
          <a:lstStyle>
            <a:lvl1pPr>
              <a:spcBef>
                <a:spcPct val="50000"/>
              </a:spcBef>
              <a:defRPr sz="1400" smtClean="0">
                <a:latin typeface="Times New Roman" pitchFamily="18" charset="0"/>
              </a:defRPr>
            </a:lvl1pPr>
          </a:lstStyle>
          <a:p>
            <a:pPr fontAlgn="base">
              <a:spcAft>
                <a:spcPct val="0"/>
              </a:spcAft>
              <a:defRPr/>
            </a:pPr>
            <a:endParaRPr lang="en-US">
              <a:solidFill>
                <a:srgbClr val="FFFFFF"/>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6" tIns="45702" rIns="91406" bIns="45702" numCol="1" anchor="b" anchorCtr="0" compatLnSpc="1">
            <a:prstTxWarp prst="textNoShape">
              <a:avLst/>
            </a:prstTxWarp>
          </a:bodyPr>
          <a:lstStyle>
            <a:lvl1pPr algn="ctr">
              <a:spcBef>
                <a:spcPct val="50000"/>
              </a:spcBef>
              <a:defRPr sz="1400" smtClean="0">
                <a:latin typeface="Times New Roman" pitchFamily="18" charset="0"/>
              </a:defRPr>
            </a:lvl1pPr>
          </a:lstStyle>
          <a:p>
            <a:pPr fontAlgn="base">
              <a:spcAft>
                <a:spcPct val="0"/>
              </a:spcAft>
              <a:defRPr/>
            </a:pPr>
            <a:endParaRPr lang="en-US">
              <a:solidFill>
                <a:srgbClr val="FFFFFF"/>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6" tIns="45702" rIns="91406" bIns="45702" numCol="1" anchor="b" anchorCtr="0" compatLnSpc="1">
            <a:prstTxWarp prst="textNoShape">
              <a:avLst/>
            </a:prstTxWarp>
          </a:bodyPr>
          <a:lstStyle>
            <a:lvl1pPr algn="r">
              <a:spcBef>
                <a:spcPct val="50000"/>
              </a:spcBef>
              <a:defRPr sz="1400" smtClean="0">
                <a:latin typeface="Times New Roman" pitchFamily="18" charset="0"/>
              </a:defRPr>
            </a:lvl1pPr>
          </a:lstStyle>
          <a:p>
            <a:pPr fontAlgn="base">
              <a:spcAft>
                <a:spcPct val="0"/>
              </a:spcAft>
              <a:defRPr/>
            </a:pPr>
            <a:fld id="{8454101D-8805-40CD-B27E-F6FECF3271DF}" type="slidenum">
              <a:rPr lang="en-US">
                <a:solidFill>
                  <a:srgbClr val="FFFFFF"/>
                </a:solidFill>
              </a:rPr>
              <a:pPr fontAlgn="base">
                <a:spcAft>
                  <a:spcPct val="0"/>
                </a:spcAft>
                <a:defRPr/>
              </a:pPr>
              <a:t>‹#›</a:t>
            </a:fld>
            <a:endParaRPr lang="en-US">
              <a:solidFill>
                <a:srgbClr val="FFFFFF"/>
              </a:solidFill>
            </a:endParaRPr>
          </a:p>
        </p:txBody>
      </p:sp>
      <p:sp>
        <p:nvSpPr>
          <p:cNvPr id="1031" name="Rectangle 15"/>
          <p:cNvSpPr>
            <a:spLocks noGrp="1" noChangeArrowheads="1"/>
          </p:cNvSpPr>
          <p:nvPr>
            <p:ph type="body" idx="1"/>
          </p:nvPr>
        </p:nvSpPr>
        <p:spPr bwMode="auto">
          <a:xfrm>
            <a:off x="685800" y="18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25478098"/>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026" algn="ctr" rtl="0" fontAlgn="base">
        <a:spcBef>
          <a:spcPct val="0"/>
        </a:spcBef>
        <a:spcAft>
          <a:spcPct val="0"/>
        </a:spcAft>
        <a:defRPr sz="3600">
          <a:solidFill>
            <a:schemeClr val="tx2"/>
          </a:solidFill>
          <a:latin typeface="Arial" charset="0"/>
        </a:defRPr>
      </a:lvl6pPr>
      <a:lvl7pPr marL="914052" algn="ctr" rtl="0" fontAlgn="base">
        <a:spcBef>
          <a:spcPct val="0"/>
        </a:spcBef>
        <a:spcAft>
          <a:spcPct val="0"/>
        </a:spcAft>
        <a:defRPr sz="3600">
          <a:solidFill>
            <a:schemeClr val="tx2"/>
          </a:solidFill>
          <a:latin typeface="Arial" charset="0"/>
        </a:defRPr>
      </a:lvl7pPr>
      <a:lvl8pPr marL="1371078" algn="ctr" rtl="0" fontAlgn="base">
        <a:spcBef>
          <a:spcPct val="0"/>
        </a:spcBef>
        <a:spcAft>
          <a:spcPct val="0"/>
        </a:spcAft>
        <a:defRPr sz="3600">
          <a:solidFill>
            <a:schemeClr val="tx2"/>
          </a:solidFill>
          <a:latin typeface="Arial" charset="0"/>
        </a:defRPr>
      </a:lvl8pPr>
      <a:lvl9pPr marL="1828106" algn="ctr" rtl="0" fontAlgn="base">
        <a:spcBef>
          <a:spcPct val="0"/>
        </a:spcBef>
        <a:spcAft>
          <a:spcPct val="0"/>
        </a:spcAft>
        <a:defRPr sz="3600">
          <a:solidFill>
            <a:schemeClr val="tx2"/>
          </a:solidFill>
          <a:latin typeface="Arial" charset="0"/>
        </a:defRPr>
      </a:lvl9pPr>
    </p:titleStyle>
    <p:bodyStyle>
      <a:lvl1pPr marL="342770" indent="-342770" algn="l" rtl="0" eaLnBrk="0" fontAlgn="base" hangingPunct="0">
        <a:spcBef>
          <a:spcPct val="20000"/>
        </a:spcBef>
        <a:spcAft>
          <a:spcPct val="0"/>
        </a:spcAft>
        <a:buChar char="•"/>
        <a:defRPr sz="3200">
          <a:solidFill>
            <a:schemeClr val="tx1"/>
          </a:solidFill>
          <a:latin typeface="+mn-lt"/>
          <a:ea typeface="+mn-ea"/>
          <a:cs typeface="+mn-cs"/>
        </a:defRPr>
      </a:lvl1pPr>
      <a:lvl2pPr marL="742668" indent="-285642" algn="l" rtl="0" eaLnBrk="0" fontAlgn="base" hangingPunct="0">
        <a:spcBef>
          <a:spcPct val="20000"/>
        </a:spcBef>
        <a:spcAft>
          <a:spcPct val="0"/>
        </a:spcAft>
        <a:buChar char="–"/>
        <a:defRPr sz="2800">
          <a:solidFill>
            <a:schemeClr val="tx1"/>
          </a:solidFill>
          <a:latin typeface="+mn-lt"/>
        </a:defRPr>
      </a:lvl2pPr>
      <a:lvl3pPr marL="1142566" indent="-228514" algn="l" rtl="0" eaLnBrk="0" fontAlgn="base" hangingPunct="0">
        <a:spcBef>
          <a:spcPct val="20000"/>
        </a:spcBef>
        <a:spcAft>
          <a:spcPct val="0"/>
        </a:spcAft>
        <a:buChar char="•"/>
        <a:defRPr sz="2400">
          <a:solidFill>
            <a:schemeClr val="tx1"/>
          </a:solidFill>
          <a:latin typeface="+mn-lt"/>
        </a:defRPr>
      </a:lvl3pPr>
      <a:lvl4pPr marL="1599592" indent="-228514" algn="l" rtl="0" eaLnBrk="0" fontAlgn="base" hangingPunct="0">
        <a:spcBef>
          <a:spcPct val="20000"/>
        </a:spcBef>
        <a:spcAft>
          <a:spcPct val="0"/>
        </a:spcAft>
        <a:buChar char="–"/>
        <a:defRPr sz="2000">
          <a:solidFill>
            <a:schemeClr val="tx1"/>
          </a:solidFill>
          <a:latin typeface="+mn-lt"/>
        </a:defRPr>
      </a:lvl4pPr>
      <a:lvl5pPr marL="2056618" indent="-228514" algn="l" rtl="0" eaLnBrk="0" fontAlgn="base" hangingPunct="0">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lIns="91406" tIns="45702" rIns="91406" bIns="45702"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lIns="91406" tIns="45702" rIns="91406" bIns="4570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lIns="91406" tIns="45702" rIns="91406" bIns="45702" anchor="ctr" anchorCtr="0"/>
          <a:lstStyle>
            <a:lvl1pPr algn="l" eaLnBrk="1" latinLnBrk="0" hangingPunct="1">
              <a:defRPr kumimoji="0" sz="1400">
                <a:solidFill>
                  <a:schemeClr val="tx2"/>
                </a:solidFill>
              </a:defRPr>
            </a:lvl1pPr>
          </a:lstStyle>
          <a:p>
            <a:pPr rtl="1"/>
            <a:fld id="{1E9A4BF4-395B-449E-8E19-F0018689C249}" type="datetimeFigureOut">
              <a:rPr lang="ar-SA" smtClean="0">
                <a:solidFill>
                  <a:srgbClr val="775F55"/>
                </a:solidFill>
              </a:rPr>
              <a:pPr rtl="1"/>
              <a:t>04/02/1445</a:t>
            </a:fld>
            <a:endParaRPr lang="ar-SA">
              <a:solidFill>
                <a:srgbClr val="775F55"/>
              </a:solidFill>
            </a:endParaRPr>
          </a:p>
        </p:txBody>
      </p:sp>
      <p:sp>
        <p:nvSpPr>
          <p:cNvPr id="3" name="Footer Placeholder 2"/>
          <p:cNvSpPr>
            <a:spLocks noGrp="1"/>
          </p:cNvSpPr>
          <p:nvPr>
            <p:ph type="ftr" sz="quarter" idx="3"/>
          </p:nvPr>
        </p:nvSpPr>
        <p:spPr>
          <a:xfrm>
            <a:off x="609602" y="6248208"/>
            <a:ext cx="5421083" cy="365125"/>
          </a:xfrm>
          <a:prstGeom prst="rect">
            <a:avLst/>
          </a:prstGeom>
        </p:spPr>
        <p:txBody>
          <a:bodyPr vert="horz" lIns="91406" tIns="45702" rIns="91406" bIns="45702" anchor="ctr"/>
          <a:lstStyle>
            <a:lvl1pPr algn="r" eaLnBrk="1" latinLnBrk="0" hangingPunct="1">
              <a:defRPr kumimoji="0" sz="1400">
                <a:solidFill>
                  <a:schemeClr val="tx2"/>
                </a:solidFill>
              </a:defRPr>
            </a:lvl1pPr>
          </a:lstStyle>
          <a:p>
            <a:pPr rtl="1"/>
            <a:endParaRPr lang="ar-SA">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lIns="91406" tIns="45702" rIns="91406" bIns="45702" anchor="ctr" anchorCtr="0">
            <a:normAutofit/>
          </a:bodyPr>
          <a:lstStyle>
            <a:lvl1pPr algn="ctr" eaLnBrk="1" latinLnBrk="0" hangingPunct="1">
              <a:defRPr kumimoji="0" sz="1400" b="1">
                <a:solidFill>
                  <a:srgbClr val="FFFFFF"/>
                </a:solidFill>
              </a:defRPr>
            </a:lvl1pPr>
          </a:lstStyle>
          <a:p>
            <a:pPr rtl="1"/>
            <a:fld id="{4B81FB41-01ED-4319-9DA3-5A4B9CCD3A18}" type="slidenum">
              <a:rPr lang="ar-SA" smtClean="0"/>
              <a:pPr rtl="1"/>
              <a:t>‹#›</a:t>
            </a:fld>
            <a:endParaRPr lang="ar-SA"/>
          </a:p>
        </p:txBody>
      </p:sp>
    </p:spTree>
    <p:extLst>
      <p:ext uri="{BB962C8B-B14F-4D97-AF65-F5344CB8AC3E}">
        <p14:creationId xmlns:p14="http://schemas.microsoft.com/office/powerpoint/2010/main" val="321560368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19918" indent="-319918"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9837" indent="-274216"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052" indent="-228514"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078" indent="-228514"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106" indent="-228514"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320" indent="-228514"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6536" indent="-228514"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0752" indent="-228514"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4968" indent="-228514"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026" algn="r" rtl="1" eaLnBrk="1" latinLnBrk="0" hangingPunct="1">
        <a:defRPr kumimoji="0" kern="1200">
          <a:solidFill>
            <a:schemeClr val="tx1"/>
          </a:solidFill>
          <a:latin typeface="+mn-lt"/>
          <a:ea typeface="+mn-ea"/>
          <a:cs typeface="+mn-cs"/>
        </a:defRPr>
      </a:lvl2pPr>
      <a:lvl3pPr marL="914052" algn="r" rtl="1" eaLnBrk="1" latinLnBrk="0" hangingPunct="1">
        <a:defRPr kumimoji="0" kern="1200">
          <a:solidFill>
            <a:schemeClr val="tx1"/>
          </a:solidFill>
          <a:latin typeface="+mn-lt"/>
          <a:ea typeface="+mn-ea"/>
          <a:cs typeface="+mn-cs"/>
        </a:defRPr>
      </a:lvl3pPr>
      <a:lvl4pPr marL="1371078" algn="r" rtl="1" eaLnBrk="1" latinLnBrk="0" hangingPunct="1">
        <a:defRPr kumimoji="0" kern="1200">
          <a:solidFill>
            <a:schemeClr val="tx1"/>
          </a:solidFill>
          <a:latin typeface="+mn-lt"/>
          <a:ea typeface="+mn-ea"/>
          <a:cs typeface="+mn-cs"/>
        </a:defRPr>
      </a:lvl4pPr>
      <a:lvl5pPr marL="1828106" algn="r" rtl="1" eaLnBrk="1" latinLnBrk="0" hangingPunct="1">
        <a:defRPr kumimoji="0" kern="1200">
          <a:solidFill>
            <a:schemeClr val="tx1"/>
          </a:solidFill>
          <a:latin typeface="+mn-lt"/>
          <a:ea typeface="+mn-ea"/>
          <a:cs typeface="+mn-cs"/>
        </a:defRPr>
      </a:lvl5pPr>
      <a:lvl6pPr marL="2285132" algn="r" rtl="1" eaLnBrk="1" latinLnBrk="0" hangingPunct="1">
        <a:defRPr kumimoji="0" kern="1200">
          <a:solidFill>
            <a:schemeClr val="tx1"/>
          </a:solidFill>
          <a:latin typeface="+mn-lt"/>
          <a:ea typeface="+mn-ea"/>
          <a:cs typeface="+mn-cs"/>
        </a:defRPr>
      </a:lvl6pPr>
      <a:lvl7pPr marL="2742158" algn="r" rtl="1" eaLnBrk="1" latinLnBrk="0" hangingPunct="1">
        <a:defRPr kumimoji="0" kern="1200">
          <a:solidFill>
            <a:schemeClr val="tx1"/>
          </a:solidFill>
          <a:latin typeface="+mn-lt"/>
          <a:ea typeface="+mn-ea"/>
          <a:cs typeface="+mn-cs"/>
        </a:defRPr>
      </a:lvl7pPr>
      <a:lvl8pPr marL="3199184" algn="r" rtl="1" eaLnBrk="1" latinLnBrk="0" hangingPunct="1">
        <a:defRPr kumimoji="0" kern="1200">
          <a:solidFill>
            <a:schemeClr val="tx1"/>
          </a:solidFill>
          <a:latin typeface="+mn-lt"/>
          <a:ea typeface="+mn-ea"/>
          <a:cs typeface="+mn-cs"/>
        </a:defRPr>
      </a:lvl8pPr>
      <a:lvl9pPr marL="3656210" algn="r" rtl="1"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2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defRPr sz="1400">
                <a:effectLst/>
                <a:latin typeface="Times New Roman" pitchFamily="18" charset="0"/>
              </a:defRPr>
            </a:lvl1pPr>
          </a:lstStyle>
          <a:p>
            <a:pPr eaLnBrk="0" fontAlgn="base" hangingPunct="0">
              <a:spcBef>
                <a:spcPct val="0"/>
              </a:spcBef>
              <a:spcAft>
                <a:spcPct val="0"/>
              </a:spcAft>
              <a:defRPr/>
            </a:pPr>
            <a:endParaRPr lang="en-US">
              <a:solidFill>
                <a:srgbClr val="000000"/>
              </a:solidFill>
            </a:endParaRPr>
          </a:p>
        </p:txBody>
      </p:sp>
      <p:sp>
        <p:nvSpPr>
          <p:cNvPr id="1552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lgn="ctr">
              <a:defRPr sz="1400">
                <a:effectLst/>
                <a:latin typeface="Times New Roman" pitchFamily="18" charset="0"/>
              </a:defRPr>
            </a:lvl1pPr>
          </a:lstStyle>
          <a:p>
            <a:pPr eaLnBrk="0" fontAlgn="base" hangingPunct="0">
              <a:spcBef>
                <a:spcPct val="0"/>
              </a:spcBef>
              <a:spcAft>
                <a:spcPct val="0"/>
              </a:spcAft>
              <a:defRPr/>
            </a:pPr>
            <a:endParaRPr lang="en-US">
              <a:solidFill>
                <a:srgbClr val="000000"/>
              </a:solidFill>
            </a:endParaRPr>
          </a:p>
        </p:txBody>
      </p:sp>
      <p:sp>
        <p:nvSpPr>
          <p:cNvPr id="1552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lgn="r">
              <a:defRPr sz="1400">
                <a:effectLst/>
                <a:latin typeface="Times New Roman" pitchFamily="18" charset="0"/>
              </a:defRPr>
            </a:lvl1pPr>
          </a:lstStyle>
          <a:p>
            <a:pPr eaLnBrk="0" fontAlgn="base" hangingPunct="0">
              <a:spcBef>
                <a:spcPct val="0"/>
              </a:spcBef>
              <a:spcAft>
                <a:spcPct val="0"/>
              </a:spcAft>
              <a:defRPr/>
            </a:pPr>
            <a:fld id="{FAFEC38F-E539-4FE1-BA4A-6B1D76F32457}"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3672764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26" algn="ctr" rtl="0" fontAlgn="base">
        <a:spcBef>
          <a:spcPct val="0"/>
        </a:spcBef>
        <a:spcAft>
          <a:spcPct val="0"/>
        </a:spcAft>
        <a:defRPr sz="4400">
          <a:solidFill>
            <a:schemeClr val="tx2"/>
          </a:solidFill>
          <a:latin typeface="Arial" charset="0"/>
        </a:defRPr>
      </a:lvl6pPr>
      <a:lvl7pPr marL="914052" algn="ctr" rtl="0" fontAlgn="base">
        <a:spcBef>
          <a:spcPct val="0"/>
        </a:spcBef>
        <a:spcAft>
          <a:spcPct val="0"/>
        </a:spcAft>
        <a:defRPr sz="4400">
          <a:solidFill>
            <a:schemeClr val="tx2"/>
          </a:solidFill>
          <a:latin typeface="Arial" charset="0"/>
        </a:defRPr>
      </a:lvl7pPr>
      <a:lvl8pPr marL="1371078" algn="ctr" rtl="0" fontAlgn="base">
        <a:spcBef>
          <a:spcPct val="0"/>
        </a:spcBef>
        <a:spcAft>
          <a:spcPct val="0"/>
        </a:spcAft>
        <a:defRPr sz="4400">
          <a:solidFill>
            <a:schemeClr val="tx2"/>
          </a:solidFill>
          <a:latin typeface="Arial" charset="0"/>
        </a:defRPr>
      </a:lvl8pPr>
      <a:lvl9pPr marL="1828106" algn="ctr" rtl="0" fontAlgn="base">
        <a:spcBef>
          <a:spcPct val="0"/>
        </a:spcBef>
        <a:spcAft>
          <a:spcPct val="0"/>
        </a:spcAft>
        <a:defRPr sz="4400">
          <a:solidFill>
            <a:schemeClr val="tx2"/>
          </a:solidFill>
          <a:latin typeface="Arial" charset="0"/>
        </a:defRPr>
      </a:lvl9pPr>
    </p:titleStyle>
    <p:bodyStyle>
      <a:lvl1pPr marL="342770" indent="-342770" algn="l" rtl="0" eaLnBrk="0" fontAlgn="base" hangingPunct="0">
        <a:spcBef>
          <a:spcPct val="20000"/>
        </a:spcBef>
        <a:spcAft>
          <a:spcPct val="0"/>
        </a:spcAft>
        <a:buChar char="•"/>
        <a:defRPr sz="3200">
          <a:solidFill>
            <a:schemeClr val="tx1"/>
          </a:solidFill>
          <a:latin typeface="+mn-lt"/>
          <a:ea typeface="+mn-ea"/>
          <a:cs typeface="+mn-cs"/>
        </a:defRPr>
      </a:lvl1pPr>
      <a:lvl2pPr marL="742668" indent="-285642" algn="l" rtl="0" eaLnBrk="0" fontAlgn="base" hangingPunct="0">
        <a:spcBef>
          <a:spcPct val="20000"/>
        </a:spcBef>
        <a:spcAft>
          <a:spcPct val="0"/>
        </a:spcAft>
        <a:buChar char="–"/>
        <a:defRPr sz="2800">
          <a:solidFill>
            <a:schemeClr val="tx1"/>
          </a:solidFill>
          <a:latin typeface="+mn-lt"/>
        </a:defRPr>
      </a:lvl2pPr>
      <a:lvl3pPr marL="1142566" indent="-228514" algn="l" rtl="0" eaLnBrk="0" fontAlgn="base" hangingPunct="0">
        <a:spcBef>
          <a:spcPct val="20000"/>
        </a:spcBef>
        <a:spcAft>
          <a:spcPct val="0"/>
        </a:spcAft>
        <a:buChar char="•"/>
        <a:defRPr sz="2400">
          <a:solidFill>
            <a:schemeClr val="tx1"/>
          </a:solidFill>
          <a:latin typeface="+mn-lt"/>
        </a:defRPr>
      </a:lvl3pPr>
      <a:lvl4pPr marL="1599592" indent="-228514" algn="l" rtl="0" eaLnBrk="0" fontAlgn="base" hangingPunct="0">
        <a:spcBef>
          <a:spcPct val="20000"/>
        </a:spcBef>
        <a:spcAft>
          <a:spcPct val="0"/>
        </a:spcAft>
        <a:buChar char="–"/>
        <a:defRPr sz="2000">
          <a:solidFill>
            <a:schemeClr val="tx1"/>
          </a:solidFill>
          <a:latin typeface="+mn-lt"/>
        </a:defRPr>
      </a:lvl4pPr>
      <a:lvl5pPr marL="2056618" indent="-228514" algn="l" rtl="0" eaLnBrk="0" fontAlgn="base" hangingPunct="0">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2" rIns="91406" bIns="45702"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2" rIns="91406" bIns="4570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06" tIns="45702" rIns="91406" bIns="45702" numCol="1" anchor="t" anchorCtr="0" compatLnSpc="1">
            <a:prstTxWarp prst="textNoShape">
              <a:avLst/>
            </a:prstTxWarp>
          </a:bodyPr>
          <a:lstStyle>
            <a:lvl1pPr algn="r">
              <a:defRPr sz="1400" smtClean="0"/>
            </a:lvl1pPr>
          </a:lstStyle>
          <a:p>
            <a:pPr fontAlgn="base">
              <a:spcBef>
                <a:spcPct val="0"/>
              </a:spcBef>
              <a:spcAft>
                <a:spcPct val="0"/>
              </a:spcAft>
              <a:defRPr/>
            </a:pPr>
            <a:fld id="{63ACD725-C963-42A7-9094-2D2746609415}" type="slidenum">
              <a:rPr lang="en-GB">
                <a:solidFill>
                  <a:srgbClr val="000000"/>
                </a:solidFill>
                <a:ea typeface="ＭＳ Ｐゴシック" pitchFamily="34" charset="-128"/>
              </a:rPr>
              <a:pPr fontAlgn="base">
                <a:spcBef>
                  <a:spcPct val="0"/>
                </a:spcBef>
                <a:spcAft>
                  <a:spcPct val="0"/>
                </a:spcAft>
                <a:defRPr/>
              </a:pPr>
              <a:t>‹#›</a:t>
            </a:fld>
            <a:endParaRPr lang="en-GB">
              <a:solidFill>
                <a:srgbClr val="000000"/>
              </a:solidFill>
              <a:ea typeface="ＭＳ Ｐゴシック" pitchFamily="34" charset="-128"/>
            </a:endParaRPr>
          </a:p>
        </p:txBody>
      </p:sp>
    </p:spTree>
    <p:extLst>
      <p:ext uri="{BB962C8B-B14F-4D97-AF65-F5344CB8AC3E}">
        <p14:creationId xmlns:p14="http://schemas.microsoft.com/office/powerpoint/2010/main" val="362687988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026" algn="ctr" rtl="0" fontAlgn="base">
        <a:spcBef>
          <a:spcPct val="0"/>
        </a:spcBef>
        <a:spcAft>
          <a:spcPct val="0"/>
        </a:spcAft>
        <a:defRPr sz="4400">
          <a:solidFill>
            <a:schemeClr val="tx2"/>
          </a:solidFill>
          <a:latin typeface="Arial" charset="0"/>
        </a:defRPr>
      </a:lvl6pPr>
      <a:lvl7pPr marL="914052" algn="ctr" rtl="0" fontAlgn="base">
        <a:spcBef>
          <a:spcPct val="0"/>
        </a:spcBef>
        <a:spcAft>
          <a:spcPct val="0"/>
        </a:spcAft>
        <a:defRPr sz="4400">
          <a:solidFill>
            <a:schemeClr val="tx2"/>
          </a:solidFill>
          <a:latin typeface="Arial" charset="0"/>
        </a:defRPr>
      </a:lvl7pPr>
      <a:lvl8pPr marL="1371078" algn="ctr" rtl="0" fontAlgn="base">
        <a:spcBef>
          <a:spcPct val="0"/>
        </a:spcBef>
        <a:spcAft>
          <a:spcPct val="0"/>
        </a:spcAft>
        <a:defRPr sz="4400">
          <a:solidFill>
            <a:schemeClr val="tx2"/>
          </a:solidFill>
          <a:latin typeface="Arial" charset="0"/>
        </a:defRPr>
      </a:lvl8pPr>
      <a:lvl9pPr marL="1828106" algn="ctr" rtl="0" fontAlgn="base">
        <a:spcBef>
          <a:spcPct val="0"/>
        </a:spcBef>
        <a:spcAft>
          <a:spcPct val="0"/>
        </a:spcAft>
        <a:defRPr sz="4400">
          <a:solidFill>
            <a:schemeClr val="tx2"/>
          </a:solidFill>
          <a:latin typeface="Arial" charset="0"/>
        </a:defRPr>
      </a:lvl9pPr>
    </p:titleStyle>
    <p:bodyStyle>
      <a:lvl1pPr marL="342770" indent="-34277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668" indent="-285642" algn="l" rtl="0" eaLnBrk="0" fontAlgn="base" hangingPunct="0">
        <a:spcBef>
          <a:spcPct val="20000"/>
        </a:spcBef>
        <a:spcAft>
          <a:spcPct val="0"/>
        </a:spcAft>
        <a:buChar char="–"/>
        <a:defRPr sz="2800">
          <a:solidFill>
            <a:schemeClr val="tx1"/>
          </a:solidFill>
          <a:latin typeface="+mn-lt"/>
          <a:ea typeface="ＭＳ Ｐゴシック" charset="0"/>
        </a:defRPr>
      </a:lvl2pPr>
      <a:lvl3pPr marL="1142566" indent="-228514" algn="l" rtl="0" eaLnBrk="0" fontAlgn="base" hangingPunct="0">
        <a:spcBef>
          <a:spcPct val="20000"/>
        </a:spcBef>
        <a:spcAft>
          <a:spcPct val="0"/>
        </a:spcAft>
        <a:buChar char="•"/>
        <a:defRPr sz="2400">
          <a:solidFill>
            <a:schemeClr val="tx1"/>
          </a:solidFill>
          <a:latin typeface="+mn-lt"/>
          <a:ea typeface="ＭＳ Ｐゴシック" charset="0"/>
        </a:defRPr>
      </a:lvl3pPr>
      <a:lvl4pPr marL="1599592" indent="-228514" algn="l" rtl="0" eaLnBrk="0" fontAlgn="base" hangingPunct="0">
        <a:spcBef>
          <a:spcPct val="20000"/>
        </a:spcBef>
        <a:spcAft>
          <a:spcPct val="0"/>
        </a:spcAft>
        <a:buChar char="–"/>
        <a:defRPr sz="2000">
          <a:solidFill>
            <a:schemeClr val="tx1"/>
          </a:solidFill>
          <a:latin typeface="+mn-lt"/>
          <a:ea typeface="ＭＳ Ｐゴシック" charset="0"/>
        </a:defRPr>
      </a:lvl4pPr>
      <a:lvl5pPr marL="2056618" indent="-228514" algn="l" rtl="0" eaLnBrk="0" fontAlgn="base" hangingPunct="0">
        <a:spcBef>
          <a:spcPct val="20000"/>
        </a:spcBef>
        <a:spcAft>
          <a:spcPct val="0"/>
        </a:spcAft>
        <a:buChar char="»"/>
        <a:defRPr sz="2000">
          <a:solidFill>
            <a:schemeClr val="tx1"/>
          </a:solidFill>
          <a:latin typeface="+mn-lt"/>
          <a:ea typeface="ＭＳ Ｐゴシック" charset="0"/>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20938" y="349513"/>
            <a:ext cx="7988693" cy="369332"/>
          </a:xfrm>
          <a:prstGeom prst="rect">
            <a:avLst/>
          </a:prstGeom>
        </p:spPr>
        <p:txBody>
          <a:bodyPr vert="horz" wrap="square" lIns="0" tIns="0" rIns="0" bIns="0" rtlCol="0" anchor="t" anchorCtr="0">
            <a:noAutofit/>
          </a:bodyPr>
          <a:lstStyle/>
          <a:p>
            <a:r>
              <a:rPr lang="en-US" noProof="0" dirty="0" smtClean="0"/>
              <a:t>Click to add title</a:t>
            </a:r>
            <a:endParaRPr lang="en-US" noProof="0" dirty="0"/>
          </a:p>
        </p:txBody>
      </p:sp>
      <p:sp>
        <p:nvSpPr>
          <p:cNvPr id="3" name="Espace réservé du texte 2"/>
          <p:cNvSpPr>
            <a:spLocks noGrp="1"/>
          </p:cNvSpPr>
          <p:nvPr>
            <p:ph type="body" idx="1"/>
          </p:nvPr>
        </p:nvSpPr>
        <p:spPr>
          <a:xfrm>
            <a:off x="428626" y="1653977"/>
            <a:ext cx="7981005" cy="4299149"/>
          </a:xfrm>
          <a:prstGeom prst="rect">
            <a:avLst/>
          </a:prstGeom>
        </p:spPr>
        <p:txBody>
          <a:bodyPr vert="horz" wrap="square"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cxnSp>
        <p:nvCxnSpPr>
          <p:cNvPr id="9" name="Connecteur droit 8"/>
          <p:cNvCxnSpPr/>
          <p:nvPr/>
        </p:nvCxnSpPr>
        <p:spPr>
          <a:xfrm>
            <a:off x="421930" y="6260338"/>
            <a:ext cx="26260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027657" y="6260338"/>
            <a:ext cx="315618" cy="0"/>
          </a:xfrm>
          <a:prstGeom prst="line">
            <a:avLst/>
          </a:prstGeom>
          <a:ln w="38100">
            <a:solidFill>
              <a:srgbClr val="001489"/>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cxnSp>
        <p:nvCxnSpPr>
          <p:cNvPr id="14" name="Connecteur droit 13"/>
          <p:cNvCxnSpPr/>
          <p:nvPr/>
        </p:nvCxnSpPr>
        <p:spPr>
          <a:xfrm>
            <a:off x="7276215" y="6260338"/>
            <a:ext cx="319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649821" y="6260338"/>
            <a:ext cx="2626392" cy="0"/>
          </a:xfrm>
          <a:prstGeom prst="line">
            <a:avLst/>
          </a:prstGeom>
          <a:ln w="3810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596058" y="6260338"/>
            <a:ext cx="1547942"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241548" y="6260338"/>
            <a:ext cx="1006602" cy="0"/>
          </a:xfrm>
          <a:prstGeom prst="line">
            <a:avLst/>
          </a:prstGeom>
          <a:ln w="38100">
            <a:solidFill>
              <a:srgbClr val="4771B4"/>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212002" y="6260338"/>
            <a:ext cx="319845" cy="0"/>
          </a:xfrm>
          <a:prstGeom prst="line">
            <a:avLst/>
          </a:prstGeom>
          <a:ln w="38100">
            <a:solidFill>
              <a:srgbClr val="0014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80186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Lst>
  <p:timing>
    <p:tnLst>
      <p:par>
        <p:cTn id="1" dur="indefinite" restart="never" nodeType="tmRoot"/>
      </p:par>
    </p:tnLst>
  </p:timing>
  <p:hf hdr="0" dt="0"/>
  <p:txStyles>
    <p:titleStyle>
      <a:lvl1pPr algn="l" defTabSz="914052" rtl="0" eaLnBrk="1" latinLnBrk="0" hangingPunct="1">
        <a:spcBef>
          <a:spcPct val="0"/>
        </a:spcBef>
        <a:buNone/>
        <a:defRPr sz="2400" b="1" kern="1200">
          <a:solidFill>
            <a:schemeClr val="tx2"/>
          </a:solidFill>
          <a:latin typeface="+mj-lt"/>
          <a:ea typeface="+mj-ea"/>
          <a:cs typeface="+mj-cs"/>
        </a:defRPr>
      </a:lvl1pPr>
    </p:titleStyle>
    <p:bodyStyle>
      <a:lvl1pPr marL="0" indent="0" algn="l" defTabSz="914052" rtl="0" eaLnBrk="1" latinLnBrk="0" hangingPunct="1">
        <a:lnSpc>
          <a:spcPct val="100000"/>
        </a:lnSpc>
        <a:spcBef>
          <a:spcPts val="1000"/>
        </a:spcBef>
        <a:buFontTx/>
        <a:buNone/>
        <a:defRPr sz="1600" b="1" kern="1200" baseline="0">
          <a:solidFill>
            <a:schemeClr val="tx2"/>
          </a:solidFill>
          <a:latin typeface="+mn-lt"/>
          <a:ea typeface="+mn-ea"/>
          <a:cs typeface="+mn-cs"/>
        </a:defRPr>
      </a:lvl1pPr>
      <a:lvl2pPr marL="0" indent="0" algn="l" defTabSz="914052" rtl="0" eaLnBrk="1" latinLnBrk="0" hangingPunct="1">
        <a:lnSpc>
          <a:spcPct val="100000"/>
        </a:lnSpc>
        <a:spcBef>
          <a:spcPts val="900"/>
        </a:spcBef>
        <a:buClr>
          <a:schemeClr val="tx2"/>
        </a:buClr>
        <a:buFont typeface="Wingdings" pitchFamily="2" charset="2"/>
        <a:buNone/>
        <a:defRPr sz="1400" b="0" kern="1200">
          <a:solidFill>
            <a:schemeClr val="tx1"/>
          </a:solidFill>
          <a:latin typeface="+mn-lt"/>
          <a:ea typeface="+mn-ea"/>
          <a:cs typeface="+mn-cs"/>
        </a:defRPr>
      </a:lvl2pPr>
      <a:lvl3pPr marL="203122" indent="-203122" algn="l" defTabSz="914052" rtl="0" eaLnBrk="1" latinLnBrk="0" hangingPunct="1">
        <a:lnSpc>
          <a:spcPct val="100000"/>
        </a:lnSpc>
        <a:spcBef>
          <a:spcPts val="1200"/>
        </a:spcBef>
        <a:buClr>
          <a:schemeClr val="tx2"/>
        </a:buClr>
        <a:buFont typeface="Arial" pitchFamily="34" charset="0"/>
        <a:buChar char="■"/>
        <a:defRPr sz="1400" kern="1200">
          <a:solidFill>
            <a:schemeClr val="tx1"/>
          </a:solidFill>
          <a:latin typeface="+mn-lt"/>
          <a:ea typeface="+mn-ea"/>
          <a:cs typeface="+mn-cs"/>
        </a:defRPr>
      </a:lvl3pPr>
      <a:lvl4pPr marL="377681" indent="-179320" algn="l" defTabSz="914052" rtl="0" eaLnBrk="1" latinLnBrk="0" hangingPunct="1">
        <a:lnSpc>
          <a:spcPct val="100000"/>
        </a:lnSpc>
        <a:spcBef>
          <a:spcPts val="600"/>
        </a:spcBef>
        <a:buClrTx/>
        <a:buSzPct val="100000"/>
        <a:buFont typeface="Arial" pitchFamily="34" charset="0"/>
        <a:buChar char="•"/>
        <a:defRPr sz="1400" kern="1200">
          <a:solidFill>
            <a:schemeClr val="tx1"/>
          </a:solidFill>
          <a:latin typeface="+mn-lt"/>
          <a:ea typeface="+mn-ea"/>
          <a:cs typeface="+mn-cs"/>
        </a:defRPr>
      </a:lvl4pPr>
      <a:lvl5pPr marL="557001" indent="-169799" algn="l" defTabSz="914052" rtl="0" eaLnBrk="1" latinLnBrk="0" hangingPunct="1">
        <a:lnSpc>
          <a:spcPct val="100000"/>
        </a:lnSpc>
        <a:spcBef>
          <a:spcPts val="600"/>
        </a:spcBef>
        <a:buFont typeface="Arial" pitchFamily="34" charset="0"/>
        <a:buChar char="-"/>
        <a:defRPr sz="1200" kern="1200">
          <a:solidFill>
            <a:schemeClr val="tx1"/>
          </a:solidFill>
          <a:latin typeface="+mn-lt"/>
          <a:ea typeface="+mn-ea"/>
          <a:cs typeface="+mn-cs"/>
        </a:defRPr>
      </a:lvl5pPr>
      <a:lvl6pPr marL="251364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70"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97"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2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20938" y="349513"/>
            <a:ext cx="7988693" cy="369332"/>
          </a:xfrm>
          <a:prstGeom prst="rect">
            <a:avLst/>
          </a:prstGeom>
        </p:spPr>
        <p:txBody>
          <a:bodyPr vert="horz" wrap="square" lIns="0" tIns="0" rIns="0" bIns="0" rtlCol="0" anchor="t" anchorCtr="0">
            <a:noAutofit/>
          </a:bodyPr>
          <a:lstStyle/>
          <a:p>
            <a:r>
              <a:rPr lang="en-US" noProof="0" dirty="0" smtClean="0"/>
              <a:t>Click to add title</a:t>
            </a:r>
            <a:endParaRPr lang="en-US" noProof="0" dirty="0"/>
          </a:p>
        </p:txBody>
      </p:sp>
      <p:sp>
        <p:nvSpPr>
          <p:cNvPr id="3" name="Espace réservé du texte 2"/>
          <p:cNvSpPr>
            <a:spLocks noGrp="1"/>
          </p:cNvSpPr>
          <p:nvPr>
            <p:ph type="body" idx="1"/>
          </p:nvPr>
        </p:nvSpPr>
        <p:spPr>
          <a:xfrm>
            <a:off x="428626" y="1653977"/>
            <a:ext cx="7981005" cy="4299149"/>
          </a:xfrm>
          <a:prstGeom prst="rect">
            <a:avLst/>
          </a:prstGeom>
        </p:spPr>
        <p:txBody>
          <a:bodyPr vert="horz" wrap="square"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cxnSp>
        <p:nvCxnSpPr>
          <p:cNvPr id="9" name="Connecteur droit 8"/>
          <p:cNvCxnSpPr/>
          <p:nvPr/>
        </p:nvCxnSpPr>
        <p:spPr>
          <a:xfrm>
            <a:off x="421930" y="6260338"/>
            <a:ext cx="26260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027657" y="6260338"/>
            <a:ext cx="315618" cy="0"/>
          </a:xfrm>
          <a:prstGeom prst="line">
            <a:avLst/>
          </a:prstGeom>
          <a:ln w="38100">
            <a:solidFill>
              <a:srgbClr val="001489"/>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cxnSp>
        <p:nvCxnSpPr>
          <p:cNvPr id="14" name="Connecteur droit 13"/>
          <p:cNvCxnSpPr/>
          <p:nvPr/>
        </p:nvCxnSpPr>
        <p:spPr>
          <a:xfrm>
            <a:off x="7276215" y="6260338"/>
            <a:ext cx="319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649821" y="6260338"/>
            <a:ext cx="2626392" cy="0"/>
          </a:xfrm>
          <a:prstGeom prst="line">
            <a:avLst/>
          </a:prstGeom>
          <a:ln w="3810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596058" y="6260338"/>
            <a:ext cx="1547942"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241548" y="6260338"/>
            <a:ext cx="1006602" cy="0"/>
          </a:xfrm>
          <a:prstGeom prst="line">
            <a:avLst/>
          </a:prstGeom>
          <a:ln w="38100">
            <a:solidFill>
              <a:srgbClr val="4771B4"/>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212002" y="6260338"/>
            <a:ext cx="319845" cy="0"/>
          </a:xfrm>
          <a:prstGeom prst="line">
            <a:avLst/>
          </a:prstGeom>
          <a:ln w="38100">
            <a:solidFill>
              <a:srgbClr val="0014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800332"/>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Lst>
  <p:timing>
    <p:tnLst>
      <p:par>
        <p:cTn id="1" dur="indefinite" restart="never" nodeType="tmRoot"/>
      </p:par>
    </p:tnLst>
  </p:timing>
  <p:hf hdr="0" dt="0"/>
  <p:txStyles>
    <p:titleStyle>
      <a:lvl1pPr algn="l" defTabSz="914052" rtl="0" eaLnBrk="1" latinLnBrk="0" hangingPunct="1">
        <a:spcBef>
          <a:spcPct val="0"/>
        </a:spcBef>
        <a:buNone/>
        <a:defRPr sz="2400" b="1" kern="1200">
          <a:solidFill>
            <a:schemeClr val="tx2"/>
          </a:solidFill>
          <a:latin typeface="+mj-lt"/>
          <a:ea typeface="+mj-ea"/>
          <a:cs typeface="+mj-cs"/>
        </a:defRPr>
      </a:lvl1pPr>
    </p:titleStyle>
    <p:bodyStyle>
      <a:lvl1pPr marL="0" indent="0" algn="l" defTabSz="914052" rtl="0" eaLnBrk="1" latinLnBrk="0" hangingPunct="1">
        <a:lnSpc>
          <a:spcPct val="100000"/>
        </a:lnSpc>
        <a:spcBef>
          <a:spcPts val="1000"/>
        </a:spcBef>
        <a:buFontTx/>
        <a:buNone/>
        <a:defRPr sz="1600" b="1" kern="1200" baseline="0">
          <a:solidFill>
            <a:schemeClr val="tx2"/>
          </a:solidFill>
          <a:latin typeface="+mn-lt"/>
          <a:ea typeface="+mn-ea"/>
          <a:cs typeface="+mn-cs"/>
        </a:defRPr>
      </a:lvl1pPr>
      <a:lvl2pPr marL="0" indent="0" algn="l" defTabSz="914052" rtl="0" eaLnBrk="1" latinLnBrk="0" hangingPunct="1">
        <a:lnSpc>
          <a:spcPct val="100000"/>
        </a:lnSpc>
        <a:spcBef>
          <a:spcPts val="900"/>
        </a:spcBef>
        <a:buClr>
          <a:schemeClr val="tx2"/>
        </a:buClr>
        <a:buFont typeface="Wingdings" pitchFamily="2" charset="2"/>
        <a:buNone/>
        <a:defRPr sz="1400" b="0" kern="1200">
          <a:solidFill>
            <a:schemeClr val="tx1"/>
          </a:solidFill>
          <a:latin typeface="+mn-lt"/>
          <a:ea typeface="+mn-ea"/>
          <a:cs typeface="+mn-cs"/>
        </a:defRPr>
      </a:lvl2pPr>
      <a:lvl3pPr marL="203122" indent="-203122" algn="l" defTabSz="914052" rtl="0" eaLnBrk="1" latinLnBrk="0" hangingPunct="1">
        <a:lnSpc>
          <a:spcPct val="100000"/>
        </a:lnSpc>
        <a:spcBef>
          <a:spcPts val="1200"/>
        </a:spcBef>
        <a:buClr>
          <a:schemeClr val="tx2"/>
        </a:buClr>
        <a:buFont typeface="Arial" pitchFamily="34" charset="0"/>
        <a:buChar char="■"/>
        <a:defRPr sz="1400" kern="1200">
          <a:solidFill>
            <a:schemeClr val="tx1"/>
          </a:solidFill>
          <a:latin typeface="+mn-lt"/>
          <a:ea typeface="+mn-ea"/>
          <a:cs typeface="+mn-cs"/>
        </a:defRPr>
      </a:lvl3pPr>
      <a:lvl4pPr marL="377681" indent="-179320" algn="l" defTabSz="914052" rtl="0" eaLnBrk="1" latinLnBrk="0" hangingPunct="1">
        <a:lnSpc>
          <a:spcPct val="100000"/>
        </a:lnSpc>
        <a:spcBef>
          <a:spcPts val="600"/>
        </a:spcBef>
        <a:buClrTx/>
        <a:buSzPct val="100000"/>
        <a:buFont typeface="Arial" pitchFamily="34" charset="0"/>
        <a:buChar char="•"/>
        <a:defRPr sz="1400" kern="1200">
          <a:solidFill>
            <a:schemeClr val="tx1"/>
          </a:solidFill>
          <a:latin typeface="+mn-lt"/>
          <a:ea typeface="+mn-ea"/>
          <a:cs typeface="+mn-cs"/>
        </a:defRPr>
      </a:lvl4pPr>
      <a:lvl5pPr marL="557001" indent="-169799" algn="l" defTabSz="914052" rtl="0" eaLnBrk="1" latinLnBrk="0" hangingPunct="1">
        <a:lnSpc>
          <a:spcPct val="100000"/>
        </a:lnSpc>
        <a:spcBef>
          <a:spcPts val="600"/>
        </a:spcBef>
        <a:buFont typeface="Arial" pitchFamily="34" charset="0"/>
        <a:buChar char="-"/>
        <a:defRPr sz="1200" kern="1200">
          <a:solidFill>
            <a:schemeClr val="tx1"/>
          </a:solidFill>
          <a:latin typeface="+mn-lt"/>
          <a:ea typeface="+mn-ea"/>
          <a:cs typeface="+mn-cs"/>
        </a:defRPr>
      </a:lvl5pPr>
      <a:lvl6pPr marL="251364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70"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97"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2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20938" y="349513"/>
            <a:ext cx="7988693" cy="369332"/>
          </a:xfrm>
          <a:prstGeom prst="rect">
            <a:avLst/>
          </a:prstGeom>
        </p:spPr>
        <p:txBody>
          <a:bodyPr vert="horz" wrap="square" lIns="0" tIns="0" rIns="0" bIns="0" rtlCol="0" anchor="t" anchorCtr="0">
            <a:noAutofit/>
          </a:bodyPr>
          <a:lstStyle/>
          <a:p>
            <a:r>
              <a:rPr lang="en-US" noProof="0" dirty="0" smtClean="0"/>
              <a:t>Click to add title</a:t>
            </a:r>
            <a:endParaRPr lang="en-US" noProof="0" dirty="0"/>
          </a:p>
        </p:txBody>
      </p:sp>
      <p:sp>
        <p:nvSpPr>
          <p:cNvPr id="3" name="Espace réservé du texte 2"/>
          <p:cNvSpPr>
            <a:spLocks noGrp="1"/>
          </p:cNvSpPr>
          <p:nvPr>
            <p:ph type="body" idx="1"/>
          </p:nvPr>
        </p:nvSpPr>
        <p:spPr>
          <a:xfrm>
            <a:off x="428626" y="1653977"/>
            <a:ext cx="7981005" cy="4299149"/>
          </a:xfrm>
          <a:prstGeom prst="rect">
            <a:avLst/>
          </a:prstGeom>
        </p:spPr>
        <p:txBody>
          <a:bodyPr vert="horz" wrap="square"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Espace réservé du numéro de diapositive 5"/>
          <p:cNvSpPr>
            <a:spLocks noGrp="1"/>
          </p:cNvSpPr>
          <p:nvPr>
            <p:ph type="sldNum" sz="quarter" idx="4"/>
          </p:nvPr>
        </p:nvSpPr>
        <p:spPr>
          <a:xfrm>
            <a:off x="8561590" y="188642"/>
            <a:ext cx="402898" cy="123111"/>
          </a:xfrm>
          <a:prstGeom prst="rect">
            <a:avLst/>
          </a:prstGeom>
        </p:spPr>
        <p:txBody>
          <a:bodyPr vert="horz" wrap="square" lIns="0" tIns="0" rIns="0" bIns="0" rtlCol="0" anchor="t" anchorCtr="0">
            <a:spAutoFit/>
          </a:bodyPr>
          <a:lstStyle>
            <a:lvl1pPr algn="r">
              <a:defRPr sz="800">
                <a:solidFill>
                  <a:schemeClr val="tx1"/>
                </a:solidFill>
              </a:defRPr>
            </a:lvl1pPr>
          </a:lstStyle>
          <a:p>
            <a:fld id="{CE9E02B7-A5A9-47B3-8EC6-9026BB62DA25}" type="slidenum">
              <a:rPr lang="en-US" smtClean="0">
                <a:solidFill>
                  <a:srgbClr val="636363"/>
                </a:solidFill>
              </a:rPr>
              <a:pPr/>
              <a:t>‹#›</a:t>
            </a:fld>
            <a:endParaRPr lang="en-US">
              <a:solidFill>
                <a:srgbClr val="636363"/>
              </a:solidFill>
            </a:endParaRPr>
          </a:p>
        </p:txBody>
      </p:sp>
      <p:cxnSp>
        <p:nvCxnSpPr>
          <p:cNvPr id="9" name="Connecteur droit 8"/>
          <p:cNvCxnSpPr/>
          <p:nvPr/>
        </p:nvCxnSpPr>
        <p:spPr>
          <a:xfrm>
            <a:off x="421930" y="6260338"/>
            <a:ext cx="26260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027657" y="6260338"/>
            <a:ext cx="315618" cy="0"/>
          </a:xfrm>
          <a:prstGeom prst="line">
            <a:avLst/>
          </a:prstGeom>
          <a:ln w="38100">
            <a:solidFill>
              <a:srgbClr val="001489"/>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1930" y="6412642"/>
            <a:ext cx="295874" cy="295874"/>
          </a:xfrm>
          <a:prstGeom prst="rect">
            <a:avLst/>
          </a:prstGeom>
        </p:spPr>
      </p:pic>
      <p:cxnSp>
        <p:nvCxnSpPr>
          <p:cNvPr id="14" name="Connecteur droit 13"/>
          <p:cNvCxnSpPr/>
          <p:nvPr/>
        </p:nvCxnSpPr>
        <p:spPr>
          <a:xfrm>
            <a:off x="7276215" y="6260338"/>
            <a:ext cx="319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649821" y="6260338"/>
            <a:ext cx="2626392" cy="0"/>
          </a:xfrm>
          <a:prstGeom prst="line">
            <a:avLst/>
          </a:prstGeom>
          <a:ln w="3810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596058" y="6260338"/>
            <a:ext cx="1547942"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241548" y="6260338"/>
            <a:ext cx="1006602" cy="0"/>
          </a:xfrm>
          <a:prstGeom prst="line">
            <a:avLst/>
          </a:prstGeom>
          <a:ln w="38100">
            <a:solidFill>
              <a:srgbClr val="4771B4"/>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212002" y="6260338"/>
            <a:ext cx="319845" cy="0"/>
          </a:xfrm>
          <a:prstGeom prst="line">
            <a:avLst/>
          </a:prstGeom>
          <a:ln w="38100">
            <a:solidFill>
              <a:srgbClr val="0014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91371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 id="2147484085" r:id="rId18"/>
    <p:sldLayoutId id="2147484086" r:id="rId19"/>
    <p:sldLayoutId id="2147484087" r:id="rId20"/>
    <p:sldLayoutId id="2147484088" r:id="rId21"/>
    <p:sldLayoutId id="2147484089" r:id="rId22"/>
    <p:sldLayoutId id="2147484090" r:id="rId23"/>
    <p:sldLayoutId id="2147484091" r:id="rId24"/>
    <p:sldLayoutId id="2147484092" r:id="rId25"/>
  </p:sldLayoutIdLst>
  <p:timing>
    <p:tnLst>
      <p:par>
        <p:cTn id="1" dur="indefinite" restart="never" nodeType="tmRoot"/>
      </p:par>
    </p:tnLst>
  </p:timing>
  <p:hf hdr="0" dt="0"/>
  <p:txStyles>
    <p:titleStyle>
      <a:lvl1pPr algn="l" defTabSz="914052" rtl="0" eaLnBrk="1" latinLnBrk="0" hangingPunct="1">
        <a:spcBef>
          <a:spcPct val="0"/>
        </a:spcBef>
        <a:buNone/>
        <a:defRPr sz="2400" b="1" kern="1200">
          <a:solidFill>
            <a:schemeClr val="tx2"/>
          </a:solidFill>
          <a:latin typeface="+mj-lt"/>
          <a:ea typeface="+mj-ea"/>
          <a:cs typeface="+mj-cs"/>
        </a:defRPr>
      </a:lvl1pPr>
    </p:titleStyle>
    <p:bodyStyle>
      <a:lvl1pPr marL="0" indent="0" algn="l" defTabSz="914052" rtl="0" eaLnBrk="1" latinLnBrk="0" hangingPunct="1">
        <a:lnSpc>
          <a:spcPct val="100000"/>
        </a:lnSpc>
        <a:spcBef>
          <a:spcPts val="1000"/>
        </a:spcBef>
        <a:buFontTx/>
        <a:buNone/>
        <a:defRPr sz="1600" b="1" kern="1200" baseline="0">
          <a:solidFill>
            <a:schemeClr val="tx2"/>
          </a:solidFill>
          <a:latin typeface="+mn-lt"/>
          <a:ea typeface="+mn-ea"/>
          <a:cs typeface="+mn-cs"/>
        </a:defRPr>
      </a:lvl1pPr>
      <a:lvl2pPr marL="0" indent="0" algn="l" defTabSz="914052" rtl="0" eaLnBrk="1" latinLnBrk="0" hangingPunct="1">
        <a:lnSpc>
          <a:spcPct val="100000"/>
        </a:lnSpc>
        <a:spcBef>
          <a:spcPts val="900"/>
        </a:spcBef>
        <a:buClr>
          <a:schemeClr val="tx2"/>
        </a:buClr>
        <a:buFont typeface="Wingdings" pitchFamily="2" charset="2"/>
        <a:buNone/>
        <a:defRPr sz="1400" b="0" kern="1200">
          <a:solidFill>
            <a:schemeClr val="tx1"/>
          </a:solidFill>
          <a:latin typeface="+mn-lt"/>
          <a:ea typeface="+mn-ea"/>
          <a:cs typeface="+mn-cs"/>
        </a:defRPr>
      </a:lvl2pPr>
      <a:lvl3pPr marL="203122" indent="-203122" algn="l" defTabSz="914052" rtl="0" eaLnBrk="1" latinLnBrk="0" hangingPunct="1">
        <a:lnSpc>
          <a:spcPct val="100000"/>
        </a:lnSpc>
        <a:spcBef>
          <a:spcPts val="1200"/>
        </a:spcBef>
        <a:buClr>
          <a:schemeClr val="tx2"/>
        </a:buClr>
        <a:buFont typeface="Arial" pitchFamily="34" charset="0"/>
        <a:buChar char="■"/>
        <a:defRPr sz="1400" kern="1200">
          <a:solidFill>
            <a:schemeClr val="tx1"/>
          </a:solidFill>
          <a:latin typeface="+mn-lt"/>
          <a:ea typeface="+mn-ea"/>
          <a:cs typeface="+mn-cs"/>
        </a:defRPr>
      </a:lvl3pPr>
      <a:lvl4pPr marL="377681" indent="-179320" algn="l" defTabSz="914052" rtl="0" eaLnBrk="1" latinLnBrk="0" hangingPunct="1">
        <a:lnSpc>
          <a:spcPct val="100000"/>
        </a:lnSpc>
        <a:spcBef>
          <a:spcPts val="600"/>
        </a:spcBef>
        <a:buClrTx/>
        <a:buSzPct val="100000"/>
        <a:buFont typeface="Arial" pitchFamily="34" charset="0"/>
        <a:buChar char="•"/>
        <a:defRPr sz="1400" kern="1200">
          <a:solidFill>
            <a:schemeClr val="tx1"/>
          </a:solidFill>
          <a:latin typeface="+mn-lt"/>
          <a:ea typeface="+mn-ea"/>
          <a:cs typeface="+mn-cs"/>
        </a:defRPr>
      </a:lvl4pPr>
      <a:lvl5pPr marL="557001" indent="-169799" algn="l" defTabSz="914052" rtl="0" eaLnBrk="1" latinLnBrk="0" hangingPunct="1">
        <a:lnSpc>
          <a:spcPct val="100000"/>
        </a:lnSpc>
        <a:spcBef>
          <a:spcPts val="600"/>
        </a:spcBef>
        <a:buFont typeface="Arial" pitchFamily="34" charset="0"/>
        <a:buChar char="-"/>
        <a:defRPr sz="1200" kern="1200">
          <a:solidFill>
            <a:schemeClr val="tx1"/>
          </a:solidFill>
          <a:latin typeface="+mn-lt"/>
          <a:ea typeface="+mn-ea"/>
          <a:cs typeface="+mn-cs"/>
        </a:defRPr>
      </a:lvl5pPr>
      <a:lvl6pPr marL="251364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70"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97"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24" indent="-228514" algn="l" defTabSz="9140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lIns="91406" tIns="45702" rIns="91406" bIns="45702"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lIns="91406" tIns="45702" rIns="91406" bIns="4570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lIns="91406" tIns="45702" rIns="91406" bIns="45702" anchor="ctr" anchorCtr="0"/>
          <a:lstStyle>
            <a:lvl1pPr algn="l" eaLnBrk="1" latinLnBrk="0" hangingPunct="1">
              <a:defRPr kumimoji="0" sz="1400">
                <a:solidFill>
                  <a:schemeClr val="tx2"/>
                </a:solidFill>
              </a:defRPr>
            </a:lvl1pPr>
          </a:lstStyle>
          <a:p>
            <a:pPr rtl="1"/>
            <a:fld id="{1E9A4BF4-395B-449E-8E19-F0018689C249}" type="datetimeFigureOut">
              <a:rPr lang="ar-SA" smtClean="0">
                <a:solidFill>
                  <a:srgbClr val="775F55"/>
                </a:solidFill>
              </a:rPr>
              <a:pPr rtl="1"/>
              <a:t>04/02/1445</a:t>
            </a:fld>
            <a:endParaRPr lang="ar-SA">
              <a:solidFill>
                <a:srgbClr val="775F55"/>
              </a:solidFill>
            </a:endParaRPr>
          </a:p>
        </p:txBody>
      </p:sp>
      <p:sp>
        <p:nvSpPr>
          <p:cNvPr id="3" name="Footer Placeholder 2"/>
          <p:cNvSpPr>
            <a:spLocks noGrp="1"/>
          </p:cNvSpPr>
          <p:nvPr>
            <p:ph type="ftr" sz="quarter" idx="3"/>
          </p:nvPr>
        </p:nvSpPr>
        <p:spPr>
          <a:xfrm>
            <a:off x="609602" y="6248208"/>
            <a:ext cx="5421083" cy="365125"/>
          </a:xfrm>
          <a:prstGeom prst="rect">
            <a:avLst/>
          </a:prstGeom>
        </p:spPr>
        <p:txBody>
          <a:bodyPr vert="horz" lIns="91406" tIns="45702" rIns="91406" bIns="45702" anchor="ctr"/>
          <a:lstStyle>
            <a:lvl1pPr algn="r" eaLnBrk="1" latinLnBrk="0" hangingPunct="1">
              <a:defRPr kumimoji="0" sz="1400">
                <a:solidFill>
                  <a:schemeClr val="tx2"/>
                </a:solidFill>
              </a:defRPr>
            </a:lvl1pPr>
          </a:lstStyle>
          <a:p>
            <a:pPr rtl="1"/>
            <a:endParaRPr lang="ar-SA">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6" tIns="45702" rIns="91406" bIns="45702" anchor="ctr"/>
          <a:lstStyle/>
          <a:p>
            <a:pPr algn="ctr" rtl="1"/>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lIns="91406" tIns="45702" rIns="91406" bIns="45702" anchor="ctr" anchorCtr="0">
            <a:normAutofit/>
          </a:bodyPr>
          <a:lstStyle>
            <a:lvl1pPr algn="ctr" eaLnBrk="1" latinLnBrk="0" hangingPunct="1">
              <a:defRPr kumimoji="0" sz="1400" b="1">
                <a:solidFill>
                  <a:srgbClr val="FFFFFF"/>
                </a:solidFill>
              </a:defRPr>
            </a:lvl1pPr>
          </a:lstStyle>
          <a:p>
            <a:pPr rtl="1"/>
            <a:fld id="{4B81FB41-01ED-4319-9DA3-5A4B9CCD3A18}" type="slidenum">
              <a:rPr lang="ar-SA" smtClean="0"/>
              <a:pPr rtl="1"/>
              <a:t>‹#›</a:t>
            </a:fld>
            <a:endParaRPr lang="ar-SA"/>
          </a:p>
        </p:txBody>
      </p:sp>
    </p:spTree>
    <p:extLst>
      <p:ext uri="{BB962C8B-B14F-4D97-AF65-F5344CB8AC3E}">
        <p14:creationId xmlns:p14="http://schemas.microsoft.com/office/powerpoint/2010/main" val="8868652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19918" indent="-319918"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9837" indent="-274216"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052" indent="-228514"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078" indent="-228514"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106" indent="-228514"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320" indent="-228514"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6536" indent="-228514"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0752" indent="-228514"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4968" indent="-228514"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026" algn="r" rtl="1" eaLnBrk="1" latinLnBrk="0" hangingPunct="1">
        <a:defRPr kumimoji="0" kern="1200">
          <a:solidFill>
            <a:schemeClr val="tx1"/>
          </a:solidFill>
          <a:latin typeface="+mn-lt"/>
          <a:ea typeface="+mn-ea"/>
          <a:cs typeface="+mn-cs"/>
        </a:defRPr>
      </a:lvl2pPr>
      <a:lvl3pPr marL="914052" algn="r" rtl="1" eaLnBrk="1" latinLnBrk="0" hangingPunct="1">
        <a:defRPr kumimoji="0" kern="1200">
          <a:solidFill>
            <a:schemeClr val="tx1"/>
          </a:solidFill>
          <a:latin typeface="+mn-lt"/>
          <a:ea typeface="+mn-ea"/>
          <a:cs typeface="+mn-cs"/>
        </a:defRPr>
      </a:lvl3pPr>
      <a:lvl4pPr marL="1371078" algn="r" rtl="1" eaLnBrk="1" latinLnBrk="0" hangingPunct="1">
        <a:defRPr kumimoji="0" kern="1200">
          <a:solidFill>
            <a:schemeClr val="tx1"/>
          </a:solidFill>
          <a:latin typeface="+mn-lt"/>
          <a:ea typeface="+mn-ea"/>
          <a:cs typeface="+mn-cs"/>
        </a:defRPr>
      </a:lvl4pPr>
      <a:lvl5pPr marL="1828106" algn="r" rtl="1" eaLnBrk="1" latinLnBrk="0" hangingPunct="1">
        <a:defRPr kumimoji="0" kern="1200">
          <a:solidFill>
            <a:schemeClr val="tx1"/>
          </a:solidFill>
          <a:latin typeface="+mn-lt"/>
          <a:ea typeface="+mn-ea"/>
          <a:cs typeface="+mn-cs"/>
        </a:defRPr>
      </a:lvl5pPr>
      <a:lvl6pPr marL="2285132" algn="r" rtl="1" eaLnBrk="1" latinLnBrk="0" hangingPunct="1">
        <a:defRPr kumimoji="0" kern="1200">
          <a:solidFill>
            <a:schemeClr val="tx1"/>
          </a:solidFill>
          <a:latin typeface="+mn-lt"/>
          <a:ea typeface="+mn-ea"/>
          <a:cs typeface="+mn-cs"/>
        </a:defRPr>
      </a:lvl6pPr>
      <a:lvl7pPr marL="2742158" algn="r" rtl="1" eaLnBrk="1" latinLnBrk="0" hangingPunct="1">
        <a:defRPr kumimoji="0" kern="1200">
          <a:solidFill>
            <a:schemeClr val="tx1"/>
          </a:solidFill>
          <a:latin typeface="+mn-lt"/>
          <a:ea typeface="+mn-ea"/>
          <a:cs typeface="+mn-cs"/>
        </a:defRPr>
      </a:lvl7pPr>
      <a:lvl8pPr marL="3199184" algn="r" rtl="1" eaLnBrk="1" latinLnBrk="0" hangingPunct="1">
        <a:defRPr kumimoji="0" kern="1200">
          <a:solidFill>
            <a:schemeClr val="tx1"/>
          </a:solidFill>
          <a:latin typeface="+mn-lt"/>
          <a:ea typeface="+mn-ea"/>
          <a:cs typeface="+mn-cs"/>
        </a:defRPr>
      </a:lvl8pPr>
      <a:lvl9pPr marL="365621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08068308"/>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68877789"/>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756049686"/>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2419342221"/>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1340712564"/>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ctr" anchorCtr="0" compatLnSpc="1">
            <a:prstTxWarp prst="textNoShape">
              <a:avLst/>
            </a:prstTxWarp>
          </a:bodyPr>
          <a:lstStyle/>
          <a:p>
            <a:pPr lvl="0"/>
            <a:r>
              <a:rPr lang="en-US" smtClean="0"/>
              <a:t>Click to edit Master title style</a:t>
            </a:r>
          </a:p>
        </p:txBody>
      </p:sp>
      <p:sp>
        <p:nvSpPr>
          <p:cNvPr id="11161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l">
              <a:spcBef>
                <a:spcPct val="0"/>
              </a:spcBef>
              <a:defRPr sz="1400"/>
            </a:lvl1pPr>
          </a:lstStyle>
          <a:p>
            <a:pPr fontAlgn="base">
              <a:spcAft>
                <a:spcPct val="0"/>
              </a:spcAft>
            </a:pPr>
            <a:endParaRPr lang="en-US">
              <a:solidFill>
                <a:srgbClr val="FFFFFF"/>
              </a:solidFill>
            </a:endParaRPr>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spcBef>
                <a:spcPct val="0"/>
              </a:spcBef>
              <a:defRPr sz="1400"/>
            </a:lvl1pPr>
          </a:lstStyle>
          <a:p>
            <a:pPr algn="ctr" fontAlgn="base">
              <a:spcAft>
                <a:spcPct val="0"/>
              </a:spcAft>
            </a:pPr>
            <a:endParaRPr lang="en-US">
              <a:solidFill>
                <a:srgbClr val="FFFFFF"/>
              </a:solidFill>
            </a:endParaRPr>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2" rIns="91406" bIns="45702" numCol="1" anchor="t" anchorCtr="0" compatLnSpc="1">
            <a:prstTxWarp prst="textNoShape">
              <a:avLst/>
            </a:prstTxWarp>
          </a:bodyPr>
          <a:lstStyle>
            <a:lvl1pPr algn="r">
              <a:spcBef>
                <a:spcPct val="0"/>
              </a:spcBef>
              <a:defRPr sz="1400"/>
            </a:lvl1pPr>
          </a:lstStyle>
          <a:p>
            <a:pPr fontAlgn="base">
              <a:spcAft>
                <a:spcPct val="0"/>
              </a:spcAft>
            </a:pPr>
            <a:fld id="{0CDFCBDB-1E90-4464-9248-E5616FD89174}" type="slidenum">
              <a:rPr lang="en-US">
                <a:solidFill>
                  <a:srgbClr val="FFFFFF"/>
                </a:solidFill>
              </a:rPr>
              <a:pPr fontAlgn="base">
                <a:spcAft>
                  <a:spcPct val="0"/>
                </a:spcAft>
              </a:pPr>
              <a:t>‹#›</a:t>
            </a:fld>
            <a:endParaRPr lang="en-US">
              <a:solidFill>
                <a:srgbClr val="FFFFFF"/>
              </a:solidFill>
            </a:endParaRPr>
          </a:p>
        </p:txBody>
      </p:sp>
    </p:spTree>
    <p:extLst>
      <p:ext uri="{BB962C8B-B14F-4D97-AF65-F5344CB8AC3E}">
        <p14:creationId xmlns:p14="http://schemas.microsoft.com/office/powerpoint/2010/main" val="21277448"/>
      </p:ext>
    </p:extLst>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charset="0"/>
        </a:defRPr>
      </a:lvl2pPr>
      <a:lvl3pPr algn="ctr" rtl="0" fontAlgn="base">
        <a:spcBef>
          <a:spcPct val="0"/>
        </a:spcBef>
        <a:spcAft>
          <a:spcPct val="0"/>
        </a:spcAft>
        <a:defRPr sz="4400">
          <a:solidFill>
            <a:schemeClr val="hlink"/>
          </a:solidFill>
          <a:latin typeface="Arial" charset="0"/>
        </a:defRPr>
      </a:lvl3pPr>
      <a:lvl4pPr algn="ctr" rtl="0" fontAlgn="base">
        <a:spcBef>
          <a:spcPct val="0"/>
        </a:spcBef>
        <a:spcAft>
          <a:spcPct val="0"/>
        </a:spcAft>
        <a:defRPr sz="4400">
          <a:solidFill>
            <a:schemeClr val="hlink"/>
          </a:solidFill>
          <a:latin typeface="Arial" charset="0"/>
        </a:defRPr>
      </a:lvl4pPr>
      <a:lvl5pPr algn="ctr" rtl="0" fontAlgn="base">
        <a:spcBef>
          <a:spcPct val="0"/>
        </a:spcBef>
        <a:spcAft>
          <a:spcPct val="0"/>
        </a:spcAft>
        <a:defRPr sz="4400">
          <a:solidFill>
            <a:schemeClr val="hlink"/>
          </a:solidFill>
          <a:latin typeface="Arial" charset="0"/>
        </a:defRPr>
      </a:lvl5pPr>
      <a:lvl6pPr marL="457026" algn="ctr" rtl="0" fontAlgn="base">
        <a:spcBef>
          <a:spcPct val="0"/>
        </a:spcBef>
        <a:spcAft>
          <a:spcPct val="0"/>
        </a:spcAft>
        <a:defRPr sz="4400">
          <a:solidFill>
            <a:schemeClr val="hlink"/>
          </a:solidFill>
          <a:latin typeface="Arial" charset="0"/>
        </a:defRPr>
      </a:lvl6pPr>
      <a:lvl7pPr marL="914052" algn="ctr" rtl="0" fontAlgn="base">
        <a:spcBef>
          <a:spcPct val="0"/>
        </a:spcBef>
        <a:spcAft>
          <a:spcPct val="0"/>
        </a:spcAft>
        <a:defRPr sz="4400">
          <a:solidFill>
            <a:schemeClr val="hlink"/>
          </a:solidFill>
          <a:latin typeface="Arial" charset="0"/>
        </a:defRPr>
      </a:lvl7pPr>
      <a:lvl8pPr marL="1371078" algn="ctr" rtl="0" fontAlgn="base">
        <a:spcBef>
          <a:spcPct val="0"/>
        </a:spcBef>
        <a:spcAft>
          <a:spcPct val="0"/>
        </a:spcAft>
        <a:defRPr sz="4400">
          <a:solidFill>
            <a:schemeClr val="hlink"/>
          </a:solidFill>
          <a:latin typeface="Arial" charset="0"/>
        </a:defRPr>
      </a:lvl8pPr>
      <a:lvl9pPr marL="1828106" algn="ctr" rtl="0" fontAlgn="base">
        <a:spcBef>
          <a:spcPct val="0"/>
        </a:spcBef>
        <a:spcAft>
          <a:spcPct val="0"/>
        </a:spcAft>
        <a:defRPr sz="4400">
          <a:solidFill>
            <a:schemeClr val="hlink"/>
          </a:solidFill>
          <a:latin typeface="Arial" charset="0"/>
        </a:defRPr>
      </a:lvl9pPr>
    </p:titleStyle>
    <p:bodyStyle>
      <a:lvl1pPr marL="342770" indent="-342770" algn="l" rtl="0" fontAlgn="base">
        <a:spcBef>
          <a:spcPct val="20000"/>
        </a:spcBef>
        <a:spcAft>
          <a:spcPct val="0"/>
        </a:spcAft>
        <a:buChar char="•"/>
        <a:defRPr sz="3200">
          <a:solidFill>
            <a:schemeClr val="tx1"/>
          </a:solidFill>
          <a:latin typeface="+mn-lt"/>
          <a:ea typeface="+mn-ea"/>
          <a:cs typeface="+mn-cs"/>
        </a:defRPr>
      </a:lvl1pPr>
      <a:lvl2pPr marL="742668" indent="-285642" algn="l" rtl="0" fontAlgn="base">
        <a:spcBef>
          <a:spcPct val="20000"/>
        </a:spcBef>
        <a:spcAft>
          <a:spcPct val="0"/>
        </a:spcAft>
        <a:buChar char="–"/>
        <a:defRPr sz="2800">
          <a:solidFill>
            <a:schemeClr val="tx1"/>
          </a:solidFill>
          <a:latin typeface="+mn-lt"/>
        </a:defRPr>
      </a:lvl2pPr>
      <a:lvl3pPr marL="1142566" indent="-228514" algn="l" rtl="0" fontAlgn="base">
        <a:spcBef>
          <a:spcPct val="20000"/>
        </a:spcBef>
        <a:spcAft>
          <a:spcPct val="0"/>
        </a:spcAft>
        <a:buChar char="•"/>
        <a:defRPr sz="2400">
          <a:solidFill>
            <a:schemeClr val="tx1"/>
          </a:solidFill>
          <a:latin typeface="+mn-lt"/>
        </a:defRPr>
      </a:lvl3pPr>
      <a:lvl4pPr marL="1599592" indent="-228514" algn="l" rtl="0" fontAlgn="base">
        <a:spcBef>
          <a:spcPct val="20000"/>
        </a:spcBef>
        <a:spcAft>
          <a:spcPct val="0"/>
        </a:spcAft>
        <a:buChar char="–"/>
        <a:defRPr sz="2000">
          <a:solidFill>
            <a:schemeClr val="tx1"/>
          </a:solidFill>
          <a:latin typeface="+mn-lt"/>
        </a:defRPr>
      </a:lvl4pPr>
      <a:lvl5pPr marL="2056618" indent="-228514" algn="l" rtl="0" fontAlgn="base">
        <a:spcBef>
          <a:spcPct val="20000"/>
        </a:spcBef>
        <a:spcAft>
          <a:spcPct val="0"/>
        </a:spcAft>
        <a:buChar char="»"/>
        <a:defRPr sz="2000">
          <a:solidFill>
            <a:schemeClr val="tx1"/>
          </a:solidFill>
          <a:latin typeface="+mn-lt"/>
        </a:defRPr>
      </a:lvl5pPr>
      <a:lvl6pPr marL="2513644" indent="-228514" algn="l" rtl="0" fontAlgn="base">
        <a:spcBef>
          <a:spcPct val="20000"/>
        </a:spcBef>
        <a:spcAft>
          <a:spcPct val="0"/>
        </a:spcAft>
        <a:buChar char="»"/>
        <a:defRPr sz="2000">
          <a:solidFill>
            <a:schemeClr val="tx1"/>
          </a:solidFill>
          <a:latin typeface="+mn-lt"/>
        </a:defRPr>
      </a:lvl6pPr>
      <a:lvl7pPr marL="2970670" indent="-228514" algn="l" rtl="0" fontAlgn="base">
        <a:spcBef>
          <a:spcPct val="20000"/>
        </a:spcBef>
        <a:spcAft>
          <a:spcPct val="0"/>
        </a:spcAft>
        <a:buChar char="»"/>
        <a:defRPr sz="2000">
          <a:solidFill>
            <a:schemeClr val="tx1"/>
          </a:solidFill>
          <a:latin typeface="+mn-lt"/>
        </a:defRPr>
      </a:lvl7pPr>
      <a:lvl8pPr marL="3427697" indent="-228514" algn="l" rtl="0" fontAlgn="base">
        <a:spcBef>
          <a:spcPct val="20000"/>
        </a:spcBef>
        <a:spcAft>
          <a:spcPct val="0"/>
        </a:spcAft>
        <a:buChar char="»"/>
        <a:defRPr sz="2000">
          <a:solidFill>
            <a:schemeClr val="tx1"/>
          </a:solidFill>
          <a:latin typeface="+mn-lt"/>
        </a:defRPr>
      </a:lvl8pPr>
      <a:lvl9pPr marL="3884724" indent="-2285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6"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8.xml"/></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6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6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2.png"/><Relationship Id="rId4" Type="http://schemas.openxmlformats.org/officeDocument/2006/relationships/image" Target="../media/image2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osteoporosis.ca/wp-content/uploads/Module-5-Fracture-Risk-Assessment-ppt.pdf"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osteoporosis.ca/wp-content/uploads/Module-5-Fracture-Risk-Assessment-ppt.pdf"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7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3.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1.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7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1"/>
            <a:ext cx="7772400" cy="1470025"/>
          </a:xfrm>
        </p:spPr>
        <p:txBody>
          <a:bodyPr>
            <a:normAutofit fontScale="90000"/>
          </a:bodyPr>
          <a:lstStyle/>
          <a:p>
            <a:r>
              <a:rPr lang="en-US" b="1" dirty="0" smtClean="0"/>
              <a:t>Osteoporosis treatment</a:t>
            </a:r>
            <a:br>
              <a:rPr lang="en-US" b="1" dirty="0" smtClean="0"/>
            </a:br>
            <a:r>
              <a:rPr lang="en-US" b="1" dirty="0" smtClean="0"/>
              <a:t>How </a:t>
            </a:r>
            <a:r>
              <a:rPr lang="en-US" b="1" dirty="0"/>
              <a:t>to choose the right medication for osteoporosis</a:t>
            </a:r>
          </a:p>
        </p:txBody>
      </p:sp>
      <p:sp>
        <p:nvSpPr>
          <p:cNvPr id="3" name="Subtitle 2"/>
          <p:cNvSpPr>
            <a:spLocks noGrp="1"/>
          </p:cNvSpPr>
          <p:nvPr>
            <p:ph type="subTitle" idx="1"/>
          </p:nvPr>
        </p:nvSpPr>
        <p:spPr>
          <a:xfrm>
            <a:off x="152400" y="4958751"/>
            <a:ext cx="5334000" cy="1371600"/>
          </a:xfrm>
        </p:spPr>
        <p:txBody>
          <a:bodyPr/>
          <a:lstStyle/>
          <a:p>
            <a:pPr algn="l"/>
            <a:r>
              <a:rPr lang="en-US" b="1" dirty="0" smtClean="0">
                <a:solidFill>
                  <a:schemeClr val="tx1"/>
                </a:solidFill>
              </a:rPr>
              <a:t>Dr. </a:t>
            </a:r>
            <a:r>
              <a:rPr lang="en-US" b="1" dirty="0" err="1" smtClean="0">
                <a:solidFill>
                  <a:schemeClr val="tx1"/>
                </a:solidFill>
              </a:rPr>
              <a:t>Husham</a:t>
            </a:r>
            <a:r>
              <a:rPr lang="en-US" b="1" dirty="0" smtClean="0">
                <a:solidFill>
                  <a:schemeClr val="tx1"/>
                </a:solidFill>
              </a:rPr>
              <a:t> </a:t>
            </a:r>
            <a:r>
              <a:rPr lang="en-US" b="1" dirty="0" err="1" smtClean="0">
                <a:solidFill>
                  <a:schemeClr val="tx1"/>
                </a:solidFill>
              </a:rPr>
              <a:t>Aldaoseri</a:t>
            </a:r>
            <a:endParaRPr lang="en-US" b="1" smtClean="0">
              <a:solidFill>
                <a:schemeClr val="tx1"/>
              </a:solidFill>
            </a:endParaRPr>
          </a:p>
          <a:p>
            <a:pPr algn="l"/>
            <a:endParaRPr lang="en-US" b="1" dirty="0" smtClean="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3740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321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Straight Arrow Connector 75"/>
          <p:cNvCxnSpPr/>
          <p:nvPr/>
        </p:nvCxnSpPr>
        <p:spPr>
          <a:xfrm rot="10800000" flipV="1">
            <a:off x="5225143" y="2244133"/>
            <a:ext cx="1306286" cy="418188"/>
          </a:xfrm>
          <a:prstGeom prst="curvedConnector3">
            <a:avLst>
              <a:gd name="adj1" fmla="val 99946"/>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75"/>
          <p:cNvCxnSpPr/>
          <p:nvPr/>
        </p:nvCxnSpPr>
        <p:spPr>
          <a:xfrm>
            <a:off x="2889038" y="2732022"/>
            <a:ext cx="1016000" cy="836377"/>
          </a:xfrm>
          <a:prstGeom prst="curvedConnector3">
            <a:avLst>
              <a:gd name="adj1" fmla="val 99893"/>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8504" y="3638094"/>
            <a:ext cx="4941034" cy="2787924"/>
          </a:xfrm>
          <a:prstGeom prst="rect">
            <a:avLst/>
          </a:prstGeom>
        </p:spPr>
      </p:pic>
      <p:cxnSp>
        <p:nvCxnSpPr>
          <p:cNvPr id="63" name="Straight Arrow Connector 62"/>
          <p:cNvCxnSpPr/>
          <p:nvPr/>
        </p:nvCxnSpPr>
        <p:spPr>
          <a:xfrm rot="5400000">
            <a:off x="3935731" y="3185027"/>
            <a:ext cx="2578829" cy="1512"/>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743897" y="2174434"/>
            <a:ext cx="1161143" cy="557585"/>
          </a:xfrm>
          <a:prstGeom prst="curvedConnector3">
            <a:avLst>
              <a:gd name="adj1" fmla="val 99807"/>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Line 6"/>
          <p:cNvSpPr>
            <a:spLocks noChangeShapeType="1"/>
          </p:cNvSpPr>
          <p:nvPr/>
        </p:nvSpPr>
        <p:spPr bwMode="auto">
          <a:xfrm>
            <a:off x="580571" y="766679"/>
            <a:ext cx="8418286" cy="0"/>
          </a:xfrm>
          <a:prstGeom prst="line">
            <a:avLst/>
          </a:prstGeom>
          <a:noFill/>
          <a:ln w="25400" cmpd="sng">
            <a:solidFill>
              <a:schemeClr val="tx2">
                <a:lumMod val="50000"/>
              </a:schemeClr>
            </a:solidFill>
            <a:round/>
            <a:headEnd/>
            <a:tailEnd/>
          </a:ln>
          <a:effectLst/>
        </p:spPr>
        <p:txBody>
          <a:bodyPr lIns="85530" tIns="42765" rIns="85530" bIns="42765"/>
          <a:lstStyle/>
          <a:p>
            <a:pPr fontAlgn="base">
              <a:spcBef>
                <a:spcPct val="0"/>
              </a:spcBef>
              <a:spcAft>
                <a:spcPct val="0"/>
              </a:spcAft>
              <a:defRPr/>
            </a:pPr>
            <a:endParaRPr lang="en-US" dirty="0">
              <a:solidFill>
                <a:srgbClr val="4D4F53"/>
              </a:solidFill>
              <a:latin typeface="Arial" charset="0"/>
            </a:endParaRPr>
          </a:p>
        </p:txBody>
      </p:sp>
      <p:pic>
        <p:nvPicPr>
          <p:cNvPr id="8" name="Picture 7" descr="Osteoblast.png"/>
          <p:cNvPicPr>
            <a:picLocks noChangeAspect="1"/>
          </p:cNvPicPr>
          <p:nvPr/>
        </p:nvPicPr>
        <p:blipFill>
          <a:blip r:embed="rId3"/>
          <a:stretch>
            <a:fillRect/>
          </a:stretch>
        </p:blipFill>
        <p:spPr>
          <a:xfrm>
            <a:off x="4862286" y="1895642"/>
            <a:ext cx="725714" cy="318730"/>
          </a:xfrm>
          <a:prstGeom prst="rect">
            <a:avLst/>
          </a:prstGeom>
        </p:spPr>
      </p:pic>
      <p:sp>
        <p:nvSpPr>
          <p:cNvPr id="11" name="TextBox 10"/>
          <p:cNvSpPr txBox="1"/>
          <p:nvPr/>
        </p:nvSpPr>
        <p:spPr>
          <a:xfrm>
            <a:off x="3193144" y="850172"/>
            <a:ext cx="2944323" cy="378753"/>
          </a:xfrm>
          <a:prstGeom prst="rect">
            <a:avLst/>
          </a:prstGeom>
        </p:spPr>
        <p:txBody>
          <a:bodyPr wrap="none" lIns="85530" tIns="42765" rIns="85530" bIns="42765" rtlCol="0">
            <a:spAutoFit/>
          </a:bodyPr>
          <a:lstStyle/>
          <a:p>
            <a:pPr fontAlgn="base">
              <a:spcBef>
                <a:spcPct val="0"/>
              </a:spcBef>
              <a:spcAft>
                <a:spcPct val="0"/>
              </a:spcAft>
            </a:pPr>
            <a:r>
              <a:rPr lang="en-US" sz="1900" dirty="0">
                <a:solidFill>
                  <a:srgbClr val="4D4F53"/>
                </a:solidFill>
                <a:latin typeface="Arial" charset="0"/>
              </a:rPr>
              <a:t>Bone Marrow Progenitors</a:t>
            </a:r>
          </a:p>
        </p:txBody>
      </p:sp>
      <p:sp>
        <p:nvSpPr>
          <p:cNvPr id="15" name="TextBox 14"/>
          <p:cNvSpPr txBox="1"/>
          <p:nvPr/>
        </p:nvSpPr>
        <p:spPr>
          <a:xfrm>
            <a:off x="2235897" y="1307184"/>
            <a:ext cx="1980918" cy="317198"/>
          </a:xfrm>
          <a:prstGeom prst="rect">
            <a:avLst/>
          </a:prstGeom>
          <a:solidFill>
            <a:schemeClr val="tx2">
              <a:lumMod val="40000"/>
              <a:lumOff val="60000"/>
            </a:schemeClr>
          </a:solidFill>
          <a:ln>
            <a:solidFill>
              <a:schemeClr val="accent3"/>
            </a:solidFill>
          </a:ln>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Osteoblast Precursor</a:t>
            </a:r>
          </a:p>
        </p:txBody>
      </p:sp>
      <p:sp>
        <p:nvSpPr>
          <p:cNvPr id="16" name="TextBox 15"/>
          <p:cNvSpPr txBox="1"/>
          <p:nvPr/>
        </p:nvSpPr>
        <p:spPr>
          <a:xfrm>
            <a:off x="4862286" y="1307184"/>
            <a:ext cx="1969697" cy="317198"/>
          </a:xfrm>
          <a:prstGeom prst="rect">
            <a:avLst/>
          </a:prstGeom>
          <a:solidFill>
            <a:schemeClr val="accent4">
              <a:lumMod val="20000"/>
              <a:lumOff val="80000"/>
            </a:schemeClr>
          </a:solidFill>
          <a:ln>
            <a:solidFill>
              <a:schemeClr val="accent4">
                <a:lumMod val="40000"/>
                <a:lumOff val="60000"/>
              </a:schemeClr>
            </a:solidFill>
          </a:ln>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Osteoclast Precursor</a:t>
            </a:r>
          </a:p>
        </p:txBody>
      </p:sp>
      <p:sp>
        <p:nvSpPr>
          <p:cNvPr id="17" name="TextBox 16"/>
          <p:cNvSpPr txBox="1"/>
          <p:nvPr/>
        </p:nvSpPr>
        <p:spPr>
          <a:xfrm>
            <a:off x="1247534" y="2004164"/>
            <a:ext cx="1490399" cy="317198"/>
          </a:xfrm>
          <a:prstGeom prst="rect">
            <a:avLst/>
          </a:prstGeom>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Glucocorticoids</a:t>
            </a:r>
          </a:p>
        </p:txBody>
      </p:sp>
      <p:sp>
        <p:nvSpPr>
          <p:cNvPr id="18" name="TextBox 17"/>
          <p:cNvSpPr txBox="1"/>
          <p:nvPr/>
        </p:nvSpPr>
        <p:spPr>
          <a:xfrm>
            <a:off x="6478295" y="2104736"/>
            <a:ext cx="1844663" cy="317198"/>
          </a:xfrm>
          <a:prstGeom prst="rect">
            <a:avLst/>
          </a:prstGeom>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Estrogen Calcitonin</a:t>
            </a:r>
          </a:p>
        </p:txBody>
      </p:sp>
      <p:sp>
        <p:nvSpPr>
          <p:cNvPr id="19" name="TextBox 18"/>
          <p:cNvSpPr txBox="1"/>
          <p:nvPr/>
        </p:nvSpPr>
        <p:spPr>
          <a:xfrm>
            <a:off x="970789" y="2545633"/>
            <a:ext cx="1918978" cy="548030"/>
          </a:xfrm>
          <a:prstGeom prst="rect">
            <a:avLst/>
          </a:prstGeom>
        </p:spPr>
        <p:txBody>
          <a:bodyPr wrap="none" lIns="85530" tIns="42765" rIns="85530" bIns="42765" rtlCol="0">
            <a:spAutoFit/>
          </a:bodyPr>
          <a:lstStyle/>
          <a:p>
            <a:pPr algn="ctr" fontAlgn="base">
              <a:spcBef>
                <a:spcPct val="0"/>
              </a:spcBef>
              <a:spcAft>
                <a:spcPct val="0"/>
              </a:spcAft>
            </a:pPr>
            <a:r>
              <a:rPr lang="en-US" sz="1500" dirty="0">
                <a:solidFill>
                  <a:srgbClr val="4D4F53"/>
                </a:solidFill>
                <a:latin typeface="Arial" charset="0"/>
              </a:rPr>
              <a:t>Estrogen Androgens</a:t>
            </a:r>
            <a:br>
              <a:rPr lang="en-US" sz="1500" dirty="0">
                <a:solidFill>
                  <a:srgbClr val="4D4F53"/>
                </a:solidFill>
                <a:latin typeface="Arial" charset="0"/>
              </a:rPr>
            </a:br>
            <a:r>
              <a:rPr lang="en-US" sz="1500" dirty="0">
                <a:solidFill>
                  <a:srgbClr val="4D4F53"/>
                </a:solidFill>
                <a:latin typeface="Arial" charset="0"/>
              </a:rPr>
              <a:t>GH/IGF-1</a:t>
            </a:r>
          </a:p>
        </p:txBody>
      </p:sp>
      <p:sp>
        <p:nvSpPr>
          <p:cNvPr id="20" name="TextBox 19"/>
          <p:cNvSpPr txBox="1"/>
          <p:nvPr/>
        </p:nvSpPr>
        <p:spPr>
          <a:xfrm>
            <a:off x="6313717" y="2561749"/>
            <a:ext cx="1881853" cy="317198"/>
          </a:xfrm>
          <a:prstGeom prst="rect">
            <a:avLst/>
          </a:prstGeom>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Thyroxine Vitamin A</a:t>
            </a:r>
          </a:p>
        </p:txBody>
      </p:sp>
      <p:sp>
        <p:nvSpPr>
          <p:cNvPr id="21" name="TextBox 20"/>
          <p:cNvSpPr txBox="1"/>
          <p:nvPr/>
        </p:nvSpPr>
        <p:spPr>
          <a:xfrm>
            <a:off x="1792666" y="3258730"/>
            <a:ext cx="1092854" cy="317198"/>
          </a:xfrm>
          <a:prstGeom prst="rect">
            <a:avLst/>
          </a:prstGeom>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Osteoblast</a:t>
            </a:r>
          </a:p>
        </p:txBody>
      </p:sp>
      <p:sp>
        <p:nvSpPr>
          <p:cNvPr id="23" name="TextBox 22"/>
          <p:cNvSpPr txBox="1"/>
          <p:nvPr/>
        </p:nvSpPr>
        <p:spPr>
          <a:xfrm>
            <a:off x="798286" y="4025408"/>
            <a:ext cx="1982521" cy="317198"/>
          </a:xfrm>
          <a:prstGeom prst="rect">
            <a:avLst/>
          </a:prstGeom>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New Bone Formation</a:t>
            </a:r>
          </a:p>
        </p:txBody>
      </p:sp>
      <p:sp>
        <p:nvSpPr>
          <p:cNvPr id="24" name="TextBox 23"/>
          <p:cNvSpPr txBox="1"/>
          <p:nvPr/>
        </p:nvSpPr>
        <p:spPr>
          <a:xfrm>
            <a:off x="6241144" y="5310847"/>
            <a:ext cx="1609021" cy="317198"/>
          </a:xfrm>
          <a:prstGeom prst="rect">
            <a:avLst/>
          </a:prstGeom>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Bone Resorption</a:t>
            </a:r>
          </a:p>
        </p:txBody>
      </p:sp>
      <p:sp>
        <p:nvSpPr>
          <p:cNvPr id="25" name="TextBox 24"/>
          <p:cNvSpPr txBox="1"/>
          <p:nvPr/>
        </p:nvSpPr>
        <p:spPr>
          <a:xfrm>
            <a:off x="3617636" y="4822961"/>
            <a:ext cx="1099508" cy="317198"/>
          </a:xfrm>
          <a:prstGeom prst="rect">
            <a:avLst/>
          </a:prstGeom>
          <a:solidFill>
            <a:schemeClr val="bg1">
              <a:lumMod val="95000"/>
              <a:alpha val="49000"/>
            </a:schemeClr>
          </a:solidFill>
        </p:spPr>
        <p:txBody>
          <a:bodyPr wrap="square" lIns="85530" tIns="42765" rIns="85530" bIns="42765" rtlCol="0">
            <a:spAutoFit/>
          </a:bodyPr>
          <a:lstStyle/>
          <a:p>
            <a:pPr fontAlgn="base">
              <a:spcBef>
                <a:spcPct val="0"/>
              </a:spcBef>
              <a:spcAft>
                <a:spcPct val="0"/>
              </a:spcAft>
            </a:pPr>
            <a:r>
              <a:rPr lang="en-US" sz="1500" dirty="0">
                <a:solidFill>
                  <a:srgbClr val="4D4F53"/>
                </a:solidFill>
                <a:latin typeface="Arial" charset="0"/>
              </a:rPr>
              <a:t>Osteoclast</a:t>
            </a:r>
          </a:p>
        </p:txBody>
      </p:sp>
      <p:sp>
        <p:nvSpPr>
          <p:cNvPr id="26" name="TextBox 25"/>
          <p:cNvSpPr txBox="1"/>
          <p:nvPr/>
        </p:nvSpPr>
        <p:spPr>
          <a:xfrm>
            <a:off x="1700955" y="5976954"/>
            <a:ext cx="1038352" cy="317198"/>
          </a:xfrm>
          <a:prstGeom prst="rect">
            <a:avLst/>
          </a:prstGeom>
        </p:spPr>
        <p:txBody>
          <a:bodyPr wrap="none" lIns="85530" tIns="42765" rIns="85530" bIns="42765" rtlCol="0">
            <a:spAutoFit/>
          </a:bodyPr>
          <a:lstStyle/>
          <a:p>
            <a:pPr fontAlgn="base">
              <a:spcBef>
                <a:spcPct val="0"/>
              </a:spcBef>
              <a:spcAft>
                <a:spcPct val="0"/>
              </a:spcAft>
            </a:pPr>
            <a:r>
              <a:rPr lang="en-US" sz="1500" dirty="0">
                <a:solidFill>
                  <a:srgbClr val="4D4F53"/>
                </a:solidFill>
                <a:latin typeface="Arial" charset="0"/>
              </a:rPr>
              <a:t>Osteocyte</a:t>
            </a:r>
          </a:p>
        </p:txBody>
      </p:sp>
      <p:sp>
        <p:nvSpPr>
          <p:cNvPr id="27" name="TextBox 26"/>
          <p:cNvSpPr txBox="1"/>
          <p:nvPr/>
        </p:nvSpPr>
        <p:spPr>
          <a:xfrm>
            <a:off x="4093936" y="3010814"/>
            <a:ext cx="855610" cy="455697"/>
          </a:xfrm>
          <a:prstGeom prst="rect">
            <a:avLst/>
          </a:prstGeom>
          <a:ln>
            <a:solidFill>
              <a:srgbClr val="FF0000"/>
            </a:solidFill>
          </a:ln>
        </p:spPr>
        <p:txBody>
          <a:bodyPr wrap="none" lIns="85530" tIns="42765" rIns="85530" bIns="42765" rtlCol="0">
            <a:spAutoFit/>
          </a:bodyPr>
          <a:lstStyle/>
          <a:p>
            <a:pPr algn="ctr" fontAlgn="base">
              <a:spcBef>
                <a:spcPct val="0"/>
              </a:spcBef>
              <a:spcAft>
                <a:spcPct val="0"/>
              </a:spcAft>
            </a:pPr>
            <a:r>
              <a:rPr lang="en-US" sz="1200" b="1" dirty="0">
                <a:solidFill>
                  <a:srgbClr val="4D4F53"/>
                </a:solidFill>
                <a:latin typeface="Arial" charset="0"/>
              </a:rPr>
              <a:t>1,25 OHD</a:t>
            </a:r>
          </a:p>
          <a:p>
            <a:pPr algn="ctr" fontAlgn="base">
              <a:spcBef>
                <a:spcPct val="0"/>
              </a:spcBef>
              <a:spcAft>
                <a:spcPct val="0"/>
              </a:spcAft>
            </a:pPr>
            <a:r>
              <a:rPr lang="en-US" sz="1200" b="1" dirty="0">
                <a:solidFill>
                  <a:srgbClr val="4D4F53"/>
                </a:solidFill>
                <a:latin typeface="Arial" charset="0"/>
              </a:rPr>
              <a:t>PTH</a:t>
            </a:r>
          </a:p>
        </p:txBody>
      </p:sp>
      <p:grpSp>
        <p:nvGrpSpPr>
          <p:cNvPr id="36" name="Group 35"/>
          <p:cNvGrpSpPr/>
          <p:nvPr/>
        </p:nvGrpSpPr>
        <p:grpSpPr>
          <a:xfrm>
            <a:off x="3079178" y="2575149"/>
            <a:ext cx="327334" cy="384721"/>
            <a:chOff x="2609108" y="2453241"/>
            <a:chExt cx="343702" cy="420609"/>
          </a:xfrm>
        </p:grpSpPr>
        <p:sp>
          <p:nvSpPr>
            <p:cNvPr id="29" name="Oval 28"/>
            <p:cNvSpPr/>
            <p:nvPr/>
          </p:nvSpPr>
          <p:spPr>
            <a:xfrm>
              <a:off x="2609108" y="249146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3" name="TextBox 32"/>
            <p:cNvSpPr txBox="1"/>
            <p:nvPr/>
          </p:nvSpPr>
          <p:spPr>
            <a:xfrm>
              <a:off x="2609108" y="2453241"/>
              <a:ext cx="343702" cy="420609"/>
            </a:xfrm>
            <a:prstGeom prst="rect">
              <a:avLst/>
            </a:prstGeom>
            <a:noFill/>
          </p:spPr>
          <p:txBody>
            <a:bodyPr wrap="none" rtlCol="0">
              <a:spAutoFit/>
            </a:bodyPr>
            <a:lstStyle/>
            <a:p>
              <a:pPr fontAlgn="base">
                <a:spcBef>
                  <a:spcPct val="0"/>
                </a:spcBef>
                <a:spcAft>
                  <a:spcPct val="0"/>
                </a:spcAft>
              </a:pPr>
              <a:r>
                <a:rPr lang="en-US" sz="1900" b="1" dirty="0">
                  <a:solidFill>
                    <a:srgbClr val="FFFFFF"/>
                  </a:solidFill>
                  <a:latin typeface="Arial" charset="0"/>
                </a:rPr>
                <a:t>+</a:t>
              </a:r>
            </a:p>
          </p:txBody>
        </p:sp>
      </p:grpSp>
      <p:grpSp>
        <p:nvGrpSpPr>
          <p:cNvPr id="42" name="Group 41"/>
          <p:cNvGrpSpPr/>
          <p:nvPr/>
        </p:nvGrpSpPr>
        <p:grpSpPr>
          <a:xfrm>
            <a:off x="3085283" y="1947861"/>
            <a:ext cx="320922" cy="435668"/>
            <a:chOff x="3276600" y="2967771"/>
            <a:chExt cx="336968" cy="476310"/>
          </a:xfrm>
        </p:grpSpPr>
        <p:sp>
          <p:nvSpPr>
            <p:cNvPr id="28" name="Oval 27"/>
            <p:cNvSpPr/>
            <p:nvPr/>
          </p:nvSpPr>
          <p:spPr>
            <a:xfrm>
              <a:off x="3276600" y="31392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5" name="TextBox 34"/>
            <p:cNvSpPr txBox="1"/>
            <p:nvPr/>
          </p:nvSpPr>
          <p:spPr>
            <a:xfrm>
              <a:off x="3276600" y="2967771"/>
              <a:ext cx="336968" cy="420610"/>
            </a:xfrm>
            <a:prstGeom prst="rect">
              <a:avLst/>
            </a:prstGeom>
            <a:noFill/>
          </p:spPr>
          <p:txBody>
            <a:bodyPr wrap="none" rtlCol="0">
              <a:spAutoFit/>
            </a:bodyPr>
            <a:lstStyle/>
            <a:p>
              <a:pPr fontAlgn="base">
                <a:spcBef>
                  <a:spcPct val="0"/>
                </a:spcBef>
                <a:spcAft>
                  <a:spcPct val="0"/>
                </a:spcAft>
              </a:pPr>
              <a:r>
                <a:rPr lang="en-US" sz="1900" b="1" dirty="0">
                  <a:solidFill>
                    <a:srgbClr val="FFFFFF"/>
                  </a:solidFill>
                  <a:latin typeface="Arial" charset="0"/>
                </a:rPr>
                <a:t>_</a:t>
              </a:r>
            </a:p>
          </p:txBody>
        </p:sp>
      </p:grpSp>
      <p:grpSp>
        <p:nvGrpSpPr>
          <p:cNvPr id="43" name="Group 42"/>
          <p:cNvGrpSpPr/>
          <p:nvPr/>
        </p:nvGrpSpPr>
        <p:grpSpPr>
          <a:xfrm>
            <a:off x="5856817" y="1965340"/>
            <a:ext cx="320922" cy="418188"/>
            <a:chOff x="3276600" y="2986881"/>
            <a:chExt cx="336968" cy="457200"/>
          </a:xfrm>
        </p:grpSpPr>
        <p:sp>
          <p:nvSpPr>
            <p:cNvPr id="44" name="Oval 43"/>
            <p:cNvSpPr/>
            <p:nvPr/>
          </p:nvSpPr>
          <p:spPr>
            <a:xfrm>
              <a:off x="3276600" y="3139281"/>
              <a:ext cx="304800" cy="304800"/>
            </a:xfrm>
            <a:prstGeom prst="ellipse">
              <a:avLst/>
            </a:prstGeom>
            <a:solidFill>
              <a:srgbClr val="89394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45" name="TextBox 44"/>
            <p:cNvSpPr txBox="1"/>
            <p:nvPr/>
          </p:nvSpPr>
          <p:spPr>
            <a:xfrm>
              <a:off x="3276600" y="2986881"/>
              <a:ext cx="336968" cy="420611"/>
            </a:xfrm>
            <a:prstGeom prst="rect">
              <a:avLst/>
            </a:prstGeom>
            <a:noFill/>
          </p:spPr>
          <p:txBody>
            <a:bodyPr wrap="none" rtlCol="0">
              <a:spAutoFit/>
            </a:bodyPr>
            <a:lstStyle/>
            <a:p>
              <a:pPr fontAlgn="base">
                <a:spcBef>
                  <a:spcPct val="0"/>
                </a:spcBef>
                <a:spcAft>
                  <a:spcPct val="0"/>
                </a:spcAft>
              </a:pPr>
              <a:r>
                <a:rPr lang="en-US" sz="1900" b="1" dirty="0">
                  <a:solidFill>
                    <a:srgbClr val="FFFFFF"/>
                  </a:solidFill>
                  <a:latin typeface="Arial" charset="0"/>
                </a:rPr>
                <a:t>_</a:t>
              </a:r>
            </a:p>
          </p:txBody>
        </p:sp>
      </p:grpSp>
      <p:cxnSp>
        <p:nvCxnSpPr>
          <p:cNvPr id="81" name="Straight Arrow Connector 80"/>
          <p:cNvCxnSpPr/>
          <p:nvPr/>
        </p:nvCxnSpPr>
        <p:spPr>
          <a:xfrm>
            <a:off x="2685144" y="6147226"/>
            <a:ext cx="2394857"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a:off x="5225145" y="4892659"/>
            <a:ext cx="1088571" cy="5575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flipH="1" flipV="1">
            <a:off x="4435477" y="4465852"/>
            <a:ext cx="418188" cy="4354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685143" y="3986586"/>
            <a:ext cx="798286" cy="2090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830287" y="3429000"/>
            <a:ext cx="653143" cy="4181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0800000" flipV="1">
            <a:off x="3918859" y="3150207"/>
            <a:ext cx="290284"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862288" y="3148165"/>
            <a:ext cx="362857" cy="204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5086503" y="1756216"/>
            <a:ext cx="278792" cy="1512"/>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3033818" y="2975965"/>
            <a:ext cx="1742451" cy="3"/>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9" name="Picture 78" descr="BoneFormationNostecyte.png"/>
          <p:cNvPicPr>
            <a:picLocks noChangeAspect="1"/>
          </p:cNvPicPr>
          <p:nvPr/>
        </p:nvPicPr>
        <p:blipFill>
          <a:blip r:embed="rId4"/>
          <a:stretch>
            <a:fillRect/>
          </a:stretch>
        </p:blipFill>
        <p:spPr>
          <a:xfrm>
            <a:off x="3469610" y="1895071"/>
            <a:ext cx="900058" cy="349063"/>
          </a:xfrm>
          <a:prstGeom prst="rect">
            <a:avLst/>
          </a:prstGeom>
        </p:spPr>
      </p:pic>
      <p:cxnSp>
        <p:nvCxnSpPr>
          <p:cNvPr id="80" name="Straight Arrow Connector 79"/>
          <p:cNvCxnSpPr/>
          <p:nvPr/>
        </p:nvCxnSpPr>
        <p:spPr>
          <a:xfrm rot="5400000">
            <a:off x="3766398" y="1755490"/>
            <a:ext cx="278792" cy="1512"/>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75"/>
          <p:cNvCxnSpPr/>
          <p:nvPr/>
        </p:nvCxnSpPr>
        <p:spPr>
          <a:xfrm rot="10800000" flipV="1">
            <a:off x="5225146" y="2732018"/>
            <a:ext cx="1161143" cy="836378"/>
          </a:xfrm>
          <a:prstGeom prst="curvedConnector3">
            <a:avLst>
              <a:gd name="adj1" fmla="val 100236"/>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5850728" y="2592627"/>
            <a:ext cx="327334" cy="384721"/>
            <a:chOff x="3247654" y="2510571"/>
            <a:chExt cx="343701" cy="420609"/>
          </a:xfrm>
        </p:grpSpPr>
        <p:sp>
          <p:nvSpPr>
            <p:cNvPr id="132" name="Oval 131"/>
            <p:cNvSpPr/>
            <p:nvPr/>
          </p:nvSpPr>
          <p:spPr>
            <a:xfrm>
              <a:off x="3262127" y="2558226"/>
              <a:ext cx="304800" cy="304800"/>
            </a:xfrm>
            <a:prstGeom prst="ellipse">
              <a:avLst/>
            </a:prstGeom>
            <a:solidFill>
              <a:srgbClr val="89394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3" name="TextBox 132"/>
            <p:cNvSpPr txBox="1"/>
            <p:nvPr/>
          </p:nvSpPr>
          <p:spPr>
            <a:xfrm>
              <a:off x="3247654" y="2510571"/>
              <a:ext cx="343701" cy="420609"/>
            </a:xfrm>
            <a:prstGeom prst="rect">
              <a:avLst/>
            </a:prstGeom>
            <a:noFill/>
          </p:spPr>
          <p:txBody>
            <a:bodyPr wrap="none" rtlCol="0">
              <a:spAutoFit/>
            </a:bodyPr>
            <a:lstStyle/>
            <a:p>
              <a:pPr fontAlgn="base">
                <a:spcBef>
                  <a:spcPct val="0"/>
                </a:spcBef>
                <a:spcAft>
                  <a:spcPct val="0"/>
                </a:spcAft>
              </a:pPr>
              <a:r>
                <a:rPr lang="en-US" sz="1900" b="1" dirty="0">
                  <a:solidFill>
                    <a:srgbClr val="FFFFFF"/>
                  </a:solidFill>
                  <a:latin typeface="Arial" charset="0"/>
                </a:rPr>
                <a:t>+</a:t>
              </a:r>
            </a:p>
          </p:txBody>
        </p:sp>
      </p:grpSp>
    </p:spTree>
    <p:extLst>
      <p:ext uri="{BB962C8B-B14F-4D97-AF65-F5344CB8AC3E}">
        <p14:creationId xmlns:p14="http://schemas.microsoft.com/office/powerpoint/2010/main" val="403872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Evaluation of Osteoporosis</a:t>
            </a:r>
          </a:p>
        </p:txBody>
      </p:sp>
      <p:sp>
        <p:nvSpPr>
          <p:cNvPr id="340995" name="Rectangle 3"/>
          <p:cNvSpPr>
            <a:spLocks noGrp="1" noChangeArrowheads="1"/>
          </p:cNvSpPr>
          <p:nvPr>
            <p:ph idx="1"/>
          </p:nvPr>
        </p:nvSpPr>
        <p:spPr/>
        <p:txBody>
          <a:bodyPr/>
          <a:lstStyle/>
          <a:p>
            <a:pPr>
              <a:buFontTx/>
              <a:buNone/>
            </a:pPr>
            <a:r>
              <a:rPr lang="en-US" sz="2800" b="1" dirty="0"/>
              <a:t>Comprehensive history and physical examination</a:t>
            </a:r>
          </a:p>
          <a:p>
            <a:pPr>
              <a:buFontTx/>
              <a:buNone/>
            </a:pPr>
            <a:r>
              <a:rPr lang="en-US" dirty="0"/>
              <a:t>Baseline labs:</a:t>
            </a:r>
          </a:p>
          <a:p>
            <a:r>
              <a:rPr lang="en-US" dirty="0" smtClean="0"/>
              <a:t>CBC+ESR</a:t>
            </a:r>
            <a:endParaRPr lang="en-US" dirty="0"/>
          </a:p>
          <a:p>
            <a:r>
              <a:rPr lang="en-US" dirty="0"/>
              <a:t>Serum chemistry studies( Electrolytes, </a:t>
            </a:r>
            <a:r>
              <a:rPr lang="en-US" dirty="0" err="1"/>
              <a:t>Ca</a:t>
            </a:r>
            <a:r>
              <a:rPr lang="en-US" dirty="0"/>
              <a:t>, </a:t>
            </a:r>
            <a:r>
              <a:rPr lang="en-US" dirty="0" err="1"/>
              <a:t>Phos</a:t>
            </a:r>
            <a:r>
              <a:rPr lang="en-US" dirty="0"/>
              <a:t>, total protein, albumin, liver enzymes, </a:t>
            </a:r>
            <a:r>
              <a:rPr lang="en-US" dirty="0" smtClean="0"/>
              <a:t>ALP, </a:t>
            </a:r>
            <a:r>
              <a:rPr lang="en-US" dirty="0"/>
              <a:t>Cr)</a:t>
            </a:r>
          </a:p>
          <a:p>
            <a:r>
              <a:rPr lang="en-US" dirty="0"/>
              <a:t>Urinary calcium excretion</a:t>
            </a:r>
          </a:p>
        </p:txBody>
      </p:sp>
      <p:sp>
        <p:nvSpPr>
          <p:cNvPr id="340996" name="Text Box 4"/>
          <p:cNvSpPr txBox="1">
            <a:spLocks noChangeArrowheads="1"/>
          </p:cNvSpPr>
          <p:nvPr/>
        </p:nvSpPr>
        <p:spPr bwMode="auto">
          <a:xfrm>
            <a:off x="441327" y="6145213"/>
            <a:ext cx="3061219"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spAutoFit/>
          </a:bodyPr>
          <a:lstStyle/>
          <a:p>
            <a:pPr eaLnBrk="0" fontAlgn="base" hangingPunct="0">
              <a:spcBef>
                <a:spcPct val="0"/>
              </a:spcBef>
              <a:spcAft>
                <a:spcPct val="0"/>
              </a:spcAft>
            </a:pPr>
            <a:r>
              <a:rPr lang="en-US">
                <a:solidFill>
                  <a:srgbClr val="FFFFFF"/>
                </a:solidFill>
                <a:latin typeface="Garamond" pitchFamily="18" charset="0"/>
              </a:rPr>
              <a:t>AACE Osteoporosis Guidelines</a:t>
            </a:r>
          </a:p>
        </p:txBody>
      </p:sp>
    </p:spTree>
    <p:extLst>
      <p:ext uri="{BB962C8B-B14F-4D97-AF65-F5344CB8AC3E}">
        <p14:creationId xmlns:p14="http://schemas.microsoft.com/office/powerpoint/2010/main" val="630328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rmAutofit fontScale="90000"/>
          </a:bodyPr>
          <a:lstStyle/>
          <a:p>
            <a:r>
              <a:rPr lang="en-US" sz="4000"/>
              <a:t>Other Labs for Secondary Osteoporosis Workup</a:t>
            </a:r>
          </a:p>
        </p:txBody>
      </p:sp>
      <p:sp>
        <p:nvSpPr>
          <p:cNvPr id="372739" name="Rectangle 3"/>
          <p:cNvSpPr>
            <a:spLocks noGrp="1" noChangeArrowheads="1"/>
          </p:cNvSpPr>
          <p:nvPr>
            <p:ph sz="half" idx="1"/>
          </p:nvPr>
        </p:nvSpPr>
        <p:spPr/>
        <p:txBody>
          <a:bodyPr/>
          <a:lstStyle/>
          <a:p>
            <a:pPr>
              <a:lnSpc>
                <a:spcPct val="90000"/>
              </a:lnSpc>
            </a:pPr>
            <a:r>
              <a:rPr lang="en-US" sz="2400" b="1" dirty="0"/>
              <a:t>Serum </a:t>
            </a:r>
            <a:r>
              <a:rPr lang="en-US" sz="2400" b="1" dirty="0" err="1"/>
              <a:t>thyrotropin</a:t>
            </a:r>
            <a:endParaRPr lang="en-US" sz="2400" b="1" dirty="0"/>
          </a:p>
          <a:p>
            <a:pPr>
              <a:lnSpc>
                <a:spcPct val="90000"/>
              </a:lnSpc>
            </a:pPr>
            <a:r>
              <a:rPr lang="en-US" sz="2400" b="1" dirty="0"/>
              <a:t>ESR</a:t>
            </a:r>
          </a:p>
          <a:p>
            <a:pPr>
              <a:lnSpc>
                <a:spcPct val="90000"/>
              </a:lnSpc>
            </a:pPr>
            <a:r>
              <a:rPr lang="en-US" sz="2400" b="1" dirty="0"/>
              <a:t>Serum PTH</a:t>
            </a:r>
          </a:p>
          <a:p>
            <a:pPr>
              <a:lnSpc>
                <a:spcPct val="90000"/>
              </a:lnSpc>
            </a:pPr>
            <a:r>
              <a:rPr lang="en-US" sz="2400" b="1" dirty="0"/>
              <a:t>Serum 25-hydroxyvit D </a:t>
            </a:r>
          </a:p>
          <a:p>
            <a:pPr>
              <a:lnSpc>
                <a:spcPct val="90000"/>
              </a:lnSpc>
            </a:pPr>
            <a:r>
              <a:rPr lang="en-US" sz="2400" b="1" dirty="0"/>
              <a:t>Urinary free cortisol and other tests for adrenal </a:t>
            </a:r>
            <a:r>
              <a:rPr lang="en-US" sz="2400" b="1" dirty="0" err="1"/>
              <a:t>hypersecrtion</a:t>
            </a:r>
            <a:endParaRPr lang="en-US" sz="2400" b="1" dirty="0"/>
          </a:p>
          <a:p>
            <a:pPr>
              <a:lnSpc>
                <a:spcPct val="90000"/>
              </a:lnSpc>
            </a:pPr>
            <a:r>
              <a:rPr lang="en-US" sz="2400" b="1" dirty="0"/>
              <a:t>Serum or urine protein electrophoresis</a:t>
            </a:r>
          </a:p>
          <a:p>
            <a:pPr>
              <a:lnSpc>
                <a:spcPct val="90000"/>
              </a:lnSpc>
            </a:pPr>
            <a:r>
              <a:rPr lang="en-US" sz="2400" b="1" dirty="0"/>
              <a:t>Bone marrow aspiration and biopsy</a:t>
            </a:r>
          </a:p>
          <a:p>
            <a:pPr>
              <a:lnSpc>
                <a:spcPct val="90000"/>
              </a:lnSpc>
            </a:pPr>
            <a:endParaRPr lang="en-US" sz="2400" b="1" dirty="0"/>
          </a:p>
          <a:p>
            <a:pPr>
              <a:lnSpc>
                <a:spcPct val="90000"/>
              </a:lnSpc>
            </a:pPr>
            <a:endParaRPr lang="en-US" sz="2400" b="1" dirty="0"/>
          </a:p>
        </p:txBody>
      </p:sp>
      <p:sp>
        <p:nvSpPr>
          <p:cNvPr id="372740" name="Rectangle 4"/>
          <p:cNvSpPr>
            <a:spLocks noGrp="1" noChangeArrowheads="1"/>
          </p:cNvSpPr>
          <p:nvPr>
            <p:ph sz="half" idx="2"/>
          </p:nvPr>
        </p:nvSpPr>
        <p:spPr/>
        <p:txBody>
          <a:bodyPr/>
          <a:lstStyle/>
          <a:p>
            <a:pPr>
              <a:lnSpc>
                <a:spcPct val="90000"/>
              </a:lnSpc>
            </a:pPr>
            <a:r>
              <a:rPr lang="en-US" sz="2400" b="1" dirty="0"/>
              <a:t>Acid- base studies</a:t>
            </a:r>
          </a:p>
          <a:p>
            <a:pPr>
              <a:lnSpc>
                <a:spcPct val="90000"/>
              </a:lnSpc>
            </a:pPr>
            <a:r>
              <a:rPr lang="en-US" sz="2400" b="1" dirty="0">
                <a:solidFill>
                  <a:srgbClr val="00B0F0"/>
                </a:solidFill>
              </a:rPr>
              <a:t>Biochemical markers for bone turnover (Bone specific ALP, urine and serum collagen crosslinks</a:t>
            </a:r>
            <a:r>
              <a:rPr lang="en-US" sz="2400" b="1" dirty="0"/>
              <a:t>)</a:t>
            </a:r>
          </a:p>
          <a:p>
            <a:pPr>
              <a:lnSpc>
                <a:spcPct val="90000"/>
              </a:lnSpc>
            </a:pPr>
            <a:r>
              <a:rPr lang="en-US" sz="2400" b="1" dirty="0"/>
              <a:t>Serum </a:t>
            </a:r>
            <a:r>
              <a:rPr lang="en-US" sz="2400" b="1" dirty="0" err="1"/>
              <a:t>tryptase</a:t>
            </a:r>
            <a:r>
              <a:rPr lang="en-US" sz="2400" b="1" dirty="0"/>
              <a:t>, urine N-</a:t>
            </a:r>
            <a:r>
              <a:rPr lang="en-US" sz="2400" b="1" dirty="0" err="1"/>
              <a:t>methylhistamine</a:t>
            </a:r>
            <a:r>
              <a:rPr lang="en-US" sz="2400" b="1" dirty="0"/>
              <a:t> or other tests for </a:t>
            </a:r>
            <a:r>
              <a:rPr lang="en-US" sz="2400" b="1" dirty="0" err="1"/>
              <a:t>mastocytosis</a:t>
            </a:r>
            <a:endParaRPr lang="en-US" sz="2400" b="1" dirty="0"/>
          </a:p>
          <a:p>
            <a:pPr>
              <a:lnSpc>
                <a:spcPct val="90000"/>
              </a:lnSpc>
              <a:buFontTx/>
              <a:buNone/>
            </a:pPr>
            <a:endParaRPr lang="en-US" sz="2400" b="1" dirty="0"/>
          </a:p>
        </p:txBody>
      </p:sp>
      <p:sp>
        <p:nvSpPr>
          <p:cNvPr id="372741" name="Text Box 5"/>
          <p:cNvSpPr txBox="1">
            <a:spLocks noChangeArrowheads="1"/>
          </p:cNvSpPr>
          <p:nvPr/>
        </p:nvSpPr>
        <p:spPr bwMode="auto">
          <a:xfrm>
            <a:off x="746127" y="6145213"/>
            <a:ext cx="5783053"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spAutoFit/>
          </a:bodyPr>
          <a:lstStyle/>
          <a:p>
            <a:pPr eaLnBrk="0" fontAlgn="base" hangingPunct="0">
              <a:spcBef>
                <a:spcPct val="0"/>
              </a:spcBef>
              <a:spcAft>
                <a:spcPct val="0"/>
              </a:spcAft>
            </a:pPr>
            <a:r>
              <a:rPr lang="en-US">
                <a:solidFill>
                  <a:srgbClr val="FFFFFF"/>
                </a:solidFill>
                <a:latin typeface="Garamond" pitchFamily="18" charset="0"/>
              </a:rPr>
              <a:t>AACE Osteoporosis Guidelines, Endo Prac.2003;9(6)545-564.</a:t>
            </a:r>
          </a:p>
        </p:txBody>
      </p:sp>
    </p:spTree>
    <p:extLst>
      <p:ext uri="{BB962C8B-B14F-4D97-AF65-F5344CB8AC3E}">
        <p14:creationId xmlns:p14="http://schemas.microsoft.com/office/powerpoint/2010/main" val="3566593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a:t>Indications for Treatment of Postmenopausal Osteoporosis</a:t>
            </a:r>
          </a:p>
        </p:txBody>
      </p:sp>
      <p:sp>
        <p:nvSpPr>
          <p:cNvPr id="90116" name="Rectangle 4"/>
          <p:cNvSpPr>
            <a:spLocks noGrp="1" noChangeArrowheads="1"/>
          </p:cNvSpPr>
          <p:nvPr>
            <p:ph sz="half" idx="1"/>
          </p:nvPr>
        </p:nvSpPr>
        <p:spPr/>
        <p:txBody>
          <a:bodyPr/>
          <a:lstStyle/>
          <a:p>
            <a:pPr>
              <a:lnSpc>
                <a:spcPct val="90000"/>
              </a:lnSpc>
              <a:buFontTx/>
              <a:buNone/>
            </a:pPr>
            <a:r>
              <a:rPr lang="en-US" sz="2400" b="1" u="sng" dirty="0">
                <a:solidFill>
                  <a:srgbClr val="00B0F0"/>
                </a:solidFill>
              </a:rPr>
              <a:t>National Osteoporosis Foundation:</a:t>
            </a:r>
          </a:p>
          <a:p>
            <a:pPr>
              <a:lnSpc>
                <a:spcPct val="90000"/>
              </a:lnSpc>
              <a:buClr>
                <a:schemeClr val="tx1"/>
              </a:buClr>
              <a:buFont typeface="Wingdings" pitchFamily="2" charset="2"/>
              <a:buNone/>
            </a:pPr>
            <a:endParaRPr lang="en-US" sz="2400" b="1" dirty="0"/>
          </a:p>
          <a:p>
            <a:pPr>
              <a:lnSpc>
                <a:spcPct val="90000"/>
              </a:lnSpc>
              <a:buClr>
                <a:srgbClr val="00B0F0"/>
              </a:buClr>
              <a:buFont typeface="Wingdings 2" pitchFamily="18" charset="2"/>
              <a:buChar char="Ö"/>
            </a:pPr>
            <a:r>
              <a:rPr lang="en-US" sz="2400" b="1" dirty="0"/>
              <a:t>T score below -2.0 with no risk factors</a:t>
            </a:r>
          </a:p>
          <a:p>
            <a:pPr>
              <a:lnSpc>
                <a:spcPct val="90000"/>
              </a:lnSpc>
              <a:buClr>
                <a:srgbClr val="00B0F0"/>
              </a:buClr>
              <a:buFont typeface="Wingdings 2" pitchFamily="18" charset="2"/>
              <a:buChar char="Ö"/>
            </a:pPr>
            <a:r>
              <a:rPr lang="en-US" sz="2400" b="1" dirty="0"/>
              <a:t>T score below -1.5 with one or more risk factors</a:t>
            </a:r>
          </a:p>
          <a:p>
            <a:pPr>
              <a:lnSpc>
                <a:spcPct val="90000"/>
              </a:lnSpc>
              <a:buClr>
                <a:srgbClr val="00B0F0"/>
              </a:buClr>
              <a:buFont typeface="Wingdings 2" pitchFamily="18" charset="2"/>
              <a:buChar char="Ö"/>
            </a:pPr>
            <a:r>
              <a:rPr lang="en-US" sz="2400" b="1" dirty="0"/>
              <a:t>Prior vertebral or hip fracture</a:t>
            </a:r>
          </a:p>
        </p:txBody>
      </p:sp>
      <p:sp>
        <p:nvSpPr>
          <p:cNvPr id="90117" name="Rectangle 5"/>
          <p:cNvSpPr>
            <a:spLocks noGrp="1" noChangeArrowheads="1"/>
          </p:cNvSpPr>
          <p:nvPr>
            <p:ph sz="half" idx="2"/>
          </p:nvPr>
        </p:nvSpPr>
        <p:spPr>
          <a:xfrm>
            <a:off x="4876800" y="1643283"/>
            <a:ext cx="4038600" cy="4525963"/>
          </a:xfrm>
        </p:spPr>
        <p:txBody>
          <a:bodyPr/>
          <a:lstStyle/>
          <a:p>
            <a:pPr>
              <a:buFontTx/>
              <a:buNone/>
            </a:pPr>
            <a:r>
              <a:rPr lang="en-US" sz="2400" b="1" u="sng" dirty="0">
                <a:solidFill>
                  <a:srgbClr val="00B0F0"/>
                </a:solidFill>
              </a:rPr>
              <a:t>American Association of Clinical Endocrinology</a:t>
            </a:r>
          </a:p>
          <a:p>
            <a:pPr>
              <a:buFontTx/>
              <a:buNone/>
            </a:pPr>
            <a:endParaRPr lang="en-US" sz="2400" b="1" dirty="0"/>
          </a:p>
          <a:p>
            <a:pPr>
              <a:buClr>
                <a:srgbClr val="FF0000"/>
              </a:buClr>
              <a:buFont typeface="Wingdings 2" pitchFamily="18" charset="2"/>
              <a:buChar char="á"/>
            </a:pPr>
            <a:r>
              <a:rPr lang="en-US" sz="2400" b="1" dirty="0"/>
              <a:t>T score </a:t>
            </a:r>
            <a:r>
              <a:rPr lang="en-US" sz="2400" b="1" u="sng" dirty="0"/>
              <a:t>&lt;</a:t>
            </a:r>
            <a:r>
              <a:rPr lang="en-US" sz="2400" b="1" dirty="0"/>
              <a:t> - 2.5 </a:t>
            </a:r>
          </a:p>
          <a:p>
            <a:pPr>
              <a:buClr>
                <a:srgbClr val="FF0000"/>
              </a:buClr>
              <a:buFont typeface="Wingdings 2" pitchFamily="18" charset="2"/>
              <a:buChar char="á"/>
            </a:pPr>
            <a:r>
              <a:rPr lang="en-US" sz="2400" b="1" dirty="0"/>
              <a:t>T score </a:t>
            </a:r>
            <a:r>
              <a:rPr lang="en-US" sz="2400" b="1" u="sng" dirty="0"/>
              <a:t>&lt;</a:t>
            </a:r>
            <a:r>
              <a:rPr lang="en-US" sz="2400" b="1" dirty="0"/>
              <a:t> -1.5 and risk factors</a:t>
            </a:r>
          </a:p>
          <a:p>
            <a:pPr>
              <a:buClr>
                <a:srgbClr val="FF0000"/>
              </a:buClr>
              <a:buFont typeface="Wingdings 2" pitchFamily="18" charset="2"/>
              <a:buChar char="á"/>
            </a:pPr>
            <a:r>
              <a:rPr lang="en-US" sz="2400" b="1" dirty="0"/>
              <a:t>Low trauma fracture and low BMD</a:t>
            </a:r>
            <a:endParaRPr lang="en-US" b="1" dirty="0"/>
          </a:p>
        </p:txBody>
      </p:sp>
      <p:sp>
        <p:nvSpPr>
          <p:cNvPr id="90118" name="Text Box 6"/>
          <p:cNvSpPr txBox="1">
            <a:spLocks noChangeArrowheads="1"/>
          </p:cNvSpPr>
          <p:nvPr/>
        </p:nvSpPr>
        <p:spPr bwMode="auto">
          <a:xfrm>
            <a:off x="441326" y="5522914"/>
            <a:ext cx="4514757" cy="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spAutoFit/>
          </a:bodyPr>
          <a:lstStyle/>
          <a:p>
            <a:pPr fontAlgn="base">
              <a:spcBef>
                <a:spcPct val="0"/>
              </a:spcBef>
              <a:spcAft>
                <a:spcPct val="0"/>
              </a:spcAft>
            </a:pPr>
            <a:r>
              <a:rPr lang="en-US" dirty="0">
                <a:solidFill>
                  <a:srgbClr val="FFFFFF"/>
                </a:solidFill>
              </a:rPr>
              <a:t>NOF</a:t>
            </a:r>
            <a:r>
              <a:rPr lang="en-US" dirty="0" smtClean="0">
                <a:solidFill>
                  <a:srgbClr val="FFFFFF"/>
                </a:solidFill>
              </a:rPr>
              <a:t>:.</a:t>
            </a:r>
            <a:endParaRPr lang="en-US" dirty="0">
              <a:solidFill>
                <a:srgbClr val="FFFFFF"/>
              </a:solidFill>
            </a:endParaRPr>
          </a:p>
          <a:p>
            <a:pPr fontAlgn="base">
              <a:spcBef>
                <a:spcPct val="0"/>
              </a:spcBef>
              <a:spcAft>
                <a:spcPct val="0"/>
              </a:spcAft>
            </a:pPr>
            <a:r>
              <a:rPr lang="en-US" dirty="0">
                <a:solidFill>
                  <a:srgbClr val="FFFFFF"/>
                </a:solidFill>
              </a:rPr>
              <a:t>Hodgson SF et al. </a:t>
            </a:r>
            <a:r>
              <a:rPr lang="en-US" dirty="0" err="1">
                <a:solidFill>
                  <a:srgbClr val="FFFFFF"/>
                </a:solidFill>
              </a:rPr>
              <a:t>Endocr</a:t>
            </a:r>
            <a:r>
              <a:rPr lang="en-US" dirty="0">
                <a:solidFill>
                  <a:srgbClr val="FFFFFF"/>
                </a:solidFill>
              </a:rPr>
              <a:t> </a:t>
            </a:r>
            <a:r>
              <a:rPr lang="en-US" dirty="0" err="1">
                <a:solidFill>
                  <a:srgbClr val="FFFFFF"/>
                </a:solidFill>
              </a:rPr>
              <a:t>Pract</a:t>
            </a:r>
            <a:r>
              <a:rPr lang="en-US" dirty="0">
                <a:solidFill>
                  <a:srgbClr val="FFFFFF"/>
                </a:solidFill>
              </a:rPr>
              <a:t> 2003;9:544-64.</a:t>
            </a:r>
          </a:p>
        </p:txBody>
      </p:sp>
    </p:spTree>
    <p:extLst>
      <p:ext uri="{BB962C8B-B14F-4D97-AF65-F5344CB8AC3E}">
        <p14:creationId xmlns:p14="http://schemas.microsoft.com/office/powerpoint/2010/main" val="2182280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467600" cy="3785615"/>
          </a:xfrm>
          <a:prstGeom prst="rect">
            <a:avLst/>
          </a:prstGeom>
        </p:spPr>
        <p:txBody>
          <a:bodyPr wrap="square" lIns="91406" tIns="45702" rIns="91406" bIns="45702">
            <a:spAutoFit/>
          </a:bodyPr>
          <a:lstStyle/>
          <a:p>
            <a:r>
              <a:rPr lang="en-US" sz="2400" b="1" dirty="0"/>
              <a:t>Consider FDA-approved medical therapies based on the following:</a:t>
            </a:r>
          </a:p>
          <a:p>
            <a:endParaRPr lang="en-US" sz="2400" b="1" dirty="0"/>
          </a:p>
          <a:p>
            <a:pPr marL="285642" indent="-285642">
              <a:buFont typeface="Wingdings 2" pitchFamily="18" charset="2"/>
              <a:buChar char="Ö"/>
            </a:pPr>
            <a:r>
              <a:rPr lang="en-US" sz="2400" dirty="0"/>
              <a:t>Vertebral fracture (clinical or asymptomatic) or hip fracture</a:t>
            </a:r>
          </a:p>
          <a:p>
            <a:pPr marL="285642" indent="-285642">
              <a:buFont typeface="Wingdings 2" pitchFamily="18" charset="2"/>
              <a:buChar char="Ö"/>
            </a:pPr>
            <a:r>
              <a:rPr lang="en-US" sz="2400" dirty="0"/>
              <a:t>Hip DXA (femoral neck or total hip) or lumbar spine T-score ≤−2.5</a:t>
            </a:r>
          </a:p>
          <a:p>
            <a:pPr marL="285642" indent="-285642">
              <a:buFont typeface="Wingdings 2" pitchFamily="18" charset="2"/>
              <a:buChar char="Ö"/>
            </a:pPr>
            <a:r>
              <a:rPr lang="en-US" sz="2400" dirty="0"/>
              <a:t>Low bone mass (osteopenia) and a 10-year probability of a hip fracture ≥3 % or 10-year probability of any major osteoporosis-related fracture ≥20 %</a:t>
            </a:r>
          </a:p>
        </p:txBody>
      </p:sp>
    </p:spTree>
    <p:extLst>
      <p:ext uri="{BB962C8B-B14F-4D97-AF65-F5344CB8AC3E}">
        <p14:creationId xmlns:p14="http://schemas.microsoft.com/office/powerpoint/2010/main" val="783493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dirty="0" smtClean="0"/>
              <a:t>Osteoporosis</a:t>
            </a:r>
            <a:br>
              <a:rPr lang="en-US" dirty="0" smtClean="0"/>
            </a:br>
            <a:r>
              <a:rPr lang="en-US" sz="2700" dirty="0"/>
              <a:t>Therapeutic Options</a:t>
            </a:r>
            <a:endParaRPr lang="en-US" dirty="0"/>
          </a:p>
        </p:txBody>
      </p:sp>
      <p:sp>
        <p:nvSpPr>
          <p:cNvPr id="4" name="Content Placeholder 3"/>
          <p:cNvSpPr>
            <a:spLocks noGrp="1"/>
          </p:cNvSpPr>
          <p:nvPr>
            <p:ph idx="1"/>
          </p:nvPr>
        </p:nvSpPr>
        <p:spPr>
          <a:xfrm>
            <a:off x="76200" y="1325562"/>
            <a:ext cx="8991600" cy="5456238"/>
          </a:xfrm>
        </p:spPr>
        <p:txBody>
          <a:bodyPr>
            <a:normAutofit lnSpcReduction="10000"/>
          </a:bodyPr>
          <a:lstStyle/>
          <a:p>
            <a:r>
              <a:rPr lang="en-US" b="1" dirty="0" smtClean="0"/>
              <a:t> Pharmacological Therapy</a:t>
            </a:r>
          </a:p>
          <a:p>
            <a:pPr lvl="1"/>
            <a:r>
              <a:rPr lang="en-US" u="sng" dirty="0" smtClean="0"/>
              <a:t>Low</a:t>
            </a:r>
            <a:r>
              <a:rPr lang="en-US" dirty="0" smtClean="0"/>
              <a:t> risk (0-10%)</a:t>
            </a:r>
          </a:p>
          <a:p>
            <a:pPr lvl="2"/>
            <a:r>
              <a:rPr lang="en-US" dirty="0" smtClean="0"/>
              <a:t>No drug treatment</a:t>
            </a:r>
          </a:p>
          <a:p>
            <a:pPr lvl="2"/>
            <a:endParaRPr lang="en-US" dirty="0" smtClean="0"/>
          </a:p>
          <a:p>
            <a:pPr lvl="1"/>
            <a:r>
              <a:rPr lang="en-US" u="sng" dirty="0" smtClean="0"/>
              <a:t>Moderate</a:t>
            </a:r>
            <a:r>
              <a:rPr lang="en-US" dirty="0" smtClean="0"/>
              <a:t> risk (10-20%) </a:t>
            </a:r>
          </a:p>
          <a:p>
            <a:pPr lvl="2"/>
            <a:r>
              <a:rPr lang="en-US" dirty="0"/>
              <a:t>C</a:t>
            </a:r>
            <a:r>
              <a:rPr lang="en-US" dirty="0" smtClean="0"/>
              <a:t>onsider treatment – discuss with patient</a:t>
            </a:r>
          </a:p>
          <a:p>
            <a:pPr lvl="2"/>
            <a:endParaRPr lang="en-US" dirty="0" smtClean="0"/>
          </a:p>
          <a:p>
            <a:pPr lvl="1"/>
            <a:r>
              <a:rPr lang="en-US" u="sng" dirty="0" smtClean="0"/>
              <a:t>High</a:t>
            </a:r>
            <a:r>
              <a:rPr lang="en-US" dirty="0" smtClean="0"/>
              <a:t> risk (</a:t>
            </a:r>
            <a:r>
              <a:rPr lang="en-US" u="sng" dirty="0" smtClean="0"/>
              <a:t>&gt;</a:t>
            </a:r>
            <a:r>
              <a:rPr lang="en-US" dirty="0" smtClean="0"/>
              <a:t>20%) </a:t>
            </a:r>
          </a:p>
          <a:p>
            <a:pPr lvl="1"/>
            <a:r>
              <a:rPr lang="en-US" u="sng" dirty="0" smtClean="0"/>
              <a:t>High</a:t>
            </a:r>
            <a:r>
              <a:rPr lang="en-US" dirty="0" smtClean="0"/>
              <a:t> risk: FRAX hip fracture score &gt;3%</a:t>
            </a:r>
          </a:p>
          <a:p>
            <a:pPr lvl="1"/>
            <a:r>
              <a:rPr lang="en-US" u="sng" dirty="0" smtClean="0"/>
              <a:t>High</a:t>
            </a:r>
            <a:r>
              <a:rPr lang="en-US" dirty="0" smtClean="0"/>
              <a:t> risk: &gt; 50y.o. + </a:t>
            </a:r>
            <a:r>
              <a:rPr lang="en-US" dirty="0" err="1" smtClean="0"/>
              <a:t>Hx</a:t>
            </a:r>
            <a:r>
              <a:rPr lang="en-US" dirty="0" smtClean="0"/>
              <a:t> of hip or spine fragility fracture</a:t>
            </a:r>
          </a:p>
          <a:p>
            <a:pPr lvl="1"/>
            <a:r>
              <a:rPr lang="en-US" u="sng" dirty="0" smtClean="0"/>
              <a:t>High</a:t>
            </a:r>
            <a:r>
              <a:rPr lang="en-US" dirty="0" smtClean="0"/>
              <a:t> risk: &gt; 50y.o. + </a:t>
            </a:r>
            <a:r>
              <a:rPr lang="en-US" dirty="0" err="1" smtClean="0"/>
              <a:t>Hx</a:t>
            </a:r>
            <a:r>
              <a:rPr lang="en-US" dirty="0" smtClean="0"/>
              <a:t> of multiple fractures</a:t>
            </a:r>
          </a:p>
          <a:p>
            <a:pPr lvl="2"/>
            <a:r>
              <a:rPr lang="en-US" dirty="0"/>
              <a:t>T</a:t>
            </a:r>
            <a:r>
              <a:rPr lang="en-US" dirty="0" smtClean="0"/>
              <a:t>reat</a:t>
            </a:r>
            <a:endParaRPr lang="en-US" dirty="0"/>
          </a:p>
        </p:txBody>
      </p:sp>
    </p:spTree>
    <p:extLst>
      <p:ext uri="{BB962C8B-B14F-4D97-AF65-F5344CB8AC3E}">
        <p14:creationId xmlns:p14="http://schemas.microsoft.com/office/powerpoint/2010/main" val="1839596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normAutofit fontScale="90000"/>
          </a:bodyPr>
          <a:lstStyle/>
          <a:p>
            <a:r>
              <a:rPr lang="en-US" sz="4000"/>
              <a:t>Guidelines for Follow-up BMD Measurements</a:t>
            </a:r>
          </a:p>
        </p:txBody>
      </p:sp>
      <p:sp>
        <p:nvSpPr>
          <p:cNvPr id="375811" name="Rectangle 3"/>
          <p:cNvSpPr>
            <a:spLocks noGrp="1" noChangeArrowheads="1"/>
          </p:cNvSpPr>
          <p:nvPr>
            <p:ph idx="1"/>
          </p:nvPr>
        </p:nvSpPr>
        <p:spPr>
          <a:xfrm>
            <a:off x="381000" y="1600202"/>
            <a:ext cx="8458200" cy="4525963"/>
          </a:xfrm>
        </p:spPr>
        <p:txBody>
          <a:bodyPr>
            <a:normAutofit fontScale="92500"/>
          </a:bodyPr>
          <a:lstStyle/>
          <a:p>
            <a:pPr>
              <a:lnSpc>
                <a:spcPct val="90000"/>
              </a:lnSpc>
              <a:buFont typeface="Wingdings 2" pitchFamily="18" charset="2"/>
              <a:buChar char="Ö"/>
            </a:pPr>
            <a:r>
              <a:rPr lang="en-US" sz="2800" dirty="0"/>
              <a:t>Baseline T scores &gt; -1.0, no new risk factors: repeat in 5 - 10 years.</a:t>
            </a:r>
          </a:p>
          <a:p>
            <a:pPr>
              <a:lnSpc>
                <a:spcPct val="90000"/>
              </a:lnSpc>
              <a:buFont typeface="Wingdings 2" pitchFamily="18" charset="2"/>
              <a:buChar char="Ö"/>
            </a:pPr>
            <a:r>
              <a:rPr lang="en-US" sz="2800" dirty="0"/>
              <a:t>Baseline T scores &lt; -1.0, not on therapy, with ongoing risk factors: repeat in 2-4 years.</a:t>
            </a:r>
          </a:p>
          <a:p>
            <a:pPr>
              <a:lnSpc>
                <a:spcPct val="90000"/>
              </a:lnSpc>
              <a:buFont typeface="Wingdings 2" pitchFamily="18" charset="2"/>
              <a:buChar char="Ö"/>
            </a:pPr>
            <a:r>
              <a:rPr lang="en-US" sz="2800" dirty="0"/>
              <a:t>Baseline T scores &lt; -1.5, monitoring therapy: repeat in 5 years.</a:t>
            </a:r>
          </a:p>
          <a:p>
            <a:pPr>
              <a:lnSpc>
                <a:spcPct val="90000"/>
              </a:lnSpc>
              <a:buFont typeface="Wingdings 2" pitchFamily="18" charset="2"/>
              <a:buChar char="Ö"/>
            </a:pPr>
            <a:r>
              <a:rPr lang="en-US" sz="2800" dirty="0"/>
              <a:t>Aggressive disease progression suspected, based on clinical situation: may repeat in 6-12 months.</a:t>
            </a:r>
          </a:p>
          <a:p>
            <a:pPr marL="0" indent="0">
              <a:lnSpc>
                <a:spcPct val="90000"/>
              </a:lnSpc>
              <a:buNone/>
            </a:pPr>
            <a:endParaRPr lang="en-US" sz="2800" dirty="0"/>
          </a:p>
          <a:p>
            <a:pPr>
              <a:lnSpc>
                <a:spcPct val="90000"/>
              </a:lnSpc>
              <a:buFont typeface="Wingdings 2" pitchFamily="18" charset="2"/>
              <a:buChar char="Ö"/>
            </a:pPr>
            <a:r>
              <a:rPr lang="en-US" sz="2800" dirty="0">
                <a:solidFill>
                  <a:srgbClr val="FF0000"/>
                </a:solidFill>
              </a:rPr>
              <a:t>Note:</a:t>
            </a:r>
            <a:r>
              <a:rPr lang="en-US" sz="2800" dirty="0"/>
              <a:t> The Z-score, and not the T-score, should be used in premenopausal women, men &lt;50 years, and in children</a:t>
            </a:r>
          </a:p>
        </p:txBody>
      </p:sp>
      <p:sp>
        <p:nvSpPr>
          <p:cNvPr id="375812" name="Text Box 4"/>
          <p:cNvSpPr txBox="1">
            <a:spLocks noChangeArrowheads="1"/>
          </p:cNvSpPr>
          <p:nvPr/>
        </p:nvSpPr>
        <p:spPr bwMode="auto">
          <a:xfrm>
            <a:off x="685800" y="6172200"/>
            <a:ext cx="6477000" cy="106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2" rIns="91406" bIns="45702">
            <a:spAutoFit/>
          </a:bodyPr>
          <a:lstStyle/>
          <a:p>
            <a:pPr eaLnBrk="0" fontAlgn="base" hangingPunct="0">
              <a:spcBef>
                <a:spcPct val="0"/>
              </a:spcBef>
              <a:spcAft>
                <a:spcPct val="0"/>
              </a:spcAft>
            </a:pPr>
            <a:r>
              <a:rPr lang="en-US">
                <a:solidFill>
                  <a:srgbClr val="FFFFFF"/>
                </a:solidFill>
                <a:latin typeface="Garamond" pitchFamily="18" charset="0"/>
              </a:rPr>
              <a:t>AACE Osteoporosis Guidelines, Endo Prac.2003;9(6)545-564.</a:t>
            </a:r>
          </a:p>
          <a:p>
            <a:pPr eaLnBrk="0" fontAlgn="base" hangingPunct="0">
              <a:spcBef>
                <a:spcPct val="0"/>
              </a:spcBef>
              <a:spcAft>
                <a:spcPct val="0"/>
              </a:spcAft>
            </a:pPr>
            <a:endParaRPr lang="en-US">
              <a:solidFill>
                <a:srgbClr val="FFFFFF"/>
              </a:solidFill>
              <a:latin typeface="Garamond" pitchFamily="18" charset="0"/>
            </a:endParaRPr>
          </a:p>
          <a:p>
            <a:pPr eaLnBrk="0" fontAlgn="base" hangingPunct="0">
              <a:spcBef>
                <a:spcPct val="50000"/>
              </a:spcBef>
              <a:spcAft>
                <a:spcPct val="0"/>
              </a:spcAft>
            </a:pPr>
            <a:endParaRPr lang="en-US">
              <a:solidFill>
                <a:srgbClr val="FFFFFF"/>
              </a:solidFill>
              <a:latin typeface="Garamond" pitchFamily="18" charset="0"/>
            </a:endParaRPr>
          </a:p>
        </p:txBody>
      </p:sp>
    </p:spTree>
    <p:extLst>
      <p:ext uri="{BB962C8B-B14F-4D97-AF65-F5344CB8AC3E}">
        <p14:creationId xmlns:p14="http://schemas.microsoft.com/office/powerpoint/2010/main" val="5760293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Goals of Treatment	</a:t>
            </a:r>
          </a:p>
        </p:txBody>
      </p:sp>
      <p:sp>
        <p:nvSpPr>
          <p:cNvPr id="81923" name="Rectangle 3"/>
          <p:cNvSpPr>
            <a:spLocks noGrp="1" noChangeArrowheads="1"/>
          </p:cNvSpPr>
          <p:nvPr>
            <p:ph idx="1"/>
          </p:nvPr>
        </p:nvSpPr>
        <p:spPr/>
        <p:txBody>
          <a:bodyPr>
            <a:normAutofit/>
          </a:bodyPr>
          <a:lstStyle/>
          <a:p>
            <a:pPr algn="just">
              <a:lnSpc>
                <a:spcPct val="90000"/>
              </a:lnSpc>
              <a:buFont typeface="Wingdings 2" pitchFamily="18" charset="2"/>
              <a:buChar char="Ö"/>
            </a:pPr>
            <a:r>
              <a:rPr lang="en-US" sz="3600" dirty="0"/>
              <a:t>Because fractures are the main cause of the morbidity and mortality associated with “osteoporosis”, the goal of therapies should be directed towards prevention of a fracture.</a:t>
            </a:r>
          </a:p>
        </p:txBody>
      </p:sp>
    </p:spTree>
    <p:extLst>
      <p:ext uri="{BB962C8B-B14F-4D97-AF65-F5344CB8AC3E}">
        <p14:creationId xmlns:p14="http://schemas.microsoft.com/office/powerpoint/2010/main" val="2729378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0"/>
            <a:ext cx="8229600" cy="1143000"/>
          </a:xfrm>
        </p:spPr>
        <p:txBody>
          <a:bodyPr/>
          <a:lstStyle/>
          <a:p>
            <a:pPr algn="l"/>
            <a:r>
              <a:rPr lang="en-US" dirty="0" err="1"/>
              <a:t>Nonpharmocologic</a:t>
            </a:r>
            <a:r>
              <a:rPr lang="en-US" dirty="0"/>
              <a:t> Treatment </a:t>
            </a:r>
          </a:p>
        </p:txBody>
      </p:sp>
      <p:sp>
        <p:nvSpPr>
          <p:cNvPr id="32773" name="Rectangle 5"/>
          <p:cNvSpPr>
            <a:spLocks noGrp="1" noChangeArrowheads="1"/>
          </p:cNvSpPr>
          <p:nvPr>
            <p:ph idx="1"/>
          </p:nvPr>
        </p:nvSpPr>
        <p:spPr>
          <a:xfrm>
            <a:off x="457200" y="1219200"/>
            <a:ext cx="8305800" cy="5257800"/>
          </a:xfrm>
        </p:spPr>
        <p:txBody>
          <a:bodyPr>
            <a:normAutofit lnSpcReduction="10000"/>
          </a:bodyPr>
          <a:lstStyle/>
          <a:p>
            <a:pPr marL="0" indent="0">
              <a:buNone/>
            </a:pPr>
            <a:r>
              <a:rPr lang="en-US" sz="2600" b="1" dirty="0">
                <a:solidFill>
                  <a:prstClr val="black"/>
                </a:solidFill>
              </a:rPr>
              <a:t>Daily recommendations of calcium</a:t>
            </a:r>
            <a:r>
              <a:rPr lang="en-US" sz="2200" b="1" dirty="0">
                <a:solidFill>
                  <a:prstClr val="black"/>
                </a:solidFill>
              </a:rPr>
              <a:t>: </a:t>
            </a:r>
          </a:p>
          <a:p>
            <a:pPr lvl="0">
              <a:buFont typeface="Wingdings 2" pitchFamily="18" charset="2"/>
              <a:buChar char="á"/>
            </a:pPr>
            <a:r>
              <a:rPr lang="en-US" sz="2200" dirty="0">
                <a:solidFill>
                  <a:prstClr val="black"/>
                </a:solidFill>
              </a:rPr>
              <a:t>Women ≥51 and Men &gt;70: 1200 mg/day</a:t>
            </a:r>
          </a:p>
          <a:p>
            <a:pPr lvl="0">
              <a:buFont typeface="Wingdings 2" pitchFamily="18" charset="2"/>
              <a:buChar char="á"/>
            </a:pPr>
            <a:r>
              <a:rPr lang="en-US" sz="2200" dirty="0">
                <a:solidFill>
                  <a:prstClr val="black"/>
                </a:solidFill>
              </a:rPr>
              <a:t>Women 19-50 years, Men 50-70 years: 1000 mg/day</a:t>
            </a:r>
          </a:p>
          <a:p>
            <a:pPr marL="0" indent="0">
              <a:buNone/>
            </a:pPr>
            <a:r>
              <a:rPr lang="en-US" sz="2600" b="1" dirty="0">
                <a:solidFill>
                  <a:prstClr val="black"/>
                </a:solidFill>
              </a:rPr>
              <a:t>Daily recommendations for vitamin D</a:t>
            </a:r>
          </a:p>
          <a:p>
            <a:pPr lvl="0">
              <a:buFont typeface="Wingdings 2" pitchFamily="18" charset="2"/>
              <a:buChar char="á"/>
            </a:pPr>
            <a:r>
              <a:rPr lang="en-US" sz="2200" dirty="0">
                <a:solidFill>
                  <a:prstClr val="black"/>
                </a:solidFill>
              </a:rPr>
              <a:t>Adults &lt;50: 400-800 IU daily</a:t>
            </a:r>
          </a:p>
          <a:p>
            <a:pPr lvl="0">
              <a:buFont typeface="Wingdings 2" pitchFamily="18" charset="2"/>
              <a:buChar char="á"/>
            </a:pPr>
            <a:r>
              <a:rPr lang="en-US" sz="2200" dirty="0">
                <a:solidFill>
                  <a:prstClr val="black"/>
                </a:solidFill>
              </a:rPr>
              <a:t>Adults ≥50: 800-1000 IU daily (NOF)</a:t>
            </a:r>
          </a:p>
          <a:p>
            <a:pPr lvl="0">
              <a:buFont typeface="Wingdings 2" pitchFamily="18" charset="2"/>
              <a:buChar char="á"/>
            </a:pPr>
            <a:r>
              <a:rPr lang="en-US" sz="2200" dirty="0">
                <a:solidFill>
                  <a:prstClr val="black"/>
                </a:solidFill>
              </a:rPr>
              <a:t>Obtained from a combination of dairy products, other calcium-rich foods, </a:t>
            </a:r>
            <a:r>
              <a:rPr lang="en-US" sz="2200" dirty="0" err="1">
                <a:solidFill>
                  <a:prstClr val="black"/>
                </a:solidFill>
              </a:rPr>
              <a:t>sunlight,vitamin</a:t>
            </a:r>
            <a:r>
              <a:rPr lang="en-US" sz="2200" dirty="0">
                <a:solidFill>
                  <a:prstClr val="black"/>
                </a:solidFill>
              </a:rPr>
              <a:t> D-fortified milk, cereals, egg yolks, fatty fish, and liver.</a:t>
            </a:r>
          </a:p>
          <a:p>
            <a:pPr marL="0" indent="0">
              <a:buNone/>
            </a:pPr>
            <a:r>
              <a:rPr lang="en-US" sz="2600" b="1" dirty="0">
                <a:solidFill>
                  <a:prstClr val="black"/>
                </a:solidFill>
              </a:rPr>
              <a:t>Treat vitamin D deficiency</a:t>
            </a:r>
          </a:p>
          <a:p>
            <a:pPr marL="0" indent="0">
              <a:buNone/>
            </a:pPr>
            <a:r>
              <a:rPr lang="en-US" sz="2200" dirty="0">
                <a:solidFill>
                  <a:prstClr val="black"/>
                </a:solidFill>
              </a:rPr>
              <a:t>Maintain serum 25-hydroxyvitamin D (25[OH]D)level to ≥30 </a:t>
            </a:r>
            <a:r>
              <a:rPr lang="en-US" sz="2200" dirty="0" err="1">
                <a:solidFill>
                  <a:prstClr val="black"/>
                </a:solidFill>
              </a:rPr>
              <a:t>ng</a:t>
            </a:r>
            <a:r>
              <a:rPr lang="en-US" sz="2200" dirty="0">
                <a:solidFill>
                  <a:prstClr val="black"/>
                </a:solidFill>
              </a:rPr>
              <a:t>/ml </a:t>
            </a:r>
          </a:p>
          <a:p>
            <a:pPr lvl="0">
              <a:buFont typeface="Wingdings 2" pitchFamily="18" charset="2"/>
              <a:buChar char="á"/>
            </a:pPr>
            <a:r>
              <a:rPr lang="en-US" sz="2200" dirty="0">
                <a:solidFill>
                  <a:prstClr val="black"/>
                </a:solidFill>
              </a:rPr>
              <a:t>Treat with 50,000 IU once weekly for 8-12 weeks</a:t>
            </a:r>
          </a:p>
          <a:p>
            <a:pPr lvl="0">
              <a:buFont typeface="Wingdings 2" pitchFamily="18" charset="2"/>
              <a:buChar char="á"/>
            </a:pPr>
            <a:r>
              <a:rPr lang="en-US" sz="2200" dirty="0">
                <a:solidFill>
                  <a:prstClr val="black"/>
                </a:solidFill>
              </a:rPr>
              <a:t> Follow with maintenance dose of 1500-2000 IU daily </a:t>
            </a:r>
          </a:p>
          <a:p>
            <a:pPr lvl="0">
              <a:buFont typeface="Wingdings 2" pitchFamily="18" charset="2"/>
              <a:buChar char="á"/>
            </a:pPr>
            <a:r>
              <a:rPr lang="en-US" sz="2200" dirty="0">
                <a:solidFill>
                  <a:prstClr val="black"/>
                </a:solidFill>
              </a:rPr>
              <a:t>Safe upper limit of vitamin D intake is 4000 IU per day</a:t>
            </a:r>
          </a:p>
          <a:p>
            <a:pPr marL="0" indent="0">
              <a:buNone/>
            </a:pPr>
            <a:endParaRPr lang="en-US" dirty="0"/>
          </a:p>
        </p:txBody>
      </p:sp>
    </p:spTree>
    <p:extLst>
      <p:ext uri="{BB962C8B-B14F-4D97-AF65-F5344CB8AC3E}">
        <p14:creationId xmlns:p14="http://schemas.microsoft.com/office/powerpoint/2010/main" val="558373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390525" y="752475"/>
            <a:ext cx="7772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nchor="ctr"/>
          <a:lstStyle/>
          <a:p>
            <a:pPr fontAlgn="base">
              <a:spcBef>
                <a:spcPct val="0"/>
              </a:spcBef>
              <a:spcAft>
                <a:spcPct val="0"/>
              </a:spcAft>
            </a:pPr>
            <a:r>
              <a:rPr lang="en-US" sz="2400" b="1" dirty="0">
                <a:solidFill>
                  <a:schemeClr val="tx1">
                    <a:lumMod val="95000"/>
                    <a:lumOff val="5000"/>
                  </a:schemeClr>
                </a:solidFill>
              </a:rPr>
              <a:t>Vitamin D is required to prevent bone loss and fractures</a:t>
            </a:r>
          </a:p>
        </p:txBody>
      </p:sp>
      <p:pic>
        <p:nvPicPr>
          <p:cNvPr id="33796" name="Picture 4" descr="VitaminDChartFinalv2"/>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1524000" y="1905002"/>
            <a:ext cx="64008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368301" y="6307139"/>
            <a:ext cx="8278813" cy="31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6" tIns="45702" rIns="91406" bIns="45702">
            <a:spAutoFit/>
          </a:bodyPr>
          <a:lstStyle>
            <a:lvl1pPr>
              <a:tabLst>
                <a:tab pos="4572000" algn="ctr"/>
                <a:tab pos="7434263" algn="ctr"/>
              </a:tabLst>
              <a:defRPr sz="1200">
                <a:solidFill>
                  <a:schemeClr val="accent2"/>
                </a:solidFill>
                <a:latin typeface="Arial" charset="0"/>
                <a:ea typeface="ＭＳ Ｐゴシック" pitchFamily="34" charset="-128"/>
              </a:defRPr>
            </a:lvl1pPr>
            <a:lvl2pPr marL="742950" indent="-285750">
              <a:tabLst>
                <a:tab pos="4572000" algn="ctr"/>
                <a:tab pos="7434263" algn="ctr"/>
              </a:tabLst>
              <a:defRPr sz="1200">
                <a:solidFill>
                  <a:schemeClr val="accent2"/>
                </a:solidFill>
                <a:latin typeface="Arial" charset="0"/>
                <a:ea typeface="ＭＳ Ｐゴシック" pitchFamily="34" charset="-128"/>
              </a:defRPr>
            </a:lvl2pPr>
            <a:lvl3pPr marL="1143000" indent="-228600">
              <a:tabLst>
                <a:tab pos="4572000" algn="ctr"/>
                <a:tab pos="7434263" algn="ctr"/>
              </a:tabLst>
              <a:defRPr sz="1200">
                <a:solidFill>
                  <a:schemeClr val="accent2"/>
                </a:solidFill>
                <a:latin typeface="Arial" charset="0"/>
                <a:ea typeface="ＭＳ Ｐゴシック" pitchFamily="34" charset="-128"/>
              </a:defRPr>
            </a:lvl3pPr>
            <a:lvl4pPr marL="1600200" indent="-228600">
              <a:tabLst>
                <a:tab pos="4572000" algn="ctr"/>
                <a:tab pos="7434263" algn="ctr"/>
              </a:tabLst>
              <a:defRPr sz="1200">
                <a:solidFill>
                  <a:schemeClr val="accent2"/>
                </a:solidFill>
                <a:latin typeface="Arial" charset="0"/>
                <a:ea typeface="ＭＳ Ｐゴシック" pitchFamily="34" charset="-128"/>
              </a:defRPr>
            </a:lvl4pPr>
            <a:lvl5pPr marL="2057400" indent="-228600">
              <a:tabLst>
                <a:tab pos="4572000" algn="ctr"/>
                <a:tab pos="7434263" algn="ctr"/>
              </a:tabLst>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9pPr>
          </a:lstStyle>
          <a:p>
            <a:pPr eaLnBrk="0" fontAlgn="base" hangingPunct="0">
              <a:lnSpc>
                <a:spcPct val="90000"/>
              </a:lnSpc>
              <a:spcBef>
                <a:spcPct val="60000"/>
              </a:spcBef>
              <a:spcAft>
                <a:spcPct val="0"/>
              </a:spcAft>
            </a:pPr>
            <a:r>
              <a:rPr lang="en-US">
                <a:solidFill>
                  <a:srgbClr val="333399"/>
                </a:solidFill>
              </a:rPr>
              <a:t>Modified from Dawson-Hughes BoneKEy </a:t>
            </a:r>
            <a:r>
              <a:rPr lang="en-US" sz="1600">
                <a:solidFill>
                  <a:srgbClr val="333399"/>
                </a:solidFill>
              </a:rPr>
              <a:t> </a:t>
            </a:r>
            <a:r>
              <a:rPr lang="en-US">
                <a:solidFill>
                  <a:srgbClr val="333399"/>
                </a:solidFill>
              </a:rPr>
              <a:t>2(12):39-41.</a:t>
            </a:r>
          </a:p>
        </p:txBody>
      </p:sp>
    </p:spTree>
    <p:extLst>
      <p:ext uri="{BB962C8B-B14F-4D97-AF65-F5344CB8AC3E}">
        <p14:creationId xmlns:p14="http://schemas.microsoft.com/office/powerpoint/2010/main" val="937202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US"/>
              <a:t>Definition of Osteoporosis</a:t>
            </a:r>
          </a:p>
        </p:txBody>
      </p:sp>
      <p:sp>
        <p:nvSpPr>
          <p:cNvPr id="603139" name="Rectangle 3"/>
          <p:cNvSpPr>
            <a:spLocks noGrp="1" noChangeArrowheads="1"/>
          </p:cNvSpPr>
          <p:nvPr>
            <p:ph idx="1"/>
          </p:nvPr>
        </p:nvSpPr>
        <p:spPr/>
        <p:txBody>
          <a:bodyPr/>
          <a:lstStyle/>
          <a:p>
            <a:pPr>
              <a:buFontTx/>
              <a:buNone/>
            </a:pPr>
            <a:r>
              <a:rPr lang="en-US"/>
              <a:t>“Osteoporosis is defined as a skeletal disorder characterized by a compromised bone strength predisposing a person to an increase risk of fracture.”</a:t>
            </a:r>
          </a:p>
        </p:txBody>
      </p:sp>
      <p:sp>
        <p:nvSpPr>
          <p:cNvPr id="603140" name="Text Box 4"/>
          <p:cNvSpPr txBox="1">
            <a:spLocks noChangeArrowheads="1"/>
          </p:cNvSpPr>
          <p:nvPr/>
        </p:nvSpPr>
        <p:spPr bwMode="auto">
          <a:xfrm>
            <a:off x="533400" y="5029201"/>
            <a:ext cx="7464425" cy="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2" rIns="91406" bIns="45702">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fontAlgn="base" hangingPunct="0">
              <a:spcAft>
                <a:spcPct val="0"/>
              </a:spcAft>
            </a:pPr>
            <a:r>
              <a:rPr lang="en-US" altLang="en-US">
                <a:solidFill>
                  <a:srgbClr val="FFFFFF"/>
                </a:solidFill>
                <a:latin typeface="Garamond" pitchFamily="18" charset="0"/>
              </a:rPr>
              <a:t>NIH Consensus Development Panel on Osteoporosis </a:t>
            </a:r>
          </a:p>
          <a:p>
            <a:pPr eaLnBrk="0" fontAlgn="base" hangingPunct="0">
              <a:spcAft>
                <a:spcPct val="0"/>
              </a:spcAft>
            </a:pPr>
            <a:r>
              <a:rPr lang="en-US" altLang="en-US">
                <a:solidFill>
                  <a:srgbClr val="FFFFFF"/>
                </a:solidFill>
                <a:latin typeface="Garamond" pitchFamily="18" charset="0"/>
              </a:rPr>
              <a:t>Prevention, Diagnosis, and Therapy.</a:t>
            </a:r>
            <a:r>
              <a:rPr lang="en-US" altLang="en-US" i="1">
                <a:solidFill>
                  <a:srgbClr val="FFFFFF"/>
                </a:solidFill>
                <a:latin typeface="Garamond" pitchFamily="18" charset="0"/>
              </a:rPr>
              <a:t> JAMA.</a:t>
            </a:r>
            <a:r>
              <a:rPr lang="en-US" altLang="en-US">
                <a:solidFill>
                  <a:srgbClr val="FFFFFF"/>
                </a:solidFill>
                <a:latin typeface="Garamond" pitchFamily="18" charset="0"/>
              </a:rPr>
              <a:t> 2001</a:t>
            </a:r>
            <a:r>
              <a:rPr lang="en-US" altLang="en-US" i="1">
                <a:solidFill>
                  <a:srgbClr val="FFFFFF"/>
                </a:solidFill>
                <a:latin typeface="Garamond" pitchFamily="18" charset="0"/>
              </a:rPr>
              <a:t>;</a:t>
            </a:r>
            <a:r>
              <a:rPr lang="en-US" altLang="en-US">
                <a:solidFill>
                  <a:srgbClr val="FFFFFF"/>
                </a:solidFill>
                <a:latin typeface="Garamond" pitchFamily="18" charset="0"/>
              </a:rPr>
              <a:t>285:785-795</a:t>
            </a:r>
            <a:endParaRPr lang="en-US">
              <a:solidFill>
                <a:srgbClr val="FFFFFF"/>
              </a:solidFill>
              <a:latin typeface="Garamond" pitchFamily="18" charset="0"/>
            </a:endParaRPr>
          </a:p>
        </p:txBody>
      </p:sp>
      <p:pic>
        <p:nvPicPr>
          <p:cNvPr id="5" name="Picture 9" descr="lilturnover_loo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6463" y="3822701"/>
            <a:ext cx="38100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ilmenopause_loo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3822701"/>
            <a:ext cx="38100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785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581025"/>
            <a:ext cx="7772400" cy="1143000"/>
          </a:xfrm>
        </p:spPr>
        <p:txBody>
          <a:bodyPr>
            <a:normAutofit fontScale="90000"/>
          </a:bodyPr>
          <a:lstStyle/>
          <a:p>
            <a:pPr eaLnBrk="1" hangingPunct="1"/>
            <a:r>
              <a:rPr lang="en-US" smtClean="0"/>
              <a:t>Changes in BMD with Calcium + Vitamin D</a:t>
            </a:r>
          </a:p>
        </p:txBody>
      </p:sp>
      <p:sp>
        <p:nvSpPr>
          <p:cNvPr id="68611" name="Line 17"/>
          <p:cNvSpPr>
            <a:spLocks noChangeShapeType="1"/>
          </p:cNvSpPr>
          <p:nvPr/>
        </p:nvSpPr>
        <p:spPr bwMode="auto">
          <a:xfrm>
            <a:off x="203200" y="1917700"/>
            <a:ext cx="15509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2" name="Line 18"/>
          <p:cNvSpPr>
            <a:spLocks noChangeShapeType="1"/>
          </p:cNvSpPr>
          <p:nvPr/>
        </p:nvSpPr>
        <p:spPr bwMode="auto">
          <a:xfrm>
            <a:off x="203200" y="3425825"/>
            <a:ext cx="15509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3" name="Line 19"/>
          <p:cNvSpPr>
            <a:spLocks noChangeShapeType="1"/>
          </p:cNvSpPr>
          <p:nvPr/>
        </p:nvSpPr>
        <p:spPr bwMode="auto">
          <a:xfrm>
            <a:off x="203200" y="1917700"/>
            <a:ext cx="0" cy="355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4" name="Line 20"/>
          <p:cNvSpPr>
            <a:spLocks noChangeShapeType="1"/>
          </p:cNvSpPr>
          <p:nvPr/>
        </p:nvSpPr>
        <p:spPr bwMode="auto">
          <a:xfrm>
            <a:off x="4368800" y="1917700"/>
            <a:ext cx="0" cy="355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5" name="Line 21"/>
          <p:cNvSpPr>
            <a:spLocks noChangeShapeType="1"/>
          </p:cNvSpPr>
          <p:nvPr/>
        </p:nvSpPr>
        <p:spPr bwMode="auto">
          <a:xfrm>
            <a:off x="1754190" y="1917700"/>
            <a:ext cx="1501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6" name="Line 22"/>
          <p:cNvSpPr>
            <a:spLocks noChangeShapeType="1"/>
          </p:cNvSpPr>
          <p:nvPr/>
        </p:nvSpPr>
        <p:spPr bwMode="auto">
          <a:xfrm>
            <a:off x="203200" y="227330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7" name="Line 23"/>
          <p:cNvSpPr>
            <a:spLocks noChangeShapeType="1"/>
          </p:cNvSpPr>
          <p:nvPr/>
        </p:nvSpPr>
        <p:spPr bwMode="auto">
          <a:xfrm>
            <a:off x="3255964" y="1917700"/>
            <a:ext cx="1112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8" name="Line 24"/>
          <p:cNvSpPr>
            <a:spLocks noChangeShapeType="1"/>
          </p:cNvSpPr>
          <p:nvPr/>
        </p:nvSpPr>
        <p:spPr bwMode="auto">
          <a:xfrm>
            <a:off x="203200" y="2657477"/>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19" name="Line 25"/>
          <p:cNvSpPr>
            <a:spLocks noChangeShapeType="1"/>
          </p:cNvSpPr>
          <p:nvPr/>
        </p:nvSpPr>
        <p:spPr bwMode="auto">
          <a:xfrm>
            <a:off x="203200" y="304165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0" name="Line 26"/>
          <p:cNvSpPr>
            <a:spLocks noChangeShapeType="1"/>
          </p:cNvSpPr>
          <p:nvPr/>
        </p:nvSpPr>
        <p:spPr bwMode="auto">
          <a:xfrm>
            <a:off x="1754190" y="3425825"/>
            <a:ext cx="1501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1" name="Line 27"/>
          <p:cNvSpPr>
            <a:spLocks noChangeShapeType="1"/>
          </p:cNvSpPr>
          <p:nvPr/>
        </p:nvSpPr>
        <p:spPr bwMode="auto">
          <a:xfrm>
            <a:off x="3255964" y="3425825"/>
            <a:ext cx="1112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2" name="Line 28"/>
          <p:cNvSpPr>
            <a:spLocks noChangeShapeType="1"/>
          </p:cNvSpPr>
          <p:nvPr/>
        </p:nvSpPr>
        <p:spPr bwMode="auto">
          <a:xfrm>
            <a:off x="4368800" y="227330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3" name="Line 29"/>
          <p:cNvSpPr>
            <a:spLocks noChangeShapeType="1"/>
          </p:cNvSpPr>
          <p:nvPr/>
        </p:nvSpPr>
        <p:spPr bwMode="auto">
          <a:xfrm>
            <a:off x="4368800" y="2657477"/>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4" name="Line 30"/>
          <p:cNvSpPr>
            <a:spLocks noChangeShapeType="1"/>
          </p:cNvSpPr>
          <p:nvPr/>
        </p:nvSpPr>
        <p:spPr bwMode="auto">
          <a:xfrm>
            <a:off x="4368800" y="304165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5" name="Line 46"/>
          <p:cNvSpPr>
            <a:spLocks noChangeShapeType="1"/>
          </p:cNvSpPr>
          <p:nvPr/>
        </p:nvSpPr>
        <p:spPr bwMode="auto">
          <a:xfrm>
            <a:off x="4813300" y="1917700"/>
            <a:ext cx="15509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6" name="Line 47"/>
          <p:cNvSpPr>
            <a:spLocks noChangeShapeType="1"/>
          </p:cNvSpPr>
          <p:nvPr/>
        </p:nvSpPr>
        <p:spPr bwMode="auto">
          <a:xfrm>
            <a:off x="4813300" y="3406775"/>
            <a:ext cx="15509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7" name="Line 48"/>
          <p:cNvSpPr>
            <a:spLocks noChangeShapeType="1"/>
          </p:cNvSpPr>
          <p:nvPr/>
        </p:nvSpPr>
        <p:spPr bwMode="auto">
          <a:xfrm>
            <a:off x="4813300" y="1917700"/>
            <a:ext cx="0" cy="336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8" name="Line 49"/>
          <p:cNvSpPr>
            <a:spLocks noChangeShapeType="1"/>
          </p:cNvSpPr>
          <p:nvPr/>
        </p:nvSpPr>
        <p:spPr bwMode="auto">
          <a:xfrm>
            <a:off x="8978900" y="1917700"/>
            <a:ext cx="0" cy="336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29" name="Line 50"/>
          <p:cNvSpPr>
            <a:spLocks noChangeShapeType="1"/>
          </p:cNvSpPr>
          <p:nvPr/>
        </p:nvSpPr>
        <p:spPr bwMode="auto">
          <a:xfrm>
            <a:off x="6364290" y="1917700"/>
            <a:ext cx="1501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0" name="Line 51"/>
          <p:cNvSpPr>
            <a:spLocks noChangeShapeType="1"/>
          </p:cNvSpPr>
          <p:nvPr/>
        </p:nvSpPr>
        <p:spPr bwMode="auto">
          <a:xfrm>
            <a:off x="4813300" y="225425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1" name="Line 52"/>
          <p:cNvSpPr>
            <a:spLocks noChangeShapeType="1"/>
          </p:cNvSpPr>
          <p:nvPr/>
        </p:nvSpPr>
        <p:spPr bwMode="auto">
          <a:xfrm>
            <a:off x="7866064" y="1917700"/>
            <a:ext cx="1112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2" name="Line 53"/>
          <p:cNvSpPr>
            <a:spLocks noChangeShapeType="1"/>
          </p:cNvSpPr>
          <p:nvPr/>
        </p:nvSpPr>
        <p:spPr bwMode="auto">
          <a:xfrm>
            <a:off x="8978900" y="225425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3" name="Line 54"/>
          <p:cNvSpPr>
            <a:spLocks noChangeShapeType="1"/>
          </p:cNvSpPr>
          <p:nvPr/>
        </p:nvSpPr>
        <p:spPr bwMode="auto">
          <a:xfrm>
            <a:off x="4813300" y="2638427"/>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4" name="Line 55"/>
          <p:cNvSpPr>
            <a:spLocks noChangeShapeType="1"/>
          </p:cNvSpPr>
          <p:nvPr/>
        </p:nvSpPr>
        <p:spPr bwMode="auto">
          <a:xfrm>
            <a:off x="8978900" y="2638427"/>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5" name="Line 56"/>
          <p:cNvSpPr>
            <a:spLocks noChangeShapeType="1"/>
          </p:cNvSpPr>
          <p:nvPr/>
        </p:nvSpPr>
        <p:spPr bwMode="auto">
          <a:xfrm>
            <a:off x="4813300" y="302260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6" name="Line 57"/>
          <p:cNvSpPr>
            <a:spLocks noChangeShapeType="1"/>
          </p:cNvSpPr>
          <p:nvPr/>
        </p:nvSpPr>
        <p:spPr bwMode="auto">
          <a:xfrm>
            <a:off x="8978900" y="3022602"/>
            <a:ext cx="0" cy="384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7" name="Line 58"/>
          <p:cNvSpPr>
            <a:spLocks noChangeShapeType="1"/>
          </p:cNvSpPr>
          <p:nvPr/>
        </p:nvSpPr>
        <p:spPr bwMode="auto">
          <a:xfrm>
            <a:off x="6364290" y="3406775"/>
            <a:ext cx="1501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8" name="Line 59"/>
          <p:cNvSpPr>
            <a:spLocks noChangeShapeType="1"/>
          </p:cNvSpPr>
          <p:nvPr/>
        </p:nvSpPr>
        <p:spPr bwMode="auto">
          <a:xfrm>
            <a:off x="7866064" y="3406775"/>
            <a:ext cx="1112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91406" tIns="45702" rIns="91406" bIns="45702"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39" name="Text Box 32"/>
          <p:cNvSpPr txBox="1">
            <a:spLocks noChangeArrowheads="1"/>
          </p:cNvSpPr>
          <p:nvPr/>
        </p:nvSpPr>
        <p:spPr bwMode="auto">
          <a:xfrm>
            <a:off x="376238" y="6204655"/>
            <a:ext cx="5854700"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90000"/>
              </a:lnSpc>
              <a:spcBef>
                <a:spcPct val="50000"/>
              </a:spcBef>
              <a:spcAft>
                <a:spcPct val="0"/>
              </a:spcAft>
              <a:buClr>
                <a:srgbClr val="333399"/>
              </a:buClr>
            </a:pPr>
            <a:r>
              <a:rPr lang="en-US" sz="1000">
                <a:solidFill>
                  <a:srgbClr val="333399"/>
                </a:solidFill>
              </a:rPr>
              <a:t>Chapuy et al, N Engl J Med 1992;327:1637, with permission, Copyright © 1992 Massachusetts Medical Society. All rights reserved.</a:t>
            </a:r>
            <a:br>
              <a:rPr lang="en-US" sz="1000">
                <a:solidFill>
                  <a:srgbClr val="333399"/>
                </a:solidFill>
              </a:rPr>
            </a:br>
            <a:r>
              <a:rPr lang="en-US" sz="1000">
                <a:solidFill>
                  <a:srgbClr val="333399"/>
                </a:solidFill>
              </a:rPr>
              <a:t>Dawson-Hughes et al, N Engl J Med 1997;337:670, with permission, Copyright © 1997 Massachusetts Medical Society. All rights reserved.</a:t>
            </a:r>
            <a:endParaRPr lang="en-US">
              <a:solidFill>
                <a:srgbClr val="000000"/>
              </a:solidFill>
            </a:endParaRPr>
          </a:p>
        </p:txBody>
      </p:sp>
      <p:grpSp>
        <p:nvGrpSpPr>
          <p:cNvPr id="68640" name="Group 143"/>
          <p:cNvGrpSpPr>
            <a:grpSpLocks/>
          </p:cNvGrpSpPr>
          <p:nvPr/>
        </p:nvGrpSpPr>
        <p:grpSpPr bwMode="auto">
          <a:xfrm>
            <a:off x="490539" y="2085976"/>
            <a:ext cx="8440736" cy="3132506"/>
            <a:chOff x="321" y="1434"/>
            <a:chExt cx="5317" cy="1645"/>
          </a:xfrm>
        </p:grpSpPr>
        <p:grpSp>
          <p:nvGrpSpPr>
            <p:cNvPr id="68642" name="Group 81"/>
            <p:cNvGrpSpPr>
              <a:grpSpLocks/>
            </p:cNvGrpSpPr>
            <p:nvPr/>
          </p:nvGrpSpPr>
          <p:grpSpPr bwMode="auto">
            <a:xfrm>
              <a:off x="410" y="1706"/>
              <a:ext cx="5228" cy="950"/>
              <a:chOff x="410" y="1706"/>
              <a:chExt cx="5228" cy="950"/>
            </a:xfrm>
          </p:grpSpPr>
          <p:sp>
            <p:nvSpPr>
              <p:cNvPr id="68649" name="Rectangle 5"/>
              <p:cNvSpPr>
                <a:spLocks noChangeArrowheads="1"/>
              </p:cNvSpPr>
              <p:nvPr/>
            </p:nvSpPr>
            <p:spPr bwMode="auto">
              <a:xfrm>
                <a:off x="2333" y="2414"/>
                <a:ext cx="7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-1.0*</a:t>
                </a:r>
              </a:p>
            </p:txBody>
          </p:sp>
          <p:sp>
            <p:nvSpPr>
              <p:cNvPr id="68650" name="Rectangle 6"/>
              <p:cNvSpPr>
                <a:spLocks noChangeArrowheads="1"/>
              </p:cNvSpPr>
              <p:nvPr/>
            </p:nvSpPr>
            <p:spPr bwMode="auto">
              <a:xfrm>
                <a:off x="1387" y="2414"/>
                <a:ext cx="9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-6.4</a:t>
                </a:r>
              </a:p>
            </p:txBody>
          </p:sp>
          <p:sp>
            <p:nvSpPr>
              <p:cNvPr id="68651" name="Rectangle 7"/>
              <p:cNvSpPr>
                <a:spLocks noChangeArrowheads="1"/>
              </p:cNvSpPr>
              <p:nvPr/>
            </p:nvSpPr>
            <p:spPr bwMode="auto">
              <a:xfrm>
                <a:off x="410" y="2414"/>
                <a:ext cx="97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Trochanter</a:t>
                </a:r>
              </a:p>
            </p:txBody>
          </p:sp>
          <p:sp>
            <p:nvSpPr>
              <p:cNvPr id="68652" name="Rectangle 8"/>
              <p:cNvSpPr>
                <a:spLocks noChangeArrowheads="1"/>
              </p:cNvSpPr>
              <p:nvPr/>
            </p:nvSpPr>
            <p:spPr bwMode="auto">
              <a:xfrm>
                <a:off x="2333" y="2172"/>
                <a:ext cx="7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+2.7*</a:t>
                </a:r>
              </a:p>
            </p:txBody>
          </p:sp>
          <p:sp>
            <p:nvSpPr>
              <p:cNvPr id="68653" name="Rectangle 9"/>
              <p:cNvSpPr>
                <a:spLocks noChangeArrowheads="1"/>
              </p:cNvSpPr>
              <p:nvPr/>
            </p:nvSpPr>
            <p:spPr bwMode="auto">
              <a:xfrm>
                <a:off x="1387" y="2172"/>
                <a:ext cx="9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-4.6</a:t>
                </a:r>
              </a:p>
            </p:txBody>
          </p:sp>
          <p:sp>
            <p:nvSpPr>
              <p:cNvPr id="68654" name="Rectangle 10"/>
              <p:cNvSpPr>
                <a:spLocks noChangeArrowheads="1"/>
              </p:cNvSpPr>
              <p:nvPr/>
            </p:nvSpPr>
            <p:spPr bwMode="auto">
              <a:xfrm>
                <a:off x="410" y="2172"/>
                <a:ext cx="97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Total Hip</a:t>
                </a:r>
              </a:p>
            </p:txBody>
          </p:sp>
          <p:sp>
            <p:nvSpPr>
              <p:cNvPr id="68655" name="Rectangle 11"/>
              <p:cNvSpPr>
                <a:spLocks noChangeArrowheads="1"/>
              </p:cNvSpPr>
              <p:nvPr/>
            </p:nvSpPr>
            <p:spPr bwMode="auto">
              <a:xfrm>
                <a:off x="2333" y="1930"/>
                <a:ext cx="7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+2.9*</a:t>
                </a:r>
              </a:p>
            </p:txBody>
          </p:sp>
          <p:sp>
            <p:nvSpPr>
              <p:cNvPr id="68656" name="Rectangle 12"/>
              <p:cNvSpPr>
                <a:spLocks noChangeArrowheads="1"/>
              </p:cNvSpPr>
              <p:nvPr/>
            </p:nvSpPr>
            <p:spPr bwMode="auto">
              <a:xfrm>
                <a:off x="1387" y="1930"/>
                <a:ext cx="9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+1.8</a:t>
                </a:r>
              </a:p>
            </p:txBody>
          </p:sp>
          <p:sp>
            <p:nvSpPr>
              <p:cNvPr id="68657" name="Rectangle 13"/>
              <p:cNvSpPr>
                <a:spLocks noChangeArrowheads="1"/>
              </p:cNvSpPr>
              <p:nvPr/>
            </p:nvSpPr>
            <p:spPr bwMode="auto">
              <a:xfrm>
                <a:off x="410" y="1930"/>
                <a:ext cx="97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Fem Neck</a:t>
                </a:r>
              </a:p>
            </p:txBody>
          </p:sp>
          <p:sp>
            <p:nvSpPr>
              <p:cNvPr id="68658" name="Rectangle 14"/>
              <p:cNvSpPr>
                <a:spLocks noChangeArrowheads="1"/>
              </p:cNvSpPr>
              <p:nvPr/>
            </p:nvSpPr>
            <p:spPr bwMode="auto">
              <a:xfrm>
                <a:off x="2333" y="1706"/>
                <a:ext cx="70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spcBef>
                    <a:spcPct val="20000"/>
                  </a:spcBef>
                  <a:spcAft>
                    <a:spcPct val="0"/>
                  </a:spcAft>
                </a:pPr>
                <a:r>
                  <a:rPr lang="en-US" sz="1600" b="1" dirty="0" err="1">
                    <a:solidFill>
                      <a:srgbClr val="7F000B"/>
                    </a:solidFill>
                  </a:rPr>
                  <a:t>Ca</a:t>
                </a:r>
                <a:r>
                  <a:rPr lang="en-US" sz="1600" b="1" dirty="0">
                    <a:solidFill>
                      <a:srgbClr val="7F000B"/>
                    </a:solidFill>
                  </a:rPr>
                  <a:t>/D</a:t>
                </a:r>
              </a:p>
            </p:txBody>
          </p:sp>
          <p:sp>
            <p:nvSpPr>
              <p:cNvPr id="68659" name="Rectangle 15"/>
              <p:cNvSpPr>
                <a:spLocks noChangeArrowheads="1"/>
              </p:cNvSpPr>
              <p:nvPr/>
            </p:nvSpPr>
            <p:spPr bwMode="auto">
              <a:xfrm>
                <a:off x="1387" y="1706"/>
                <a:ext cx="94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spcBef>
                    <a:spcPct val="20000"/>
                  </a:spcBef>
                  <a:spcAft>
                    <a:spcPct val="0"/>
                  </a:spcAft>
                </a:pPr>
                <a:r>
                  <a:rPr lang="en-US" sz="1600" b="1" dirty="0">
                    <a:solidFill>
                      <a:srgbClr val="7F000B"/>
                    </a:solidFill>
                  </a:rPr>
                  <a:t>Placebo</a:t>
                </a:r>
              </a:p>
            </p:txBody>
          </p:sp>
          <p:sp>
            <p:nvSpPr>
              <p:cNvPr id="68660" name="Rectangle 16"/>
              <p:cNvSpPr>
                <a:spLocks noChangeArrowheads="1"/>
              </p:cNvSpPr>
              <p:nvPr/>
            </p:nvSpPr>
            <p:spPr bwMode="auto">
              <a:xfrm>
                <a:off x="410" y="1706"/>
                <a:ext cx="9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spcBef>
                    <a:spcPct val="20000"/>
                  </a:spcBef>
                  <a:spcAft>
                    <a:spcPct val="0"/>
                  </a:spcAft>
                </a:pPr>
                <a:r>
                  <a:rPr lang="en-US" sz="1600" b="1" dirty="0">
                    <a:solidFill>
                      <a:srgbClr val="7F000B"/>
                    </a:solidFill>
                  </a:rPr>
                  <a:t>Site</a:t>
                </a:r>
              </a:p>
            </p:txBody>
          </p:sp>
          <p:sp>
            <p:nvSpPr>
              <p:cNvPr id="68661" name="Line 31"/>
              <p:cNvSpPr>
                <a:spLocks noChangeShapeType="1"/>
              </p:cNvSpPr>
              <p:nvPr/>
            </p:nvSpPr>
            <p:spPr bwMode="auto">
              <a:xfrm>
                <a:off x="410" y="1930"/>
                <a:ext cx="234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62" name="Rectangle 34"/>
              <p:cNvSpPr>
                <a:spLocks noChangeArrowheads="1"/>
              </p:cNvSpPr>
              <p:nvPr/>
            </p:nvSpPr>
            <p:spPr bwMode="auto">
              <a:xfrm>
                <a:off x="4937" y="2402"/>
                <a:ext cx="7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+0.06*</a:t>
                </a:r>
              </a:p>
            </p:txBody>
          </p:sp>
          <p:sp>
            <p:nvSpPr>
              <p:cNvPr id="68663" name="Rectangle 35"/>
              <p:cNvSpPr>
                <a:spLocks noChangeArrowheads="1"/>
              </p:cNvSpPr>
              <p:nvPr/>
            </p:nvSpPr>
            <p:spPr bwMode="auto">
              <a:xfrm>
                <a:off x="3991" y="2402"/>
                <a:ext cx="9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-1.09</a:t>
                </a:r>
              </a:p>
            </p:txBody>
          </p:sp>
          <p:sp>
            <p:nvSpPr>
              <p:cNvPr id="68664" name="Rectangle 36"/>
              <p:cNvSpPr>
                <a:spLocks noChangeArrowheads="1"/>
              </p:cNvSpPr>
              <p:nvPr/>
            </p:nvSpPr>
            <p:spPr bwMode="auto">
              <a:xfrm>
                <a:off x="3014" y="2402"/>
                <a:ext cx="97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Total body</a:t>
                </a:r>
              </a:p>
            </p:txBody>
          </p:sp>
          <p:sp>
            <p:nvSpPr>
              <p:cNvPr id="68665" name="Rectangle 37"/>
              <p:cNvSpPr>
                <a:spLocks noChangeArrowheads="1"/>
              </p:cNvSpPr>
              <p:nvPr/>
            </p:nvSpPr>
            <p:spPr bwMode="auto">
              <a:xfrm>
                <a:off x="4937" y="2160"/>
                <a:ext cx="7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+2.12*</a:t>
                </a:r>
              </a:p>
            </p:txBody>
          </p:sp>
          <p:sp>
            <p:nvSpPr>
              <p:cNvPr id="68666" name="Rectangle 38"/>
              <p:cNvSpPr>
                <a:spLocks noChangeArrowheads="1"/>
              </p:cNvSpPr>
              <p:nvPr/>
            </p:nvSpPr>
            <p:spPr bwMode="auto">
              <a:xfrm>
                <a:off x="3991" y="2160"/>
                <a:ext cx="9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+1.22</a:t>
                </a:r>
              </a:p>
            </p:txBody>
          </p:sp>
          <p:sp>
            <p:nvSpPr>
              <p:cNvPr id="68667" name="Rectangle 39"/>
              <p:cNvSpPr>
                <a:spLocks noChangeArrowheads="1"/>
              </p:cNvSpPr>
              <p:nvPr/>
            </p:nvSpPr>
            <p:spPr bwMode="auto">
              <a:xfrm>
                <a:off x="3014" y="2160"/>
                <a:ext cx="97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Spine (L2-4)</a:t>
                </a:r>
              </a:p>
            </p:txBody>
          </p:sp>
          <p:sp>
            <p:nvSpPr>
              <p:cNvPr id="68668" name="Rectangle 40"/>
              <p:cNvSpPr>
                <a:spLocks noChangeArrowheads="1"/>
              </p:cNvSpPr>
              <p:nvPr/>
            </p:nvSpPr>
            <p:spPr bwMode="auto">
              <a:xfrm>
                <a:off x="4937" y="1918"/>
                <a:ext cx="7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+0.50*</a:t>
                </a:r>
              </a:p>
            </p:txBody>
          </p:sp>
          <p:sp>
            <p:nvSpPr>
              <p:cNvPr id="68669" name="Rectangle 41"/>
              <p:cNvSpPr>
                <a:spLocks noChangeArrowheads="1"/>
              </p:cNvSpPr>
              <p:nvPr/>
            </p:nvSpPr>
            <p:spPr bwMode="auto">
              <a:xfrm>
                <a:off x="3991" y="1918"/>
                <a:ext cx="9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-0.70</a:t>
                </a:r>
              </a:p>
            </p:txBody>
          </p:sp>
          <p:sp>
            <p:nvSpPr>
              <p:cNvPr id="68670" name="Rectangle 42"/>
              <p:cNvSpPr>
                <a:spLocks noChangeArrowheads="1"/>
              </p:cNvSpPr>
              <p:nvPr/>
            </p:nvSpPr>
            <p:spPr bwMode="auto">
              <a:xfrm>
                <a:off x="3014" y="1918"/>
                <a:ext cx="97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lnSpc>
                    <a:spcPct val="120000"/>
                  </a:lnSpc>
                  <a:spcBef>
                    <a:spcPct val="20000"/>
                  </a:spcBef>
                  <a:spcAft>
                    <a:spcPct val="0"/>
                  </a:spcAft>
                </a:pPr>
                <a:r>
                  <a:rPr lang="en-US" sz="1600">
                    <a:solidFill>
                      <a:srgbClr val="333399"/>
                    </a:solidFill>
                  </a:rPr>
                  <a:t>Fem Neck</a:t>
                </a:r>
              </a:p>
            </p:txBody>
          </p:sp>
          <p:sp>
            <p:nvSpPr>
              <p:cNvPr id="68671" name="Rectangle 43"/>
              <p:cNvSpPr>
                <a:spLocks noChangeArrowheads="1"/>
              </p:cNvSpPr>
              <p:nvPr/>
            </p:nvSpPr>
            <p:spPr bwMode="auto">
              <a:xfrm>
                <a:off x="4937" y="1706"/>
                <a:ext cx="7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spcBef>
                    <a:spcPct val="20000"/>
                  </a:spcBef>
                  <a:spcAft>
                    <a:spcPct val="0"/>
                  </a:spcAft>
                </a:pPr>
                <a:r>
                  <a:rPr lang="en-US" sz="1600" b="1" dirty="0" err="1">
                    <a:solidFill>
                      <a:srgbClr val="7F000B"/>
                    </a:solidFill>
                  </a:rPr>
                  <a:t>Ca</a:t>
                </a:r>
                <a:r>
                  <a:rPr lang="en-US" sz="1600" b="1" dirty="0">
                    <a:solidFill>
                      <a:srgbClr val="7F000B"/>
                    </a:solidFill>
                  </a:rPr>
                  <a:t>/D</a:t>
                </a:r>
              </a:p>
            </p:txBody>
          </p:sp>
          <p:sp>
            <p:nvSpPr>
              <p:cNvPr id="68672" name="Rectangle 44"/>
              <p:cNvSpPr>
                <a:spLocks noChangeArrowheads="1"/>
              </p:cNvSpPr>
              <p:nvPr/>
            </p:nvSpPr>
            <p:spPr bwMode="auto">
              <a:xfrm>
                <a:off x="3991" y="1706"/>
                <a:ext cx="9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spcBef>
                    <a:spcPct val="20000"/>
                  </a:spcBef>
                  <a:spcAft>
                    <a:spcPct val="0"/>
                  </a:spcAft>
                </a:pPr>
                <a:r>
                  <a:rPr lang="en-US" sz="1600" b="1" dirty="0">
                    <a:solidFill>
                      <a:srgbClr val="7F000B"/>
                    </a:solidFill>
                  </a:rPr>
                  <a:t>Placebo</a:t>
                </a:r>
              </a:p>
            </p:txBody>
          </p:sp>
          <p:sp>
            <p:nvSpPr>
              <p:cNvPr id="68673" name="Rectangle 45"/>
              <p:cNvSpPr>
                <a:spLocks noChangeArrowheads="1"/>
              </p:cNvSpPr>
              <p:nvPr/>
            </p:nvSpPr>
            <p:spPr bwMode="auto">
              <a:xfrm>
                <a:off x="3014" y="1706"/>
                <a:ext cx="97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793" fontAlgn="base">
                  <a:spcBef>
                    <a:spcPct val="20000"/>
                  </a:spcBef>
                  <a:spcAft>
                    <a:spcPct val="0"/>
                  </a:spcAft>
                </a:pPr>
                <a:r>
                  <a:rPr lang="en-US" sz="1600" b="1" dirty="0">
                    <a:solidFill>
                      <a:srgbClr val="7F000B"/>
                    </a:solidFill>
                  </a:rPr>
                  <a:t>Site</a:t>
                </a:r>
              </a:p>
            </p:txBody>
          </p:sp>
          <p:sp>
            <p:nvSpPr>
              <p:cNvPr id="68674" name="Line 78"/>
              <p:cNvSpPr>
                <a:spLocks noChangeShapeType="1"/>
              </p:cNvSpPr>
              <p:nvPr/>
            </p:nvSpPr>
            <p:spPr bwMode="auto">
              <a:xfrm>
                <a:off x="3013" y="1930"/>
                <a:ext cx="2344"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grpSp>
        <p:sp>
          <p:nvSpPr>
            <p:cNvPr id="68643" name="Line 82"/>
            <p:cNvSpPr>
              <a:spLocks noChangeShapeType="1"/>
            </p:cNvSpPr>
            <p:nvPr/>
          </p:nvSpPr>
          <p:spPr bwMode="auto">
            <a:xfrm>
              <a:off x="432" y="2694"/>
              <a:ext cx="2334"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44" name="Line 138"/>
            <p:cNvSpPr>
              <a:spLocks noChangeShapeType="1"/>
            </p:cNvSpPr>
            <p:nvPr/>
          </p:nvSpPr>
          <p:spPr bwMode="auto">
            <a:xfrm>
              <a:off x="3054" y="2694"/>
              <a:ext cx="2316"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8645" name="Text Box 139"/>
            <p:cNvSpPr txBox="1">
              <a:spLocks noChangeArrowheads="1"/>
            </p:cNvSpPr>
            <p:nvPr/>
          </p:nvSpPr>
          <p:spPr bwMode="auto">
            <a:xfrm>
              <a:off x="414" y="2720"/>
              <a:ext cx="63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tabLst>
                  <a:tab pos="4572000" algn="ctr"/>
                  <a:tab pos="7434263" algn="ctr"/>
                </a:tabLst>
                <a:defRPr sz="1200">
                  <a:solidFill>
                    <a:schemeClr val="accent2"/>
                  </a:solidFill>
                  <a:latin typeface="Arial" charset="0"/>
                  <a:ea typeface="ＭＳ Ｐゴシック" pitchFamily="34" charset="-128"/>
                </a:defRPr>
              </a:lvl1pPr>
              <a:lvl2pPr marL="742950" indent="-285750">
                <a:tabLst>
                  <a:tab pos="4572000" algn="ctr"/>
                  <a:tab pos="7434263" algn="ctr"/>
                </a:tabLst>
                <a:defRPr sz="1200">
                  <a:solidFill>
                    <a:schemeClr val="accent2"/>
                  </a:solidFill>
                  <a:latin typeface="Arial" charset="0"/>
                  <a:ea typeface="ＭＳ Ｐゴシック" pitchFamily="34" charset="-128"/>
                </a:defRPr>
              </a:lvl2pPr>
              <a:lvl3pPr marL="1143000" indent="-228600">
                <a:tabLst>
                  <a:tab pos="4572000" algn="ctr"/>
                  <a:tab pos="7434263" algn="ctr"/>
                </a:tabLst>
                <a:defRPr sz="1200">
                  <a:solidFill>
                    <a:schemeClr val="accent2"/>
                  </a:solidFill>
                  <a:latin typeface="Arial" charset="0"/>
                  <a:ea typeface="ＭＳ Ｐゴシック" pitchFamily="34" charset="-128"/>
                </a:defRPr>
              </a:lvl3pPr>
              <a:lvl4pPr marL="1600200" indent="-228600">
                <a:tabLst>
                  <a:tab pos="4572000" algn="ctr"/>
                  <a:tab pos="7434263" algn="ctr"/>
                </a:tabLst>
                <a:defRPr sz="1200">
                  <a:solidFill>
                    <a:schemeClr val="accent2"/>
                  </a:solidFill>
                  <a:latin typeface="Arial" charset="0"/>
                  <a:ea typeface="ＭＳ Ｐゴシック" pitchFamily="34" charset="-128"/>
                </a:defRPr>
              </a:lvl4pPr>
              <a:lvl5pPr marL="2057400" indent="-228600">
                <a:tabLst>
                  <a:tab pos="4572000" algn="ctr"/>
                  <a:tab pos="7434263" algn="ctr"/>
                </a:tabLst>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9pPr>
            </a:lstStyle>
            <a:p>
              <a:pPr algn="ctr" eaLnBrk="0" fontAlgn="base" hangingPunct="0">
                <a:lnSpc>
                  <a:spcPct val="90000"/>
                </a:lnSpc>
                <a:spcBef>
                  <a:spcPct val="60000"/>
                </a:spcBef>
                <a:spcAft>
                  <a:spcPct val="0"/>
                </a:spcAft>
              </a:pPr>
              <a:r>
                <a:rPr lang="en-US" sz="1600">
                  <a:solidFill>
                    <a:srgbClr val="333399"/>
                  </a:solidFill>
                </a:rPr>
                <a:t>*p &lt; 0.05</a:t>
              </a:r>
            </a:p>
            <a:p>
              <a:pPr algn="ctr" eaLnBrk="0" fontAlgn="base" hangingPunct="0">
                <a:lnSpc>
                  <a:spcPct val="90000"/>
                </a:lnSpc>
                <a:spcBef>
                  <a:spcPct val="60000"/>
                </a:spcBef>
                <a:spcAft>
                  <a:spcPct val="0"/>
                </a:spcAft>
              </a:pPr>
              <a:endParaRPr lang="en-US" sz="1600">
                <a:solidFill>
                  <a:srgbClr val="333399"/>
                </a:solidFill>
              </a:endParaRPr>
            </a:p>
          </p:txBody>
        </p:sp>
        <p:sp>
          <p:nvSpPr>
            <p:cNvPr id="68646" name="Rectangle 140"/>
            <p:cNvSpPr>
              <a:spLocks noChangeArrowheads="1"/>
            </p:cNvSpPr>
            <p:nvPr/>
          </p:nvSpPr>
          <p:spPr bwMode="auto">
            <a:xfrm>
              <a:off x="3036" y="2710"/>
              <a:ext cx="6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fontAlgn="base" hangingPunct="0">
                <a:lnSpc>
                  <a:spcPct val="90000"/>
                </a:lnSpc>
                <a:spcBef>
                  <a:spcPct val="60000"/>
                </a:spcBef>
                <a:spcAft>
                  <a:spcPct val="0"/>
                </a:spcAft>
                <a:tabLst>
                  <a:tab pos="4570262" algn="ctr"/>
                  <a:tab pos="7431439" algn="ctr"/>
                </a:tabLst>
              </a:pPr>
              <a:r>
                <a:rPr lang="en-US" sz="1600">
                  <a:solidFill>
                    <a:srgbClr val="333399"/>
                  </a:solidFill>
                </a:rPr>
                <a:t>*p &lt; 0.05</a:t>
              </a:r>
            </a:p>
          </p:txBody>
        </p:sp>
        <p:sp>
          <p:nvSpPr>
            <p:cNvPr id="68647" name="Text Box 141"/>
            <p:cNvSpPr txBox="1">
              <a:spLocks noChangeArrowheads="1"/>
            </p:cNvSpPr>
            <p:nvPr/>
          </p:nvSpPr>
          <p:spPr bwMode="auto">
            <a:xfrm>
              <a:off x="321" y="1434"/>
              <a:ext cx="9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tabLst>
                  <a:tab pos="4572000" algn="ctr"/>
                  <a:tab pos="7434263" algn="ctr"/>
                </a:tabLst>
                <a:defRPr sz="1200">
                  <a:solidFill>
                    <a:schemeClr val="accent2"/>
                  </a:solidFill>
                  <a:latin typeface="Arial" charset="0"/>
                  <a:ea typeface="ＭＳ Ｐゴシック" pitchFamily="34" charset="-128"/>
                </a:defRPr>
              </a:lvl1pPr>
              <a:lvl2pPr marL="742950" indent="-285750">
                <a:tabLst>
                  <a:tab pos="4572000" algn="ctr"/>
                  <a:tab pos="7434263" algn="ctr"/>
                </a:tabLst>
                <a:defRPr sz="1200">
                  <a:solidFill>
                    <a:schemeClr val="accent2"/>
                  </a:solidFill>
                  <a:latin typeface="Arial" charset="0"/>
                  <a:ea typeface="ＭＳ Ｐゴシック" pitchFamily="34" charset="-128"/>
                </a:defRPr>
              </a:lvl2pPr>
              <a:lvl3pPr marL="1143000" indent="-228600">
                <a:tabLst>
                  <a:tab pos="4572000" algn="ctr"/>
                  <a:tab pos="7434263" algn="ctr"/>
                </a:tabLst>
                <a:defRPr sz="1200">
                  <a:solidFill>
                    <a:schemeClr val="accent2"/>
                  </a:solidFill>
                  <a:latin typeface="Arial" charset="0"/>
                  <a:ea typeface="ＭＳ Ｐゴシック" pitchFamily="34" charset="-128"/>
                </a:defRPr>
              </a:lvl3pPr>
              <a:lvl4pPr marL="1600200" indent="-228600">
                <a:tabLst>
                  <a:tab pos="4572000" algn="ctr"/>
                  <a:tab pos="7434263" algn="ctr"/>
                </a:tabLst>
                <a:defRPr sz="1200">
                  <a:solidFill>
                    <a:schemeClr val="accent2"/>
                  </a:solidFill>
                  <a:latin typeface="Arial" charset="0"/>
                  <a:ea typeface="ＭＳ Ｐゴシック" pitchFamily="34" charset="-128"/>
                </a:defRPr>
              </a:lvl4pPr>
              <a:lvl5pPr marL="2057400" indent="-228600">
                <a:tabLst>
                  <a:tab pos="4572000" algn="ctr"/>
                  <a:tab pos="7434263" algn="ctr"/>
                </a:tabLst>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9pPr>
            </a:lstStyle>
            <a:p>
              <a:pPr algn="ctr" eaLnBrk="0" fontAlgn="base" hangingPunct="0">
                <a:lnSpc>
                  <a:spcPct val="90000"/>
                </a:lnSpc>
                <a:spcBef>
                  <a:spcPct val="60000"/>
                </a:spcBef>
                <a:spcAft>
                  <a:spcPct val="0"/>
                </a:spcAft>
              </a:pPr>
              <a:r>
                <a:rPr lang="en-US" sz="1600" b="1" dirty="0" err="1">
                  <a:solidFill>
                    <a:srgbClr val="333399"/>
                  </a:solidFill>
                </a:rPr>
                <a:t>Chapuy</a:t>
              </a:r>
              <a:r>
                <a:rPr lang="en-US" sz="1600" b="1" dirty="0">
                  <a:solidFill>
                    <a:srgbClr val="333399"/>
                  </a:solidFill>
                </a:rPr>
                <a:t> et al</a:t>
              </a:r>
              <a:r>
                <a:rPr lang="en-US" sz="1600" dirty="0">
                  <a:solidFill>
                    <a:srgbClr val="333399"/>
                  </a:solidFill>
                </a:rPr>
                <a:t>.</a:t>
              </a:r>
            </a:p>
          </p:txBody>
        </p:sp>
        <p:sp>
          <p:nvSpPr>
            <p:cNvPr id="68648" name="Text Box 142"/>
            <p:cNvSpPr txBox="1">
              <a:spLocks noChangeArrowheads="1"/>
            </p:cNvSpPr>
            <p:nvPr/>
          </p:nvSpPr>
          <p:spPr bwMode="auto">
            <a:xfrm>
              <a:off x="2909" y="1434"/>
              <a:ext cx="145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tabLst>
                  <a:tab pos="4572000" algn="ctr"/>
                  <a:tab pos="7434263" algn="ctr"/>
                </a:tabLst>
                <a:defRPr sz="1200">
                  <a:solidFill>
                    <a:schemeClr val="accent2"/>
                  </a:solidFill>
                  <a:latin typeface="Arial" charset="0"/>
                  <a:ea typeface="ＭＳ Ｐゴシック" pitchFamily="34" charset="-128"/>
                </a:defRPr>
              </a:lvl1pPr>
              <a:lvl2pPr marL="742950" indent="-285750">
                <a:tabLst>
                  <a:tab pos="4572000" algn="ctr"/>
                  <a:tab pos="7434263" algn="ctr"/>
                </a:tabLst>
                <a:defRPr sz="1200">
                  <a:solidFill>
                    <a:schemeClr val="accent2"/>
                  </a:solidFill>
                  <a:latin typeface="Arial" charset="0"/>
                  <a:ea typeface="ＭＳ Ｐゴシック" pitchFamily="34" charset="-128"/>
                </a:defRPr>
              </a:lvl2pPr>
              <a:lvl3pPr marL="1143000" indent="-228600">
                <a:tabLst>
                  <a:tab pos="4572000" algn="ctr"/>
                  <a:tab pos="7434263" algn="ctr"/>
                </a:tabLst>
                <a:defRPr sz="1200">
                  <a:solidFill>
                    <a:schemeClr val="accent2"/>
                  </a:solidFill>
                  <a:latin typeface="Arial" charset="0"/>
                  <a:ea typeface="ＭＳ Ｐゴシック" pitchFamily="34" charset="-128"/>
                </a:defRPr>
              </a:lvl3pPr>
              <a:lvl4pPr marL="1600200" indent="-228600">
                <a:tabLst>
                  <a:tab pos="4572000" algn="ctr"/>
                  <a:tab pos="7434263" algn="ctr"/>
                </a:tabLst>
                <a:defRPr sz="1200">
                  <a:solidFill>
                    <a:schemeClr val="accent2"/>
                  </a:solidFill>
                  <a:latin typeface="Arial" charset="0"/>
                  <a:ea typeface="ＭＳ Ｐゴシック" pitchFamily="34" charset="-128"/>
                </a:defRPr>
              </a:lvl4pPr>
              <a:lvl5pPr marL="2057400" indent="-228600">
                <a:tabLst>
                  <a:tab pos="4572000" algn="ctr"/>
                  <a:tab pos="7434263" algn="ctr"/>
                </a:tabLst>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9pPr>
            </a:lstStyle>
            <a:p>
              <a:pPr algn="ctr" eaLnBrk="0" fontAlgn="base" hangingPunct="0">
                <a:lnSpc>
                  <a:spcPct val="90000"/>
                </a:lnSpc>
                <a:spcBef>
                  <a:spcPct val="60000"/>
                </a:spcBef>
                <a:spcAft>
                  <a:spcPct val="0"/>
                </a:spcAft>
              </a:pPr>
              <a:r>
                <a:rPr lang="en-US" sz="1600" b="1" dirty="0">
                  <a:solidFill>
                    <a:srgbClr val="333399"/>
                  </a:solidFill>
                </a:rPr>
                <a:t>Dawson-Hughes et al</a:t>
              </a:r>
              <a:r>
                <a:rPr lang="en-US" sz="1600" dirty="0">
                  <a:solidFill>
                    <a:srgbClr val="333399"/>
                  </a:solidFill>
                </a:rPr>
                <a:t>.</a:t>
              </a:r>
            </a:p>
          </p:txBody>
        </p:sp>
      </p:grpSp>
    </p:spTree>
    <p:extLst>
      <p:ext uri="{BB962C8B-B14F-4D97-AF65-F5344CB8AC3E}">
        <p14:creationId xmlns:p14="http://schemas.microsoft.com/office/powerpoint/2010/main" val="408357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93702" y="925513"/>
            <a:ext cx="6035675" cy="4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spcBef>
                <a:spcPct val="0"/>
              </a:spcBef>
              <a:spcAft>
                <a:spcPct val="0"/>
              </a:spcAft>
            </a:pPr>
            <a:r>
              <a:rPr lang="en-US" sz="2400" b="1" dirty="0">
                <a:solidFill>
                  <a:schemeClr val="tx1"/>
                </a:solidFill>
              </a:rPr>
              <a:t>Vitamin D Prevents Falls: Meta-analysis</a:t>
            </a:r>
          </a:p>
        </p:txBody>
      </p:sp>
      <p:grpSp>
        <p:nvGrpSpPr>
          <p:cNvPr id="69635" name="Group 54"/>
          <p:cNvGrpSpPr>
            <a:grpSpLocks/>
          </p:cNvGrpSpPr>
          <p:nvPr/>
        </p:nvGrpSpPr>
        <p:grpSpPr bwMode="auto">
          <a:xfrm>
            <a:off x="385763" y="2024066"/>
            <a:ext cx="8413750" cy="3994152"/>
            <a:chOff x="243" y="1275"/>
            <a:chExt cx="5300" cy="2516"/>
          </a:xfrm>
        </p:grpSpPr>
        <p:sp>
          <p:nvSpPr>
            <p:cNvPr id="69638" name="Text Box 4"/>
            <p:cNvSpPr txBox="1">
              <a:spLocks noChangeArrowheads="1"/>
            </p:cNvSpPr>
            <p:nvPr/>
          </p:nvSpPr>
          <p:spPr bwMode="auto">
            <a:xfrm>
              <a:off x="1677" y="1423"/>
              <a:ext cx="115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7F000B"/>
                  </a:solidFill>
                </a:rPr>
                <a:t>(95% Cl)</a:t>
              </a:r>
            </a:p>
          </p:txBody>
        </p:sp>
        <p:sp>
          <p:nvSpPr>
            <p:cNvPr id="69639" name="Text Box 5"/>
            <p:cNvSpPr txBox="1">
              <a:spLocks noChangeArrowheads="1"/>
            </p:cNvSpPr>
            <p:nvPr/>
          </p:nvSpPr>
          <p:spPr bwMode="auto">
            <a:xfrm>
              <a:off x="1674" y="1658"/>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0.47 (0.20-1.10)</a:t>
              </a:r>
            </a:p>
          </p:txBody>
        </p:sp>
        <p:sp>
          <p:nvSpPr>
            <p:cNvPr id="69640" name="Text Box 6"/>
            <p:cNvSpPr txBox="1">
              <a:spLocks noChangeArrowheads="1"/>
            </p:cNvSpPr>
            <p:nvPr/>
          </p:nvSpPr>
          <p:spPr bwMode="auto">
            <a:xfrm>
              <a:off x="1676" y="1947"/>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0.68 (0.30-1.54)</a:t>
              </a:r>
            </a:p>
          </p:txBody>
        </p:sp>
        <p:sp>
          <p:nvSpPr>
            <p:cNvPr id="69641" name="Text Box 7"/>
            <p:cNvSpPr txBox="1">
              <a:spLocks noChangeArrowheads="1"/>
            </p:cNvSpPr>
            <p:nvPr/>
          </p:nvSpPr>
          <p:spPr bwMode="auto">
            <a:xfrm>
              <a:off x="1673" y="2244"/>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0.53 (0.32-0.88)</a:t>
              </a:r>
            </a:p>
          </p:txBody>
        </p:sp>
        <p:sp>
          <p:nvSpPr>
            <p:cNvPr id="69642" name="Text Box 8"/>
            <p:cNvSpPr txBox="1">
              <a:spLocks noChangeArrowheads="1"/>
            </p:cNvSpPr>
            <p:nvPr/>
          </p:nvSpPr>
          <p:spPr bwMode="auto">
            <a:xfrm>
              <a:off x="1673" y="2544"/>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0.69 (0.41-1.16)</a:t>
              </a:r>
            </a:p>
          </p:txBody>
        </p:sp>
        <p:sp>
          <p:nvSpPr>
            <p:cNvPr id="69643" name="Text Box 9"/>
            <p:cNvSpPr txBox="1">
              <a:spLocks noChangeArrowheads="1"/>
            </p:cNvSpPr>
            <p:nvPr/>
          </p:nvSpPr>
          <p:spPr bwMode="auto">
            <a:xfrm>
              <a:off x="1677" y="2814"/>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0.91 (0.59-1.40)</a:t>
              </a:r>
            </a:p>
          </p:txBody>
        </p:sp>
        <p:sp>
          <p:nvSpPr>
            <p:cNvPr id="69644" name="Text Box 10"/>
            <p:cNvSpPr txBox="1">
              <a:spLocks noChangeArrowheads="1"/>
            </p:cNvSpPr>
            <p:nvPr/>
          </p:nvSpPr>
          <p:spPr bwMode="auto">
            <a:xfrm>
              <a:off x="1678" y="3218"/>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0.69 (0.53-0.88)</a:t>
              </a:r>
            </a:p>
          </p:txBody>
        </p:sp>
        <p:sp>
          <p:nvSpPr>
            <p:cNvPr id="69645" name="Text Box 11"/>
            <p:cNvSpPr txBox="1">
              <a:spLocks noChangeArrowheads="1"/>
            </p:cNvSpPr>
            <p:nvPr/>
          </p:nvSpPr>
          <p:spPr bwMode="auto">
            <a:xfrm>
              <a:off x="1674" y="1285"/>
              <a:ext cx="115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7F000B"/>
                  </a:solidFill>
                </a:rPr>
                <a:t>Odds Ratio</a:t>
              </a:r>
            </a:p>
          </p:txBody>
        </p:sp>
        <p:sp>
          <p:nvSpPr>
            <p:cNvPr id="69646" name="Text Box 15"/>
            <p:cNvSpPr txBox="1">
              <a:spLocks noChangeArrowheads="1"/>
            </p:cNvSpPr>
            <p:nvPr/>
          </p:nvSpPr>
          <p:spPr bwMode="auto">
            <a:xfrm>
              <a:off x="246" y="1284"/>
              <a:ext cx="115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7F000B"/>
                  </a:solidFill>
                </a:rPr>
                <a:t>Source</a:t>
              </a:r>
            </a:p>
          </p:txBody>
        </p:sp>
        <p:sp>
          <p:nvSpPr>
            <p:cNvPr id="69647" name="Text Box 16"/>
            <p:cNvSpPr txBox="1">
              <a:spLocks noChangeArrowheads="1"/>
            </p:cNvSpPr>
            <p:nvPr/>
          </p:nvSpPr>
          <p:spPr bwMode="auto">
            <a:xfrm>
              <a:off x="243" y="1657"/>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Pfeifer et al,  2000</a:t>
              </a:r>
            </a:p>
          </p:txBody>
        </p:sp>
        <p:sp>
          <p:nvSpPr>
            <p:cNvPr id="69648" name="Text Box 17"/>
            <p:cNvSpPr txBox="1">
              <a:spLocks noChangeArrowheads="1"/>
            </p:cNvSpPr>
            <p:nvPr/>
          </p:nvSpPr>
          <p:spPr bwMode="auto">
            <a:xfrm>
              <a:off x="245" y="1946"/>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Bischoff et al,  2003</a:t>
              </a:r>
            </a:p>
          </p:txBody>
        </p:sp>
        <p:sp>
          <p:nvSpPr>
            <p:cNvPr id="69649" name="Text Box 18"/>
            <p:cNvSpPr txBox="1">
              <a:spLocks noChangeArrowheads="1"/>
            </p:cNvSpPr>
            <p:nvPr/>
          </p:nvSpPr>
          <p:spPr bwMode="auto">
            <a:xfrm>
              <a:off x="248" y="2244"/>
              <a:ext cx="16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Gallagher et at,  2001</a:t>
              </a:r>
            </a:p>
          </p:txBody>
        </p:sp>
        <p:sp>
          <p:nvSpPr>
            <p:cNvPr id="69650" name="Text Box 19"/>
            <p:cNvSpPr txBox="1">
              <a:spLocks noChangeArrowheads="1"/>
            </p:cNvSpPr>
            <p:nvPr/>
          </p:nvSpPr>
          <p:spPr bwMode="auto">
            <a:xfrm>
              <a:off x="248" y="2540"/>
              <a:ext cx="164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Dukas et al,  2004</a:t>
              </a:r>
            </a:p>
          </p:txBody>
        </p:sp>
        <p:sp>
          <p:nvSpPr>
            <p:cNvPr id="69651" name="Text Box 20"/>
            <p:cNvSpPr txBox="1">
              <a:spLocks noChangeArrowheads="1"/>
            </p:cNvSpPr>
            <p:nvPr/>
          </p:nvSpPr>
          <p:spPr bwMode="auto">
            <a:xfrm>
              <a:off x="245" y="2815"/>
              <a:ext cx="16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Graafmans et al,  1996</a:t>
              </a:r>
            </a:p>
          </p:txBody>
        </p:sp>
        <p:sp>
          <p:nvSpPr>
            <p:cNvPr id="69652" name="Text Box 21"/>
            <p:cNvSpPr txBox="1">
              <a:spLocks noChangeArrowheads="1"/>
            </p:cNvSpPr>
            <p:nvPr/>
          </p:nvSpPr>
          <p:spPr bwMode="auto">
            <a:xfrm>
              <a:off x="247" y="3218"/>
              <a:ext cx="16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Pooled (Uncorrected)</a:t>
              </a:r>
            </a:p>
          </p:txBody>
        </p:sp>
        <p:sp>
          <p:nvSpPr>
            <p:cNvPr id="69653" name="Line 24"/>
            <p:cNvSpPr>
              <a:spLocks noChangeShapeType="1"/>
            </p:cNvSpPr>
            <p:nvPr/>
          </p:nvSpPr>
          <p:spPr bwMode="auto">
            <a:xfrm>
              <a:off x="4124" y="1315"/>
              <a:ext cx="0" cy="21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54" name="Line 25"/>
            <p:cNvSpPr>
              <a:spLocks noChangeShapeType="1"/>
            </p:cNvSpPr>
            <p:nvPr/>
          </p:nvSpPr>
          <p:spPr bwMode="auto">
            <a:xfrm>
              <a:off x="2894" y="3408"/>
              <a:ext cx="246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55" name="Line 26"/>
            <p:cNvSpPr>
              <a:spLocks noChangeShapeType="1"/>
            </p:cNvSpPr>
            <p:nvPr/>
          </p:nvSpPr>
          <p:spPr bwMode="auto">
            <a:xfrm flipV="1">
              <a:off x="2897" y="3397"/>
              <a:ext cx="0" cy="6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56" name="Line 27"/>
            <p:cNvSpPr>
              <a:spLocks noChangeShapeType="1"/>
            </p:cNvSpPr>
            <p:nvPr/>
          </p:nvSpPr>
          <p:spPr bwMode="auto">
            <a:xfrm flipV="1">
              <a:off x="3755" y="3400"/>
              <a:ext cx="0" cy="6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57" name="Line 28"/>
            <p:cNvSpPr>
              <a:spLocks noChangeShapeType="1"/>
            </p:cNvSpPr>
            <p:nvPr/>
          </p:nvSpPr>
          <p:spPr bwMode="auto">
            <a:xfrm flipV="1">
              <a:off x="4124" y="3397"/>
              <a:ext cx="0" cy="6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58" name="Line 29"/>
            <p:cNvSpPr>
              <a:spLocks noChangeShapeType="1"/>
            </p:cNvSpPr>
            <p:nvPr/>
          </p:nvSpPr>
          <p:spPr bwMode="auto">
            <a:xfrm flipV="1">
              <a:off x="4988" y="3397"/>
              <a:ext cx="0" cy="6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59" name="Line 30"/>
            <p:cNvSpPr>
              <a:spLocks noChangeShapeType="1"/>
            </p:cNvSpPr>
            <p:nvPr/>
          </p:nvSpPr>
          <p:spPr bwMode="auto">
            <a:xfrm flipV="1">
              <a:off x="5357" y="3400"/>
              <a:ext cx="0" cy="6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0" name="Line 31"/>
            <p:cNvSpPr>
              <a:spLocks noChangeShapeType="1"/>
            </p:cNvSpPr>
            <p:nvPr/>
          </p:nvSpPr>
          <p:spPr bwMode="auto">
            <a:xfrm>
              <a:off x="3760" y="2878"/>
              <a:ext cx="45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1" name="Line 32"/>
            <p:cNvSpPr>
              <a:spLocks noChangeShapeType="1"/>
            </p:cNvSpPr>
            <p:nvPr/>
          </p:nvSpPr>
          <p:spPr bwMode="auto">
            <a:xfrm>
              <a:off x="3658" y="2597"/>
              <a:ext cx="552"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2" name="Line 33"/>
            <p:cNvSpPr>
              <a:spLocks noChangeShapeType="1"/>
            </p:cNvSpPr>
            <p:nvPr/>
          </p:nvSpPr>
          <p:spPr bwMode="auto">
            <a:xfrm>
              <a:off x="3515" y="2314"/>
              <a:ext cx="537"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3" name="Line 34"/>
            <p:cNvSpPr>
              <a:spLocks noChangeShapeType="1"/>
            </p:cNvSpPr>
            <p:nvPr/>
          </p:nvSpPr>
          <p:spPr bwMode="auto">
            <a:xfrm>
              <a:off x="3485" y="2017"/>
              <a:ext cx="870"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4" name="Line 35"/>
            <p:cNvSpPr>
              <a:spLocks noChangeShapeType="1"/>
            </p:cNvSpPr>
            <p:nvPr/>
          </p:nvSpPr>
          <p:spPr bwMode="auto">
            <a:xfrm>
              <a:off x="3269" y="1729"/>
              <a:ext cx="897"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5" name="Line 36"/>
            <p:cNvSpPr>
              <a:spLocks noChangeShapeType="1"/>
            </p:cNvSpPr>
            <p:nvPr/>
          </p:nvSpPr>
          <p:spPr bwMode="auto">
            <a:xfrm>
              <a:off x="3923" y="1672"/>
              <a:ext cx="0" cy="1548"/>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6" name="Rectangle 37"/>
            <p:cNvSpPr>
              <a:spLocks noChangeArrowheads="1"/>
            </p:cNvSpPr>
            <p:nvPr/>
          </p:nvSpPr>
          <p:spPr bwMode="auto">
            <a:xfrm>
              <a:off x="3668" y="1666"/>
              <a:ext cx="102" cy="123"/>
            </a:xfrm>
            <a:prstGeom prst="rect">
              <a:avLst/>
            </a:prstGeom>
            <a:solidFill>
              <a:srgbClr val="009999"/>
            </a:solidFill>
            <a:ln w="19050">
              <a:solidFill>
                <a:schemeClr val="hlink"/>
              </a:solidFill>
              <a:miter lim="800000"/>
              <a:headEnd/>
              <a:tailEnd/>
            </a:ln>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7" name="Rectangle 38"/>
            <p:cNvSpPr>
              <a:spLocks noChangeArrowheads="1"/>
            </p:cNvSpPr>
            <p:nvPr/>
          </p:nvSpPr>
          <p:spPr bwMode="auto">
            <a:xfrm>
              <a:off x="3872" y="1957"/>
              <a:ext cx="102" cy="129"/>
            </a:xfrm>
            <a:prstGeom prst="rect">
              <a:avLst/>
            </a:prstGeom>
            <a:solidFill>
              <a:srgbClr val="009999"/>
            </a:solidFill>
            <a:ln w="19050">
              <a:solidFill>
                <a:schemeClr val="hlink"/>
              </a:solidFill>
              <a:miter lim="800000"/>
              <a:headEnd/>
              <a:tailEnd/>
            </a:ln>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8" name="Rectangle 39"/>
            <p:cNvSpPr>
              <a:spLocks noChangeArrowheads="1"/>
            </p:cNvSpPr>
            <p:nvPr/>
          </p:nvSpPr>
          <p:spPr bwMode="auto">
            <a:xfrm>
              <a:off x="3698" y="2215"/>
              <a:ext cx="171" cy="204"/>
            </a:xfrm>
            <a:prstGeom prst="rect">
              <a:avLst/>
            </a:prstGeom>
            <a:solidFill>
              <a:srgbClr val="009999"/>
            </a:solidFill>
            <a:ln w="19050">
              <a:solidFill>
                <a:schemeClr val="hlink"/>
              </a:solidFill>
              <a:miter lim="800000"/>
              <a:headEnd/>
              <a:tailEnd/>
            </a:ln>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69" name="Rectangle 40"/>
            <p:cNvSpPr>
              <a:spLocks noChangeArrowheads="1"/>
            </p:cNvSpPr>
            <p:nvPr/>
          </p:nvSpPr>
          <p:spPr bwMode="auto">
            <a:xfrm>
              <a:off x="3842" y="2509"/>
              <a:ext cx="171" cy="207"/>
            </a:xfrm>
            <a:prstGeom prst="rect">
              <a:avLst/>
            </a:prstGeom>
            <a:solidFill>
              <a:srgbClr val="009999"/>
            </a:solidFill>
            <a:ln w="19050">
              <a:solidFill>
                <a:schemeClr val="hlink"/>
              </a:solidFill>
              <a:miter lim="800000"/>
              <a:headEnd/>
              <a:tailEnd/>
            </a:ln>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70" name="Rectangle 41"/>
            <p:cNvSpPr>
              <a:spLocks noChangeArrowheads="1"/>
            </p:cNvSpPr>
            <p:nvPr/>
          </p:nvSpPr>
          <p:spPr bwMode="auto">
            <a:xfrm>
              <a:off x="3980" y="2794"/>
              <a:ext cx="192" cy="249"/>
            </a:xfrm>
            <a:prstGeom prst="rect">
              <a:avLst/>
            </a:prstGeom>
            <a:solidFill>
              <a:srgbClr val="009999"/>
            </a:solidFill>
            <a:ln w="19050">
              <a:solidFill>
                <a:schemeClr val="hlink"/>
              </a:solidFill>
              <a:miter lim="800000"/>
              <a:headEnd/>
              <a:tailEnd/>
            </a:ln>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71" name="AutoShape 42"/>
            <p:cNvSpPr>
              <a:spLocks noChangeArrowheads="1"/>
            </p:cNvSpPr>
            <p:nvPr/>
          </p:nvSpPr>
          <p:spPr bwMode="auto">
            <a:xfrm>
              <a:off x="3782" y="3214"/>
              <a:ext cx="273" cy="116"/>
            </a:xfrm>
            <a:prstGeom prst="flowChartDecision">
              <a:avLst/>
            </a:prstGeom>
            <a:solidFill>
              <a:schemeClr val="accent2"/>
            </a:solidFill>
            <a:ln w="19050">
              <a:solidFill>
                <a:schemeClr val="accent2"/>
              </a:solidFill>
              <a:miter lim="800000"/>
              <a:headEnd/>
              <a:tailEnd/>
            </a:ln>
          </p:spPr>
          <p:txBody>
            <a:bodyPr wrap="none" anchor="ctr"/>
            <a:lstStyle/>
            <a:p>
              <a:pPr algn="ctr" eaLnBrk="0" fontAlgn="base" hangingPunct="0">
                <a:lnSpc>
                  <a:spcPct val="90000"/>
                </a:lnSpc>
                <a:spcBef>
                  <a:spcPct val="60000"/>
                </a:spcBef>
                <a:spcAft>
                  <a:spcPct val="0"/>
                </a:spcAft>
              </a:pPr>
              <a:endParaRPr lang="en-US" sz="1200">
                <a:solidFill>
                  <a:srgbClr val="333399"/>
                </a:solidFill>
              </a:endParaRPr>
            </a:p>
          </p:txBody>
        </p:sp>
        <p:sp>
          <p:nvSpPr>
            <p:cNvPr id="69672" name="Text Box 43"/>
            <p:cNvSpPr txBox="1">
              <a:spLocks noChangeArrowheads="1"/>
            </p:cNvSpPr>
            <p:nvPr/>
          </p:nvSpPr>
          <p:spPr bwMode="auto">
            <a:xfrm>
              <a:off x="3718" y="3641"/>
              <a:ext cx="86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ctr" eaLnBrk="0" fontAlgn="base" hangingPunct="0">
                <a:lnSpc>
                  <a:spcPct val="60000"/>
                </a:lnSpc>
                <a:spcBef>
                  <a:spcPct val="50000"/>
                </a:spcBef>
                <a:spcAft>
                  <a:spcPct val="0"/>
                </a:spcAft>
                <a:buClr>
                  <a:srgbClr val="333399"/>
                </a:buClr>
              </a:pPr>
              <a:r>
                <a:rPr lang="en-US" sz="1600">
                  <a:solidFill>
                    <a:srgbClr val="333399"/>
                  </a:solidFill>
                </a:rPr>
                <a:t>Odds Ratio</a:t>
              </a:r>
            </a:p>
          </p:txBody>
        </p:sp>
        <p:sp>
          <p:nvSpPr>
            <p:cNvPr id="69673" name="Text Box 44"/>
            <p:cNvSpPr txBox="1">
              <a:spLocks noChangeArrowheads="1"/>
            </p:cNvSpPr>
            <p:nvPr/>
          </p:nvSpPr>
          <p:spPr bwMode="auto">
            <a:xfrm>
              <a:off x="4147" y="1278"/>
              <a:ext cx="571"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eaLnBrk="0" fontAlgn="base" hangingPunct="0">
                <a:lnSpc>
                  <a:spcPct val="60000"/>
                </a:lnSpc>
                <a:spcBef>
                  <a:spcPct val="50000"/>
                </a:spcBef>
                <a:spcAft>
                  <a:spcPct val="0"/>
                </a:spcAft>
                <a:buClr>
                  <a:srgbClr val="333399"/>
                </a:buClr>
              </a:pPr>
              <a:r>
                <a:rPr lang="en-US" sz="1600">
                  <a:solidFill>
                    <a:srgbClr val="333399"/>
                  </a:solidFill>
                </a:rPr>
                <a:t>Favors</a:t>
              </a:r>
            </a:p>
            <a:p>
              <a:pPr eaLnBrk="0" fontAlgn="base" hangingPunct="0">
                <a:lnSpc>
                  <a:spcPct val="60000"/>
                </a:lnSpc>
                <a:spcBef>
                  <a:spcPct val="50000"/>
                </a:spcBef>
                <a:spcAft>
                  <a:spcPct val="0"/>
                </a:spcAft>
                <a:buClr>
                  <a:srgbClr val="333399"/>
                </a:buClr>
              </a:pPr>
              <a:r>
                <a:rPr lang="en-US" sz="1600">
                  <a:solidFill>
                    <a:srgbClr val="333399"/>
                  </a:solidFill>
                </a:rPr>
                <a:t>Control</a:t>
              </a:r>
            </a:p>
          </p:txBody>
        </p:sp>
        <p:sp>
          <p:nvSpPr>
            <p:cNvPr id="69674" name="Text Box 45"/>
            <p:cNvSpPr txBox="1">
              <a:spLocks noChangeArrowheads="1"/>
            </p:cNvSpPr>
            <p:nvPr/>
          </p:nvSpPr>
          <p:spPr bwMode="auto">
            <a:xfrm>
              <a:off x="3331" y="1275"/>
              <a:ext cx="772"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r" eaLnBrk="0" fontAlgn="base" hangingPunct="0">
                <a:lnSpc>
                  <a:spcPct val="60000"/>
                </a:lnSpc>
                <a:spcBef>
                  <a:spcPct val="50000"/>
                </a:spcBef>
                <a:spcAft>
                  <a:spcPct val="0"/>
                </a:spcAft>
                <a:buClr>
                  <a:srgbClr val="333399"/>
                </a:buClr>
              </a:pPr>
              <a:r>
                <a:rPr lang="en-US" sz="1600">
                  <a:solidFill>
                    <a:srgbClr val="333399"/>
                  </a:solidFill>
                </a:rPr>
                <a:t>Favors</a:t>
              </a:r>
            </a:p>
            <a:p>
              <a:pPr algn="r" eaLnBrk="0" fontAlgn="base" hangingPunct="0">
                <a:lnSpc>
                  <a:spcPct val="60000"/>
                </a:lnSpc>
                <a:spcBef>
                  <a:spcPct val="50000"/>
                </a:spcBef>
                <a:spcAft>
                  <a:spcPct val="0"/>
                </a:spcAft>
                <a:buClr>
                  <a:srgbClr val="333399"/>
                </a:buClr>
              </a:pPr>
              <a:r>
                <a:rPr lang="en-US" sz="1600">
                  <a:solidFill>
                    <a:srgbClr val="333399"/>
                  </a:solidFill>
                </a:rPr>
                <a:t>Vitamin D</a:t>
              </a:r>
            </a:p>
          </p:txBody>
        </p:sp>
        <p:sp>
          <p:nvSpPr>
            <p:cNvPr id="69675" name="Text Box 46"/>
            <p:cNvSpPr txBox="1">
              <a:spLocks noChangeArrowheads="1"/>
            </p:cNvSpPr>
            <p:nvPr/>
          </p:nvSpPr>
          <p:spPr bwMode="auto">
            <a:xfrm>
              <a:off x="2728" y="3463"/>
              <a:ext cx="3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ctr" eaLnBrk="0" fontAlgn="base" hangingPunct="0">
                <a:lnSpc>
                  <a:spcPct val="60000"/>
                </a:lnSpc>
                <a:spcBef>
                  <a:spcPct val="50000"/>
                </a:spcBef>
                <a:spcAft>
                  <a:spcPct val="0"/>
                </a:spcAft>
                <a:buClr>
                  <a:srgbClr val="333399"/>
                </a:buClr>
              </a:pPr>
              <a:r>
                <a:rPr lang="en-US" sz="1600">
                  <a:solidFill>
                    <a:srgbClr val="333399"/>
                  </a:solidFill>
                </a:rPr>
                <a:t>0.1</a:t>
              </a:r>
            </a:p>
          </p:txBody>
        </p:sp>
        <p:sp>
          <p:nvSpPr>
            <p:cNvPr id="69676" name="Text Box 47"/>
            <p:cNvSpPr txBox="1">
              <a:spLocks noChangeArrowheads="1"/>
            </p:cNvSpPr>
            <p:nvPr/>
          </p:nvSpPr>
          <p:spPr bwMode="auto">
            <a:xfrm>
              <a:off x="3589" y="3463"/>
              <a:ext cx="3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ctr" eaLnBrk="0" fontAlgn="base" hangingPunct="0">
                <a:lnSpc>
                  <a:spcPct val="60000"/>
                </a:lnSpc>
                <a:spcBef>
                  <a:spcPct val="50000"/>
                </a:spcBef>
                <a:spcAft>
                  <a:spcPct val="0"/>
                </a:spcAft>
                <a:buClr>
                  <a:srgbClr val="333399"/>
                </a:buClr>
              </a:pPr>
              <a:r>
                <a:rPr lang="en-US" sz="1600">
                  <a:solidFill>
                    <a:srgbClr val="333399"/>
                  </a:solidFill>
                </a:rPr>
                <a:t>0.5</a:t>
              </a:r>
            </a:p>
          </p:txBody>
        </p:sp>
        <p:sp>
          <p:nvSpPr>
            <p:cNvPr id="69677" name="Text Box 48"/>
            <p:cNvSpPr txBox="1">
              <a:spLocks noChangeArrowheads="1"/>
            </p:cNvSpPr>
            <p:nvPr/>
          </p:nvSpPr>
          <p:spPr bwMode="auto">
            <a:xfrm>
              <a:off x="3958" y="3466"/>
              <a:ext cx="3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ctr" eaLnBrk="0" fontAlgn="base" hangingPunct="0">
                <a:lnSpc>
                  <a:spcPct val="60000"/>
                </a:lnSpc>
                <a:spcBef>
                  <a:spcPct val="50000"/>
                </a:spcBef>
                <a:spcAft>
                  <a:spcPct val="0"/>
                </a:spcAft>
                <a:buClr>
                  <a:srgbClr val="333399"/>
                </a:buClr>
              </a:pPr>
              <a:r>
                <a:rPr lang="en-US" sz="1600">
                  <a:solidFill>
                    <a:srgbClr val="333399"/>
                  </a:solidFill>
                </a:rPr>
                <a:t>1.0</a:t>
              </a:r>
            </a:p>
          </p:txBody>
        </p:sp>
        <p:sp>
          <p:nvSpPr>
            <p:cNvPr id="69678" name="Text Box 49"/>
            <p:cNvSpPr txBox="1">
              <a:spLocks noChangeArrowheads="1"/>
            </p:cNvSpPr>
            <p:nvPr/>
          </p:nvSpPr>
          <p:spPr bwMode="auto">
            <a:xfrm>
              <a:off x="4816" y="3466"/>
              <a:ext cx="3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ctr" eaLnBrk="0" fontAlgn="base" hangingPunct="0">
                <a:lnSpc>
                  <a:spcPct val="60000"/>
                </a:lnSpc>
                <a:spcBef>
                  <a:spcPct val="50000"/>
                </a:spcBef>
                <a:spcAft>
                  <a:spcPct val="0"/>
                </a:spcAft>
                <a:buClr>
                  <a:srgbClr val="333399"/>
                </a:buClr>
              </a:pPr>
              <a:r>
                <a:rPr lang="en-US" sz="1600">
                  <a:solidFill>
                    <a:srgbClr val="333399"/>
                  </a:solidFill>
                </a:rPr>
                <a:t>5.0</a:t>
              </a:r>
            </a:p>
          </p:txBody>
        </p:sp>
        <p:sp>
          <p:nvSpPr>
            <p:cNvPr id="69679" name="Text Box 50"/>
            <p:cNvSpPr txBox="1">
              <a:spLocks noChangeArrowheads="1"/>
            </p:cNvSpPr>
            <p:nvPr/>
          </p:nvSpPr>
          <p:spPr bwMode="auto">
            <a:xfrm>
              <a:off x="5119" y="3466"/>
              <a:ext cx="42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200">
                  <a:solidFill>
                    <a:schemeClr val="accent2"/>
                  </a:solidFill>
                  <a:latin typeface="Arial" charset="0"/>
                  <a:ea typeface="ＭＳ Ｐゴシック" pitchFamily="34" charset="-128"/>
                </a:defRPr>
              </a:lvl1pPr>
              <a:lvl2pPr marL="742950" indent="-285750">
                <a:defRPr sz="1200">
                  <a:solidFill>
                    <a:schemeClr val="accent2"/>
                  </a:solidFill>
                  <a:latin typeface="Arial" charset="0"/>
                  <a:ea typeface="ＭＳ Ｐゴシック" pitchFamily="34" charset="-128"/>
                </a:defRPr>
              </a:lvl2pPr>
              <a:lvl3pPr marL="1143000" indent="-228600">
                <a:defRPr sz="1200">
                  <a:solidFill>
                    <a:schemeClr val="accent2"/>
                  </a:solidFill>
                  <a:latin typeface="Arial" charset="0"/>
                  <a:ea typeface="ＭＳ Ｐゴシック" pitchFamily="34" charset="-128"/>
                </a:defRPr>
              </a:lvl3pPr>
              <a:lvl4pPr marL="1600200" indent="-228600">
                <a:defRPr sz="1200">
                  <a:solidFill>
                    <a:schemeClr val="accent2"/>
                  </a:solidFill>
                  <a:latin typeface="Arial" charset="0"/>
                  <a:ea typeface="ＭＳ Ｐゴシック" pitchFamily="34" charset="-128"/>
                </a:defRPr>
              </a:lvl4pPr>
              <a:lvl5pPr marL="2057400" indent="-228600">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defRPr sz="1200">
                  <a:solidFill>
                    <a:schemeClr val="accent2"/>
                  </a:solidFill>
                  <a:latin typeface="Arial" charset="0"/>
                  <a:ea typeface="ＭＳ Ｐゴシック" pitchFamily="34" charset="-128"/>
                </a:defRPr>
              </a:lvl9pPr>
            </a:lstStyle>
            <a:p>
              <a:pPr algn="ctr" eaLnBrk="0" fontAlgn="base" hangingPunct="0">
                <a:lnSpc>
                  <a:spcPct val="60000"/>
                </a:lnSpc>
                <a:spcBef>
                  <a:spcPct val="50000"/>
                </a:spcBef>
                <a:spcAft>
                  <a:spcPct val="0"/>
                </a:spcAft>
                <a:buClr>
                  <a:srgbClr val="333399"/>
                </a:buClr>
              </a:pPr>
              <a:r>
                <a:rPr lang="en-US" sz="1600">
                  <a:solidFill>
                    <a:srgbClr val="333399"/>
                  </a:solidFill>
                </a:rPr>
                <a:t>10.0</a:t>
              </a:r>
            </a:p>
          </p:txBody>
        </p:sp>
      </p:grpSp>
      <p:sp>
        <p:nvSpPr>
          <p:cNvPr id="69636" name="Text Box 53"/>
          <p:cNvSpPr txBox="1">
            <a:spLocks noChangeArrowheads="1"/>
          </p:cNvSpPr>
          <p:nvPr/>
        </p:nvSpPr>
        <p:spPr bwMode="auto">
          <a:xfrm>
            <a:off x="371476" y="6307139"/>
            <a:ext cx="7216775" cy="48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6" tIns="45702" rIns="91406" bIns="45702">
            <a:spAutoFit/>
          </a:bodyPr>
          <a:lstStyle>
            <a:lvl1pPr>
              <a:tabLst>
                <a:tab pos="4572000" algn="ctr"/>
                <a:tab pos="7434263" algn="ctr"/>
              </a:tabLst>
              <a:defRPr sz="1200">
                <a:solidFill>
                  <a:schemeClr val="accent2"/>
                </a:solidFill>
                <a:latin typeface="Arial" charset="0"/>
                <a:ea typeface="ＭＳ Ｐゴシック" pitchFamily="34" charset="-128"/>
              </a:defRPr>
            </a:lvl1pPr>
            <a:lvl2pPr marL="742950" indent="-285750">
              <a:tabLst>
                <a:tab pos="4572000" algn="ctr"/>
                <a:tab pos="7434263" algn="ctr"/>
              </a:tabLst>
              <a:defRPr sz="1200">
                <a:solidFill>
                  <a:schemeClr val="accent2"/>
                </a:solidFill>
                <a:latin typeface="Arial" charset="0"/>
                <a:ea typeface="ＭＳ Ｐゴシック" pitchFamily="34" charset="-128"/>
              </a:defRPr>
            </a:lvl2pPr>
            <a:lvl3pPr marL="1143000" indent="-228600">
              <a:tabLst>
                <a:tab pos="4572000" algn="ctr"/>
                <a:tab pos="7434263" algn="ctr"/>
              </a:tabLst>
              <a:defRPr sz="1200">
                <a:solidFill>
                  <a:schemeClr val="accent2"/>
                </a:solidFill>
                <a:latin typeface="Arial" charset="0"/>
                <a:ea typeface="ＭＳ Ｐゴシック" pitchFamily="34" charset="-128"/>
              </a:defRPr>
            </a:lvl3pPr>
            <a:lvl4pPr marL="1600200" indent="-228600">
              <a:tabLst>
                <a:tab pos="4572000" algn="ctr"/>
                <a:tab pos="7434263" algn="ctr"/>
              </a:tabLst>
              <a:defRPr sz="1200">
                <a:solidFill>
                  <a:schemeClr val="accent2"/>
                </a:solidFill>
                <a:latin typeface="Arial" charset="0"/>
                <a:ea typeface="ＭＳ Ｐゴシック" pitchFamily="34" charset="-128"/>
              </a:defRPr>
            </a:lvl4pPr>
            <a:lvl5pPr marL="2057400" indent="-228600">
              <a:tabLst>
                <a:tab pos="4572000" algn="ctr"/>
                <a:tab pos="7434263" algn="ctr"/>
              </a:tabLst>
              <a:defRPr sz="1200">
                <a:solidFill>
                  <a:schemeClr val="accent2"/>
                </a:solidFill>
                <a:latin typeface="Arial" charset="0"/>
                <a:ea typeface="ＭＳ Ｐゴシック" pitchFamily="34" charset="-128"/>
              </a:defRPr>
            </a:lvl5pPr>
            <a:lvl6pPr marL="25146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6pPr>
            <a:lvl7pPr marL="29718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7pPr>
            <a:lvl8pPr marL="34290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8pPr>
            <a:lvl9pPr marL="3886200" indent="-228600" algn="ctr" eaLnBrk="0" fontAlgn="base" hangingPunct="0">
              <a:lnSpc>
                <a:spcPct val="90000"/>
              </a:lnSpc>
              <a:spcBef>
                <a:spcPct val="60000"/>
              </a:spcBef>
              <a:spcAft>
                <a:spcPct val="0"/>
              </a:spcAft>
              <a:tabLst>
                <a:tab pos="4572000" algn="ctr"/>
                <a:tab pos="7434263" algn="ctr"/>
              </a:tabLst>
              <a:defRPr sz="1200">
                <a:solidFill>
                  <a:schemeClr val="accent2"/>
                </a:solidFill>
                <a:latin typeface="Arial" charset="0"/>
                <a:ea typeface="ＭＳ Ｐゴシック" pitchFamily="34" charset="-128"/>
              </a:defRPr>
            </a:lvl9pPr>
          </a:lstStyle>
          <a:p>
            <a:pPr eaLnBrk="0" fontAlgn="base" hangingPunct="0">
              <a:lnSpc>
                <a:spcPct val="90000"/>
              </a:lnSpc>
              <a:spcBef>
                <a:spcPct val="60000"/>
              </a:spcBef>
              <a:spcAft>
                <a:spcPct val="0"/>
              </a:spcAft>
            </a:pPr>
            <a:r>
              <a:rPr lang="en-US" dirty="0">
                <a:solidFill>
                  <a:srgbClr val="333399"/>
                </a:solidFill>
              </a:rPr>
              <a:t>Redrawn from Bischoff-Ferrari H et al JAMA. 2004 Apr 28;291(16):1999-2006</a:t>
            </a:r>
            <a:r>
              <a:rPr lang="en-US" sz="1600" dirty="0">
                <a:solidFill>
                  <a:srgbClr val="333399"/>
                </a:solidFill>
              </a:rPr>
              <a:t>, </a:t>
            </a:r>
            <a:r>
              <a:rPr lang="en-US" dirty="0">
                <a:solidFill>
                  <a:srgbClr val="333399"/>
                </a:solidFill>
              </a:rPr>
              <a:t>with permission, Copyright © 2004 American Medical Association. All rights reserved.</a:t>
            </a:r>
          </a:p>
        </p:txBody>
      </p:sp>
    </p:spTree>
    <p:extLst>
      <p:ext uri="{BB962C8B-B14F-4D97-AF65-F5344CB8AC3E}">
        <p14:creationId xmlns:p14="http://schemas.microsoft.com/office/powerpoint/2010/main" val="164689895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6858000" cy="3539430"/>
          </a:xfrm>
          <a:prstGeom prst="rect">
            <a:avLst/>
          </a:prstGeom>
        </p:spPr>
        <p:txBody>
          <a:bodyPr wrap="square" lIns="91406" tIns="45702" rIns="91406" bIns="45702">
            <a:spAutoFit/>
          </a:bodyPr>
          <a:lstStyle/>
          <a:p>
            <a:pPr marL="457026" indent="-457026">
              <a:buClr>
                <a:srgbClr val="FF0000"/>
              </a:buClr>
              <a:buFont typeface="Wingdings 2" pitchFamily="18" charset="2"/>
              <a:buChar char="á"/>
            </a:pPr>
            <a:r>
              <a:rPr lang="en-US" sz="3200" b="1" dirty="0" err="1"/>
              <a:t>Calcitriol</a:t>
            </a:r>
            <a:r>
              <a:rPr lang="en-US" sz="3200" b="1" dirty="0"/>
              <a:t> </a:t>
            </a:r>
          </a:p>
          <a:p>
            <a:pPr algn="just"/>
            <a:r>
              <a:rPr lang="en-US" sz="2400" dirty="0"/>
              <a:t>This synthetic vitamin D analogue, which promotes calcium absorption, has been approved by the FDA for managing </a:t>
            </a:r>
            <a:r>
              <a:rPr lang="en-US" sz="2400" dirty="0" err="1"/>
              <a:t>hypocalcemia</a:t>
            </a:r>
            <a:r>
              <a:rPr lang="en-US" sz="2400" dirty="0"/>
              <a:t> and metabolic bone disease in renal dialysis patients. It is also approved for use in </a:t>
            </a:r>
            <a:r>
              <a:rPr lang="en-US" sz="2400" dirty="0" err="1"/>
              <a:t>hypoparathyroidism</a:t>
            </a:r>
            <a:r>
              <a:rPr lang="en-US" sz="2400" dirty="0"/>
              <a:t>, both surgical and idiopathic, and </a:t>
            </a:r>
            <a:r>
              <a:rPr lang="en-US" sz="2400" dirty="0" err="1"/>
              <a:t>pseudohypoparathyroidism</a:t>
            </a:r>
            <a:r>
              <a:rPr lang="en-US" sz="2400" dirty="0"/>
              <a:t>. No reliable data demonstrate a reduction of risk for osteoporotic fracture.</a:t>
            </a:r>
          </a:p>
        </p:txBody>
      </p:sp>
    </p:spTree>
    <p:extLst>
      <p:ext uri="{BB962C8B-B14F-4D97-AF65-F5344CB8AC3E}">
        <p14:creationId xmlns:p14="http://schemas.microsoft.com/office/powerpoint/2010/main" val="338190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Engage in regular weight-based and muscle-strengthening exercise</a:t>
            </a:r>
          </a:p>
          <a:p>
            <a:pPr>
              <a:buFont typeface="Wingdings 2" pitchFamily="18" charset="2"/>
              <a:buChar char="á"/>
            </a:pPr>
            <a:r>
              <a:rPr lang="en-US" dirty="0" smtClean="0"/>
              <a:t>Reduces </a:t>
            </a:r>
            <a:r>
              <a:rPr lang="en-US" dirty="0"/>
              <a:t>risk of falls and fractures by improving agility, strength, posture, and balance</a:t>
            </a:r>
          </a:p>
          <a:p>
            <a:pPr marL="0" indent="0">
              <a:buNone/>
            </a:pPr>
            <a:r>
              <a:rPr lang="en-US" b="1" dirty="0" smtClean="0"/>
              <a:t>Fall </a:t>
            </a:r>
            <a:r>
              <a:rPr lang="en-US" b="1" dirty="0"/>
              <a:t>Prevention</a:t>
            </a:r>
          </a:p>
          <a:p>
            <a:pPr>
              <a:buFont typeface="Wingdings 2" pitchFamily="18" charset="2"/>
              <a:buChar char="á"/>
            </a:pPr>
            <a:r>
              <a:rPr lang="en-US" dirty="0" smtClean="0"/>
              <a:t>Home </a:t>
            </a:r>
            <a:r>
              <a:rPr lang="en-US" dirty="0"/>
              <a:t>safety assessment and modification</a:t>
            </a:r>
          </a:p>
          <a:p>
            <a:pPr>
              <a:buFont typeface="Wingdings 2" pitchFamily="18" charset="2"/>
              <a:buChar char="á"/>
            </a:pPr>
            <a:r>
              <a:rPr lang="en-US" dirty="0" smtClean="0"/>
              <a:t>Gradual </a:t>
            </a:r>
            <a:r>
              <a:rPr lang="en-US" dirty="0"/>
              <a:t>withdrawal of psychotropic medication, if possible</a:t>
            </a:r>
          </a:p>
          <a:p>
            <a:pPr>
              <a:buFont typeface="Wingdings 2" pitchFamily="18" charset="2"/>
              <a:buChar char="á"/>
            </a:pPr>
            <a:r>
              <a:rPr lang="en-US" dirty="0" smtClean="0"/>
              <a:t>Correction </a:t>
            </a:r>
            <a:r>
              <a:rPr lang="en-US" dirty="0"/>
              <a:t>of visual impairments</a:t>
            </a:r>
          </a:p>
          <a:p>
            <a:pPr>
              <a:buFont typeface="Wingdings 2" pitchFamily="18" charset="2"/>
              <a:buChar char="á"/>
            </a:pPr>
            <a:r>
              <a:rPr lang="en-US" dirty="0" smtClean="0"/>
              <a:t>Consider </a:t>
            </a:r>
            <a:r>
              <a:rPr lang="en-US" dirty="0"/>
              <a:t>hip protectors in those with high risk of falling</a:t>
            </a:r>
          </a:p>
        </p:txBody>
      </p:sp>
    </p:spTree>
    <p:extLst>
      <p:ext uri="{BB962C8B-B14F-4D97-AF65-F5344CB8AC3E}">
        <p14:creationId xmlns:p14="http://schemas.microsoft.com/office/powerpoint/2010/main" val="148063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b="1" dirty="0"/>
              <a:t>Cessation of tobacco use and avoidance of excessive alcohol intake </a:t>
            </a:r>
          </a:p>
          <a:p>
            <a:pPr>
              <a:buFont typeface="Wingdings 2" pitchFamily="18" charset="2"/>
              <a:buChar char="á"/>
            </a:pPr>
            <a:r>
              <a:rPr lang="en-US" sz="2400" dirty="0"/>
              <a:t>Tobacco use is detrimental to skeleton and overall health; address cessation at every visit </a:t>
            </a:r>
          </a:p>
          <a:p>
            <a:pPr>
              <a:buFont typeface="Wingdings 2" pitchFamily="18" charset="2"/>
              <a:buChar char="á"/>
            </a:pPr>
            <a:r>
              <a:rPr lang="en-US" sz="2400" dirty="0"/>
              <a:t>Excess alcohol (&gt;2 drinks/day for women, &gt;3 drinks/day for men) may be detrimental to bone health; increases fall risk (NOF)</a:t>
            </a:r>
          </a:p>
          <a:p>
            <a:pPr>
              <a:buFont typeface="Wingdings 2" pitchFamily="18" charset="2"/>
              <a:buChar char="á"/>
            </a:pPr>
            <a:r>
              <a:rPr lang="en-US" sz="2400" dirty="0"/>
              <a:t>Limit alcohol use to no more than 1 drink/day for women, no more than 2 drinks/day for men </a:t>
            </a:r>
          </a:p>
        </p:txBody>
      </p:sp>
    </p:spTree>
    <p:extLst>
      <p:ext uri="{BB962C8B-B14F-4D97-AF65-F5344CB8AC3E}">
        <p14:creationId xmlns:p14="http://schemas.microsoft.com/office/powerpoint/2010/main" val="1845214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Treating Osteoporosis</a:t>
            </a:r>
          </a:p>
        </p:txBody>
      </p:sp>
      <p:sp>
        <p:nvSpPr>
          <p:cNvPr id="26627" name="Rectangle 3"/>
          <p:cNvSpPr>
            <a:spLocks noGrp="1" noChangeArrowheads="1"/>
          </p:cNvSpPr>
          <p:nvPr>
            <p:ph type="body" sz="half" idx="1"/>
          </p:nvPr>
        </p:nvSpPr>
        <p:spPr/>
        <p:txBody>
          <a:bodyPr>
            <a:normAutofit/>
          </a:bodyPr>
          <a:lstStyle/>
          <a:p>
            <a:pPr>
              <a:lnSpc>
                <a:spcPct val="80000"/>
              </a:lnSpc>
              <a:buFont typeface="Wingdings 2" pitchFamily="18" charset="2"/>
              <a:buChar char="á"/>
            </a:pPr>
            <a:r>
              <a:rPr lang="en-US" dirty="0" smtClean="0"/>
              <a:t>Estrogen therapy</a:t>
            </a:r>
          </a:p>
          <a:p>
            <a:pPr marL="457026" lvl="1" indent="0">
              <a:lnSpc>
                <a:spcPct val="80000"/>
              </a:lnSpc>
              <a:buNone/>
            </a:pPr>
            <a:r>
              <a:rPr lang="en-US" sz="2200" dirty="0"/>
              <a:t>Reduces RANKL expression</a:t>
            </a:r>
          </a:p>
          <a:p>
            <a:pPr>
              <a:lnSpc>
                <a:spcPct val="80000"/>
              </a:lnSpc>
              <a:buFont typeface="Wingdings 2" pitchFamily="18" charset="2"/>
              <a:buChar char="á"/>
            </a:pPr>
            <a:r>
              <a:rPr lang="en-US" dirty="0" smtClean="0"/>
              <a:t>Bisphosphonates</a:t>
            </a:r>
          </a:p>
          <a:p>
            <a:pPr marL="457026" lvl="1" indent="0">
              <a:lnSpc>
                <a:spcPct val="80000"/>
              </a:lnSpc>
              <a:buNone/>
            </a:pPr>
            <a:r>
              <a:rPr lang="en-US" sz="2200" dirty="0"/>
              <a:t>Induce osteoclast apoptosis</a:t>
            </a:r>
          </a:p>
          <a:p>
            <a:pPr>
              <a:lnSpc>
                <a:spcPct val="80000"/>
              </a:lnSpc>
              <a:buFont typeface="Wingdings 2" pitchFamily="18" charset="2"/>
              <a:buChar char="á"/>
            </a:pPr>
            <a:r>
              <a:rPr lang="en-US" dirty="0" smtClean="0"/>
              <a:t>Estrogen receptor drugs </a:t>
            </a:r>
            <a:r>
              <a:rPr lang="en-US" sz="2400" b="1" dirty="0" err="1">
                <a:solidFill>
                  <a:srgbClr val="00B0F0"/>
                </a:solidFill>
              </a:rPr>
              <a:t>Raloxifene</a:t>
            </a:r>
            <a:endParaRPr lang="en-US" sz="2400" b="1" dirty="0">
              <a:solidFill>
                <a:srgbClr val="00B0F0"/>
              </a:solidFill>
            </a:endParaRPr>
          </a:p>
          <a:p>
            <a:pPr>
              <a:lnSpc>
                <a:spcPct val="80000"/>
              </a:lnSpc>
              <a:buFont typeface="Wingdings 2" pitchFamily="18" charset="2"/>
              <a:buChar char="á"/>
            </a:pPr>
            <a:r>
              <a:rPr lang="en-US" dirty="0" smtClean="0"/>
              <a:t>PTH like drugs</a:t>
            </a:r>
          </a:p>
          <a:p>
            <a:pPr>
              <a:lnSpc>
                <a:spcPct val="80000"/>
              </a:lnSpc>
              <a:buFont typeface="Wingdings 2" pitchFamily="18" charset="2"/>
              <a:buChar char="á"/>
            </a:pPr>
            <a:r>
              <a:rPr lang="en-US" dirty="0" smtClean="0"/>
              <a:t>Calcitonin</a:t>
            </a:r>
          </a:p>
          <a:p>
            <a:pPr>
              <a:lnSpc>
                <a:spcPct val="80000"/>
              </a:lnSpc>
              <a:buFont typeface="Wingdings 2" pitchFamily="18" charset="2"/>
              <a:buChar char="á"/>
            </a:pPr>
            <a:r>
              <a:rPr lang="en-US" dirty="0" smtClean="0"/>
              <a:t>Anti-RANKL</a:t>
            </a:r>
          </a:p>
          <a:p>
            <a:pPr>
              <a:lnSpc>
                <a:spcPct val="80000"/>
              </a:lnSpc>
            </a:pPr>
            <a:endParaRPr lang="en-US" sz="2400" dirty="0"/>
          </a:p>
        </p:txBody>
      </p:sp>
      <p:pic>
        <p:nvPicPr>
          <p:cNvPr id="26628" name="Picture 6" descr="bisphosphonates"/>
          <p:cNvPicPr>
            <a:picLocks noGrp="1" noChangeAspect="1" noChangeArrowheads="1"/>
          </p:cNvPicPr>
          <p:nvPr>
            <p:ph sz="half" idx="2"/>
          </p:nvPr>
        </p:nvPicPr>
        <p:blipFill>
          <a:blip r:embed="rId2"/>
          <a:srcRect/>
          <a:stretch>
            <a:fillRect/>
          </a:stretch>
        </p:blipFill>
        <p:spPr>
          <a:xfrm>
            <a:off x="4419600" y="1752600"/>
            <a:ext cx="3949700" cy="4495800"/>
          </a:xfrm>
          <a:solidFill>
            <a:schemeClr val="bg1"/>
          </a:solidFill>
        </p:spPr>
      </p:pic>
    </p:spTree>
    <p:extLst>
      <p:ext uri="{BB962C8B-B14F-4D97-AF65-F5344CB8AC3E}">
        <p14:creationId xmlns:p14="http://schemas.microsoft.com/office/powerpoint/2010/main" val="527713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60352"/>
            <a:ext cx="7583488" cy="815975"/>
          </a:xfrm>
        </p:spPr>
        <p:txBody>
          <a:bodyPr/>
          <a:lstStyle/>
          <a:p>
            <a:r>
              <a:rPr lang="en-CA" dirty="0" smtClean="0"/>
              <a:t>Rational Prescribing</a:t>
            </a:r>
            <a:endParaRPr lang="en-CA" dirty="0"/>
          </a:p>
        </p:txBody>
      </p:sp>
      <p:pic>
        <p:nvPicPr>
          <p:cNvPr id="6" name="Picture 2" descr="MC9000224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340768"/>
            <a:ext cx="4897796" cy="447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47664" y="3901698"/>
            <a:ext cx="2736304" cy="523184"/>
          </a:xfrm>
          <a:prstGeom prst="rect">
            <a:avLst/>
          </a:prstGeom>
          <a:noFill/>
          <a:ln>
            <a:solidFill>
              <a:srgbClr val="0070C0"/>
            </a:solidFill>
          </a:ln>
        </p:spPr>
        <p:txBody>
          <a:bodyPr wrap="square" lIns="91406" tIns="45702" rIns="91406" bIns="45702" rtlCol="0">
            <a:spAutoFit/>
          </a:bodyPr>
          <a:lstStyle/>
          <a:p>
            <a:pPr algn="ctr" defTabSz="457026"/>
            <a:r>
              <a:rPr lang="en-CA" sz="2800" b="1" dirty="0">
                <a:solidFill>
                  <a:prstClr val="black"/>
                </a:solidFill>
              </a:rPr>
              <a:t>1. Efficacy</a:t>
            </a:r>
            <a:endParaRPr lang="en-CA" b="1" dirty="0">
              <a:solidFill>
                <a:prstClr val="black"/>
              </a:solidFill>
            </a:endParaRPr>
          </a:p>
        </p:txBody>
      </p:sp>
      <p:sp>
        <p:nvSpPr>
          <p:cNvPr id="8" name="TextBox 7"/>
          <p:cNvSpPr txBox="1"/>
          <p:nvPr/>
        </p:nvSpPr>
        <p:spPr>
          <a:xfrm>
            <a:off x="5105400" y="3896380"/>
            <a:ext cx="2304256" cy="523184"/>
          </a:xfrm>
          <a:prstGeom prst="rect">
            <a:avLst/>
          </a:prstGeom>
          <a:noFill/>
          <a:ln>
            <a:solidFill>
              <a:srgbClr val="0070C0"/>
            </a:solidFill>
          </a:ln>
        </p:spPr>
        <p:txBody>
          <a:bodyPr wrap="square" lIns="91406" tIns="45702" rIns="91406" bIns="45702" rtlCol="0">
            <a:spAutoFit/>
          </a:bodyPr>
          <a:lstStyle/>
          <a:p>
            <a:pPr algn="ctr" defTabSz="457026"/>
            <a:r>
              <a:rPr lang="en-CA" sz="2800" b="1" dirty="0">
                <a:solidFill>
                  <a:prstClr val="black"/>
                </a:solidFill>
              </a:rPr>
              <a:t>2. Toxicity</a:t>
            </a:r>
            <a:endParaRPr lang="en-CA" b="1" dirty="0">
              <a:solidFill>
                <a:prstClr val="black"/>
              </a:solidFill>
            </a:endParaRPr>
          </a:p>
        </p:txBody>
      </p:sp>
      <p:sp>
        <p:nvSpPr>
          <p:cNvPr id="9" name="TextBox 8"/>
          <p:cNvSpPr txBox="1"/>
          <p:nvPr/>
        </p:nvSpPr>
        <p:spPr>
          <a:xfrm>
            <a:off x="2411760" y="5815534"/>
            <a:ext cx="5055840" cy="523184"/>
          </a:xfrm>
          <a:prstGeom prst="rect">
            <a:avLst/>
          </a:prstGeom>
          <a:noFill/>
          <a:ln>
            <a:solidFill>
              <a:srgbClr val="0070C0"/>
            </a:solidFill>
          </a:ln>
        </p:spPr>
        <p:txBody>
          <a:bodyPr wrap="square" lIns="91406" tIns="45702" rIns="91406" bIns="45702" rtlCol="0">
            <a:spAutoFit/>
          </a:bodyPr>
          <a:lstStyle/>
          <a:p>
            <a:pPr algn="ctr" defTabSz="457026"/>
            <a:r>
              <a:rPr lang="en-CA" sz="2800" dirty="0">
                <a:solidFill>
                  <a:prstClr val="black"/>
                </a:solidFill>
              </a:rPr>
              <a:t>3. &amp; 4.</a:t>
            </a:r>
            <a:r>
              <a:rPr lang="en-CA" sz="2800" b="1" dirty="0">
                <a:solidFill>
                  <a:prstClr val="black"/>
                </a:solidFill>
              </a:rPr>
              <a:t> Cost &amp; Convenience</a:t>
            </a:r>
          </a:p>
        </p:txBody>
      </p:sp>
      <p:sp>
        <p:nvSpPr>
          <p:cNvPr id="10" name="TextBox 9"/>
          <p:cNvSpPr txBox="1"/>
          <p:nvPr/>
        </p:nvSpPr>
        <p:spPr>
          <a:xfrm>
            <a:off x="6344473" y="1196753"/>
            <a:ext cx="2548009" cy="1200292"/>
          </a:xfrm>
          <a:prstGeom prst="rect">
            <a:avLst/>
          </a:prstGeom>
          <a:noFill/>
          <a:ln>
            <a:solidFill>
              <a:srgbClr val="0070C0"/>
            </a:solidFill>
          </a:ln>
        </p:spPr>
        <p:txBody>
          <a:bodyPr wrap="square" lIns="91406" tIns="45702" rIns="91406" bIns="45702" rtlCol="0">
            <a:spAutoFit/>
          </a:bodyPr>
          <a:lstStyle/>
          <a:p>
            <a:pPr marL="342770" indent="-342770" defTabSz="457026">
              <a:buFont typeface="+mj-lt"/>
              <a:buAutoNum type="arabicPeriod"/>
            </a:pPr>
            <a:r>
              <a:rPr lang="en-CA" dirty="0" smtClean="0">
                <a:solidFill>
                  <a:prstClr val="black"/>
                </a:solidFill>
              </a:rPr>
              <a:t>Type </a:t>
            </a:r>
            <a:r>
              <a:rPr lang="en-CA" dirty="0">
                <a:solidFill>
                  <a:prstClr val="black"/>
                </a:solidFill>
              </a:rPr>
              <a:t>of harm</a:t>
            </a:r>
          </a:p>
          <a:p>
            <a:pPr marL="342770" indent="-342770" defTabSz="457026">
              <a:buFont typeface="+mj-lt"/>
              <a:buAutoNum type="arabicPeriod"/>
            </a:pPr>
            <a:r>
              <a:rPr lang="en-CA" dirty="0">
                <a:solidFill>
                  <a:prstClr val="black"/>
                </a:solidFill>
              </a:rPr>
              <a:t>Quantity of harm</a:t>
            </a:r>
          </a:p>
          <a:p>
            <a:pPr marL="342770" indent="-342770" defTabSz="457026">
              <a:buFont typeface="+mj-lt"/>
              <a:buAutoNum type="arabicPeriod"/>
            </a:pPr>
            <a:r>
              <a:rPr lang="en-CA" dirty="0">
                <a:solidFill>
                  <a:prstClr val="black"/>
                </a:solidFill>
              </a:rPr>
              <a:t>Quality of evidence</a:t>
            </a:r>
          </a:p>
          <a:p>
            <a:pPr marL="342770" indent="-342770" defTabSz="457026">
              <a:buFont typeface="+mj-lt"/>
              <a:buAutoNum type="arabicPeriod"/>
            </a:pPr>
            <a:r>
              <a:rPr lang="en-CA" dirty="0">
                <a:solidFill>
                  <a:prstClr val="black"/>
                </a:solidFill>
              </a:rPr>
              <a:t>Time to harm</a:t>
            </a:r>
          </a:p>
        </p:txBody>
      </p:sp>
      <p:sp>
        <p:nvSpPr>
          <p:cNvPr id="11" name="TextBox 10"/>
          <p:cNvSpPr txBox="1"/>
          <p:nvPr/>
        </p:nvSpPr>
        <p:spPr>
          <a:xfrm>
            <a:off x="251520" y="1484784"/>
            <a:ext cx="2592288" cy="1200292"/>
          </a:xfrm>
          <a:prstGeom prst="rect">
            <a:avLst/>
          </a:prstGeom>
          <a:noFill/>
          <a:ln>
            <a:solidFill>
              <a:srgbClr val="0070C0"/>
            </a:solidFill>
          </a:ln>
        </p:spPr>
        <p:txBody>
          <a:bodyPr wrap="square" lIns="91406" tIns="45702" rIns="91406" bIns="45702" rtlCol="0">
            <a:spAutoFit/>
          </a:bodyPr>
          <a:lstStyle/>
          <a:p>
            <a:pPr marL="342770" indent="-342770" defTabSz="457026">
              <a:buFont typeface="+mj-lt"/>
              <a:buAutoNum type="arabicPeriod"/>
            </a:pPr>
            <a:r>
              <a:rPr lang="en-CA" dirty="0" smtClean="0">
                <a:solidFill>
                  <a:prstClr val="black"/>
                </a:solidFill>
              </a:rPr>
              <a:t>Type </a:t>
            </a:r>
            <a:r>
              <a:rPr lang="en-CA" dirty="0">
                <a:solidFill>
                  <a:prstClr val="black"/>
                </a:solidFill>
              </a:rPr>
              <a:t>of benefit</a:t>
            </a:r>
          </a:p>
          <a:p>
            <a:pPr marL="342770" indent="-342770" defTabSz="457026">
              <a:buFont typeface="+mj-lt"/>
              <a:buAutoNum type="arabicPeriod"/>
            </a:pPr>
            <a:r>
              <a:rPr lang="en-CA" dirty="0">
                <a:solidFill>
                  <a:prstClr val="black"/>
                </a:solidFill>
              </a:rPr>
              <a:t>Quantity of benefit </a:t>
            </a:r>
          </a:p>
          <a:p>
            <a:pPr marL="342770" indent="-342770" defTabSz="457026">
              <a:buFont typeface="+mj-lt"/>
              <a:buAutoNum type="arabicPeriod"/>
            </a:pPr>
            <a:r>
              <a:rPr lang="en-CA" dirty="0">
                <a:solidFill>
                  <a:prstClr val="black"/>
                </a:solidFill>
              </a:rPr>
              <a:t>Quality of evidence</a:t>
            </a:r>
          </a:p>
          <a:p>
            <a:pPr marL="342770" indent="-342770" defTabSz="457026">
              <a:buFont typeface="+mj-lt"/>
              <a:buAutoNum type="arabicPeriod"/>
            </a:pPr>
            <a:r>
              <a:rPr lang="en-CA" dirty="0">
                <a:solidFill>
                  <a:prstClr val="black"/>
                </a:solidFill>
              </a:rPr>
              <a:t>Time to benefit</a:t>
            </a:r>
          </a:p>
        </p:txBody>
      </p:sp>
      <p:cxnSp>
        <p:nvCxnSpPr>
          <p:cNvPr id="13" name="Elbow Connector 12"/>
          <p:cNvCxnSpPr/>
          <p:nvPr/>
        </p:nvCxnSpPr>
        <p:spPr>
          <a:xfrm rot="5400000" flipH="1" flipV="1">
            <a:off x="6750578" y="2834598"/>
            <a:ext cx="1187460" cy="936104"/>
          </a:xfrm>
          <a:prstGeom prst="bentConnector3">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rot="16200000" flipV="1">
            <a:off x="1659453" y="3077382"/>
            <a:ext cx="928553" cy="720080"/>
          </a:xfrm>
          <a:prstGeom prst="bentConnector3">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08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51435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nchor="ctr"/>
          <a:lstStyle/>
          <a:p>
            <a:pPr fontAlgn="base">
              <a:lnSpc>
                <a:spcPct val="90000"/>
              </a:lnSpc>
              <a:spcBef>
                <a:spcPct val="0"/>
              </a:spcBef>
              <a:spcAft>
                <a:spcPct val="0"/>
              </a:spcAft>
            </a:pPr>
            <a:r>
              <a:rPr lang="en-US" sz="3600" b="1" dirty="0"/>
              <a:t>Bisphosphonates</a:t>
            </a:r>
          </a:p>
          <a:p>
            <a:pPr fontAlgn="base">
              <a:lnSpc>
                <a:spcPct val="90000"/>
              </a:lnSpc>
              <a:spcBef>
                <a:spcPct val="0"/>
              </a:spcBef>
              <a:spcAft>
                <a:spcPct val="0"/>
              </a:spcAft>
            </a:pPr>
            <a:r>
              <a:rPr lang="en-US" sz="2400" b="1" dirty="0"/>
              <a:t>Inhibit Bone </a:t>
            </a:r>
            <a:r>
              <a:rPr lang="en-US" sz="2400" b="1" dirty="0" err="1"/>
              <a:t>Resorption</a:t>
            </a:r>
            <a:r>
              <a:rPr lang="en-US" sz="2400" b="1" dirty="0"/>
              <a:t> by Preventing Formation of the       Ruffled Border</a:t>
            </a:r>
          </a:p>
        </p:txBody>
      </p:sp>
      <p:pic>
        <p:nvPicPr>
          <p:cNvPr id="72708" name="Picture 4" descr="Fig4c"/>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514350" y="2019300"/>
            <a:ext cx="8139113"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259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8229600" cy="762000"/>
          </a:xfrm>
        </p:spPr>
        <p:txBody>
          <a:bodyPr/>
          <a:lstStyle/>
          <a:p>
            <a:pPr eaLnBrk="1" hangingPunct="1"/>
            <a:endParaRPr lang="en-US" dirty="0" smtClean="0">
              <a:ea typeface="ＭＳ Ｐゴシック" pitchFamily="33" charset="-128"/>
              <a:cs typeface="News Gothic MT" pitchFamily="33" charset="0"/>
            </a:endParaRPr>
          </a:p>
        </p:txBody>
      </p:sp>
      <p:sp>
        <p:nvSpPr>
          <p:cNvPr id="8195" name="Rectangle 3"/>
          <p:cNvSpPr>
            <a:spLocks noGrp="1" noChangeArrowheads="1"/>
          </p:cNvSpPr>
          <p:nvPr>
            <p:ph idx="1"/>
          </p:nvPr>
        </p:nvSpPr>
        <p:spPr>
          <a:xfrm>
            <a:off x="533400" y="762000"/>
            <a:ext cx="8305800" cy="4343400"/>
          </a:xfrm>
        </p:spPr>
        <p:txBody>
          <a:bodyPr/>
          <a:lstStyle/>
          <a:p>
            <a:pPr eaLnBrk="1" hangingPunct="1">
              <a:lnSpc>
                <a:spcPct val="80000"/>
              </a:lnSpc>
              <a:buFont typeface="Wingdings 2" pitchFamily="18" charset="2"/>
              <a:buChar char="Ö"/>
            </a:pPr>
            <a:endParaRPr lang="en-US" sz="2000" dirty="0">
              <a:ea typeface="ＭＳ Ｐゴシック" pitchFamily="33" charset="-128"/>
              <a:cs typeface="News Gothic MT" pitchFamily="33" charset="0"/>
            </a:endParaRPr>
          </a:p>
          <a:p>
            <a:pPr eaLnBrk="1" hangingPunct="1">
              <a:lnSpc>
                <a:spcPct val="80000"/>
              </a:lnSpc>
              <a:buFont typeface="Wingdings 2" pitchFamily="18" charset="2"/>
              <a:buChar char="Ö"/>
            </a:pPr>
            <a:r>
              <a:rPr lang="en-US" sz="2400" dirty="0">
                <a:ea typeface="ＭＳ Ｐゴシック" pitchFamily="33" charset="-128"/>
                <a:cs typeface="News Gothic MT" pitchFamily="33" charset="0"/>
              </a:rPr>
              <a:t>There are seven bisphosphonates on the market:</a:t>
            </a:r>
          </a:p>
          <a:p>
            <a:pPr lvl="1" eaLnBrk="1" hangingPunct="1">
              <a:lnSpc>
                <a:spcPct val="80000"/>
              </a:lnSpc>
              <a:buFont typeface="Wingdings 2" pitchFamily="18" charset="2"/>
              <a:buChar char=""/>
            </a:pPr>
            <a:r>
              <a:rPr lang="en-US" sz="2000" dirty="0" err="1">
                <a:ea typeface="ＭＳ Ｐゴシック" pitchFamily="33" charset="-128"/>
                <a:cs typeface="News Gothic MT" pitchFamily="33" charset="0"/>
              </a:rPr>
              <a:t>Etidronate</a:t>
            </a:r>
            <a:endParaRPr lang="en-US" sz="2000" dirty="0">
              <a:ea typeface="ＭＳ Ｐゴシック" pitchFamily="33" charset="-128"/>
              <a:cs typeface="News Gothic MT" pitchFamily="33" charset="0"/>
            </a:endParaRPr>
          </a:p>
          <a:p>
            <a:pPr lvl="1" eaLnBrk="1" hangingPunct="1">
              <a:lnSpc>
                <a:spcPct val="80000"/>
              </a:lnSpc>
              <a:buFont typeface="Wingdings 2" pitchFamily="18" charset="2"/>
              <a:buChar char=""/>
            </a:pPr>
            <a:r>
              <a:rPr lang="en-US" sz="2000" dirty="0" err="1">
                <a:ea typeface="ＭＳ Ｐゴシック" pitchFamily="33" charset="-128"/>
                <a:cs typeface="News Gothic MT" pitchFamily="33" charset="0"/>
              </a:rPr>
              <a:t>Clodronate</a:t>
            </a:r>
            <a:endParaRPr lang="en-US" sz="2000" dirty="0">
              <a:ea typeface="ＭＳ Ｐゴシック" pitchFamily="33" charset="-128"/>
              <a:cs typeface="News Gothic MT" pitchFamily="33" charset="0"/>
            </a:endParaRPr>
          </a:p>
          <a:p>
            <a:pPr lvl="1" eaLnBrk="1" hangingPunct="1">
              <a:lnSpc>
                <a:spcPct val="80000"/>
              </a:lnSpc>
              <a:buFont typeface="Wingdings 2" pitchFamily="18" charset="2"/>
              <a:buChar char=""/>
            </a:pPr>
            <a:r>
              <a:rPr lang="en-US" sz="2000" dirty="0" err="1">
                <a:ea typeface="ＭＳ Ｐゴシック" pitchFamily="33" charset="-128"/>
                <a:cs typeface="News Gothic MT" pitchFamily="33" charset="0"/>
              </a:rPr>
              <a:t>Tiludronate</a:t>
            </a:r>
            <a:endParaRPr lang="en-US" sz="2000" dirty="0">
              <a:ea typeface="ＭＳ Ｐゴシック" pitchFamily="33" charset="-128"/>
              <a:cs typeface="News Gothic MT" pitchFamily="33" charset="0"/>
            </a:endParaRPr>
          </a:p>
          <a:p>
            <a:pPr lvl="1" eaLnBrk="1" hangingPunct="1">
              <a:lnSpc>
                <a:spcPct val="80000"/>
              </a:lnSpc>
              <a:buFont typeface="Wingdings 2" pitchFamily="18" charset="2"/>
              <a:buChar char=""/>
            </a:pPr>
            <a:r>
              <a:rPr lang="en-US" sz="2000" dirty="0" err="1">
                <a:ea typeface="ＭＳ Ｐゴシック" pitchFamily="33" charset="-128"/>
                <a:cs typeface="News Gothic MT" pitchFamily="33" charset="0"/>
              </a:rPr>
              <a:t>Pamidronate</a:t>
            </a:r>
            <a:endParaRPr lang="en-US" sz="2000" dirty="0">
              <a:ea typeface="ＭＳ Ｐゴシック" pitchFamily="33" charset="-128"/>
              <a:cs typeface="News Gothic MT" pitchFamily="33" charset="0"/>
            </a:endParaRPr>
          </a:p>
          <a:p>
            <a:pPr lvl="1" eaLnBrk="1" hangingPunct="1">
              <a:lnSpc>
                <a:spcPct val="80000"/>
              </a:lnSpc>
              <a:buFont typeface="Wingdings 2" pitchFamily="18" charset="2"/>
              <a:buChar char=""/>
            </a:pPr>
            <a:r>
              <a:rPr lang="en-US" sz="2000" b="1" dirty="0">
                <a:ea typeface="ＭＳ Ｐゴシック" pitchFamily="33" charset="-128"/>
                <a:cs typeface="News Gothic MT" pitchFamily="33" charset="0"/>
              </a:rPr>
              <a:t>Alendronate</a:t>
            </a:r>
          </a:p>
          <a:p>
            <a:pPr lvl="1" eaLnBrk="1" hangingPunct="1">
              <a:lnSpc>
                <a:spcPct val="80000"/>
              </a:lnSpc>
              <a:buFont typeface="Wingdings 2" pitchFamily="18" charset="2"/>
              <a:buChar char=""/>
            </a:pPr>
            <a:r>
              <a:rPr lang="en-US" sz="2000" b="1" dirty="0" err="1">
                <a:ea typeface="ＭＳ Ｐゴシック" pitchFamily="33" charset="-128"/>
                <a:cs typeface="News Gothic MT" pitchFamily="33" charset="0"/>
              </a:rPr>
              <a:t>Risedronate</a:t>
            </a:r>
            <a:endParaRPr lang="en-US" sz="2000" b="1" dirty="0">
              <a:ea typeface="ＭＳ Ｐゴシック" pitchFamily="33" charset="-128"/>
              <a:cs typeface="News Gothic MT" pitchFamily="33" charset="0"/>
            </a:endParaRPr>
          </a:p>
          <a:p>
            <a:pPr lvl="1" eaLnBrk="1" hangingPunct="1">
              <a:lnSpc>
                <a:spcPct val="80000"/>
              </a:lnSpc>
              <a:buFont typeface="Wingdings 2" pitchFamily="18" charset="2"/>
              <a:buChar char=""/>
            </a:pPr>
            <a:r>
              <a:rPr lang="en-US" sz="2000" b="1" dirty="0" err="1">
                <a:ea typeface="ＭＳ Ｐゴシック" pitchFamily="33" charset="-128"/>
                <a:cs typeface="News Gothic MT" pitchFamily="33" charset="0"/>
              </a:rPr>
              <a:t>Ibandronate</a:t>
            </a:r>
            <a:endParaRPr lang="en-US" sz="2000" b="1" dirty="0">
              <a:ea typeface="ＭＳ Ｐゴシック" pitchFamily="33" charset="-128"/>
              <a:cs typeface="News Gothic MT" pitchFamily="33" charset="0"/>
            </a:endParaRPr>
          </a:p>
          <a:p>
            <a:pPr lvl="1" eaLnBrk="1" hangingPunct="1">
              <a:lnSpc>
                <a:spcPct val="80000"/>
              </a:lnSpc>
              <a:buFont typeface="Wingdings 2" pitchFamily="18" charset="2"/>
              <a:buChar char=""/>
            </a:pPr>
            <a:r>
              <a:rPr lang="en-US" sz="2000" b="1" dirty="0" err="1">
                <a:ea typeface="ＭＳ Ｐゴシック" pitchFamily="33" charset="-128"/>
                <a:cs typeface="News Gothic MT" pitchFamily="33" charset="0"/>
              </a:rPr>
              <a:t>Zoledronic</a:t>
            </a:r>
            <a:r>
              <a:rPr lang="en-US" sz="2000" b="1" dirty="0">
                <a:ea typeface="ＭＳ Ｐゴシック" pitchFamily="33" charset="-128"/>
                <a:cs typeface="News Gothic MT" pitchFamily="33" charset="0"/>
              </a:rPr>
              <a:t> Acid</a:t>
            </a:r>
          </a:p>
          <a:p>
            <a:pPr marL="457026" lvl="1" indent="0" eaLnBrk="1" hangingPunct="1">
              <a:lnSpc>
                <a:spcPct val="80000"/>
              </a:lnSpc>
              <a:buNone/>
            </a:pPr>
            <a:endParaRPr lang="en-US" sz="1600" dirty="0">
              <a:ea typeface="ＭＳ Ｐゴシック" pitchFamily="33" charset="-128"/>
              <a:cs typeface="News Gothic MT" pitchFamily="33" charset="0"/>
            </a:endParaRPr>
          </a:p>
          <a:p>
            <a:pPr marL="457026" lvl="1" indent="0" eaLnBrk="1" hangingPunct="1">
              <a:lnSpc>
                <a:spcPct val="80000"/>
              </a:lnSpc>
              <a:buNone/>
            </a:pPr>
            <a:r>
              <a:rPr lang="en-US" sz="2000" dirty="0">
                <a:ea typeface="ＭＳ Ｐゴシック" pitchFamily="33" charset="-128"/>
                <a:cs typeface="News Gothic MT" pitchFamily="33" charset="0"/>
              </a:rPr>
              <a:t>Bisphosphonates (</a:t>
            </a:r>
            <a:r>
              <a:rPr lang="en-US" sz="2000" b="1" dirty="0" err="1">
                <a:ea typeface="ＭＳ Ｐゴシック" pitchFamily="33" charset="-128"/>
                <a:cs typeface="News Gothic MT" pitchFamily="33" charset="0"/>
              </a:rPr>
              <a:t>etidronate</a:t>
            </a:r>
            <a:r>
              <a:rPr lang="en-US" sz="2000" b="1" dirty="0">
                <a:ea typeface="ＭＳ Ｐゴシック" pitchFamily="33" charset="-128"/>
                <a:cs typeface="News Gothic MT" pitchFamily="33" charset="0"/>
              </a:rPr>
              <a:t>, </a:t>
            </a:r>
            <a:r>
              <a:rPr lang="en-US" sz="2000" b="1" dirty="0" err="1">
                <a:ea typeface="ＭＳ Ｐゴシック" pitchFamily="33" charset="-128"/>
                <a:cs typeface="News Gothic MT" pitchFamily="33" charset="0"/>
              </a:rPr>
              <a:t>pamidronate</a:t>
            </a:r>
            <a:r>
              <a:rPr lang="en-US" sz="2000" b="1" dirty="0">
                <a:ea typeface="ＭＳ Ｐゴシック" pitchFamily="33" charset="-128"/>
                <a:cs typeface="News Gothic MT" pitchFamily="33" charset="0"/>
              </a:rPr>
              <a:t>, </a:t>
            </a:r>
            <a:r>
              <a:rPr lang="en-US" sz="2000" b="1" dirty="0" err="1">
                <a:ea typeface="ＭＳ Ｐゴシック" pitchFamily="33" charset="-128"/>
                <a:cs typeface="News Gothic MT" pitchFamily="33" charset="0"/>
              </a:rPr>
              <a:t>tiludronate</a:t>
            </a:r>
            <a:r>
              <a:rPr lang="en-US" sz="2000" dirty="0">
                <a:ea typeface="ＭＳ Ｐゴシック" pitchFamily="33" charset="-128"/>
                <a:cs typeface="News Gothic MT" pitchFamily="33" charset="0"/>
              </a:rPr>
              <a:t>):</a:t>
            </a:r>
          </a:p>
          <a:p>
            <a:pPr marL="457026" lvl="1" indent="0" eaLnBrk="1" hangingPunct="1">
              <a:lnSpc>
                <a:spcPct val="80000"/>
              </a:lnSpc>
              <a:buNone/>
            </a:pPr>
            <a:r>
              <a:rPr lang="en-US" sz="2000" dirty="0">
                <a:ea typeface="ＭＳ Ｐゴシック" pitchFamily="33" charset="-128"/>
                <a:cs typeface="News Gothic MT" pitchFamily="33" charset="0"/>
              </a:rPr>
              <a:t>These medications vary chemically from alendronate, </a:t>
            </a:r>
            <a:r>
              <a:rPr lang="en-US" sz="2000" dirty="0" err="1">
                <a:ea typeface="ＭＳ Ｐゴシック" pitchFamily="33" charset="-128"/>
                <a:cs typeface="News Gothic MT" pitchFamily="33" charset="0"/>
              </a:rPr>
              <a:t>ibandronate</a:t>
            </a:r>
            <a:r>
              <a:rPr lang="en-US" sz="2000" dirty="0">
                <a:ea typeface="ＭＳ Ｐゴシック" pitchFamily="33" charset="-128"/>
                <a:cs typeface="News Gothic MT" pitchFamily="33" charset="0"/>
              </a:rPr>
              <a:t>,</a:t>
            </a:r>
          </a:p>
          <a:p>
            <a:pPr marL="457026" lvl="1" indent="0" eaLnBrk="1" hangingPunct="1">
              <a:lnSpc>
                <a:spcPct val="80000"/>
              </a:lnSpc>
              <a:buNone/>
            </a:pPr>
            <a:r>
              <a:rPr lang="en-US" sz="2000" dirty="0" err="1">
                <a:ea typeface="ＭＳ Ｐゴシック" pitchFamily="33" charset="-128"/>
                <a:cs typeface="News Gothic MT" pitchFamily="33" charset="0"/>
              </a:rPr>
              <a:t>risedronate</a:t>
            </a:r>
            <a:r>
              <a:rPr lang="en-US" sz="2000" dirty="0">
                <a:ea typeface="ＭＳ Ｐゴシック" pitchFamily="33" charset="-128"/>
                <a:cs typeface="News Gothic MT" pitchFamily="33" charset="0"/>
              </a:rPr>
              <a:t>, and </a:t>
            </a:r>
            <a:r>
              <a:rPr lang="en-US" sz="2000" dirty="0" err="1">
                <a:ea typeface="ＭＳ Ｐゴシック" pitchFamily="33" charset="-128"/>
                <a:cs typeface="News Gothic MT" pitchFamily="33" charset="0"/>
              </a:rPr>
              <a:t>zoledronic</a:t>
            </a:r>
            <a:r>
              <a:rPr lang="en-US" sz="2000" dirty="0">
                <a:ea typeface="ＭＳ Ｐゴシック" pitchFamily="33" charset="-128"/>
                <a:cs typeface="News Gothic MT" pitchFamily="33" charset="0"/>
              </a:rPr>
              <a:t> acid but are in the same drug class. At this time, none is approved for prevention or treatment of osteoporosis.</a:t>
            </a:r>
          </a:p>
          <a:p>
            <a:pPr marL="457026" lvl="1" indent="0" eaLnBrk="1" hangingPunct="1">
              <a:lnSpc>
                <a:spcPct val="80000"/>
              </a:lnSpc>
              <a:buNone/>
            </a:pPr>
            <a:r>
              <a:rPr lang="en-US" sz="2000" dirty="0">
                <a:ea typeface="ＭＳ Ｐゴシック" pitchFamily="33" charset="-128"/>
                <a:cs typeface="News Gothic MT" pitchFamily="33" charset="0"/>
              </a:rPr>
              <a:t>Most of these medications are currently approved for other conditions (e.g., Paget’s disease, </a:t>
            </a:r>
            <a:r>
              <a:rPr lang="en-US" sz="2000" dirty="0" err="1">
                <a:ea typeface="ＭＳ Ｐゴシック" pitchFamily="33" charset="-128"/>
                <a:cs typeface="News Gothic MT" pitchFamily="33" charset="0"/>
              </a:rPr>
              <a:t>hypercalcemia</a:t>
            </a:r>
            <a:r>
              <a:rPr lang="en-US" sz="2000" dirty="0">
                <a:ea typeface="ＭＳ Ｐゴシック" pitchFamily="33" charset="-128"/>
                <a:cs typeface="News Gothic MT" pitchFamily="33" charset="0"/>
              </a:rPr>
              <a:t> of malignancy, myositis </a:t>
            </a:r>
            <a:r>
              <a:rPr lang="en-US" sz="2000" dirty="0" err="1">
                <a:ea typeface="ＭＳ Ｐゴシック" pitchFamily="33" charset="-128"/>
                <a:cs typeface="News Gothic MT" pitchFamily="33" charset="0"/>
              </a:rPr>
              <a:t>ossificans</a:t>
            </a:r>
            <a:r>
              <a:rPr lang="en-US" sz="2000" dirty="0">
                <a:ea typeface="ＭＳ Ｐゴシック" pitchFamily="33" charset="-128"/>
                <a:cs typeface="News Gothic MT" pitchFamily="33" charset="0"/>
              </a:rPr>
              <a:t>).</a:t>
            </a:r>
          </a:p>
          <a:p>
            <a:pPr lvl="1" eaLnBrk="1" hangingPunct="1">
              <a:lnSpc>
                <a:spcPct val="80000"/>
              </a:lnSpc>
              <a:buFont typeface="Wingdings 2" pitchFamily="18" charset="2"/>
              <a:buChar char="á"/>
            </a:pPr>
            <a:endParaRPr lang="en-US" sz="1600" dirty="0">
              <a:ea typeface="ＭＳ Ｐゴシック" pitchFamily="33" charset="-128"/>
              <a:cs typeface="News Gothic MT" pitchFamily="33" charset="0"/>
            </a:endParaRPr>
          </a:p>
          <a:p>
            <a:pPr lvl="1" eaLnBrk="1" hangingPunct="1">
              <a:lnSpc>
                <a:spcPct val="80000"/>
              </a:lnSpc>
              <a:buFont typeface="Wingdings 2" pitchFamily="18" charset="2"/>
              <a:buChar char="á"/>
            </a:pPr>
            <a:endParaRPr lang="en-US" sz="1600" dirty="0">
              <a:ea typeface="ＭＳ Ｐゴシック" pitchFamily="33" charset="-128"/>
              <a:cs typeface="News Gothic MT" pitchFamily="33" charset="0"/>
            </a:endParaRPr>
          </a:p>
          <a:p>
            <a:pPr lvl="1" eaLnBrk="1" hangingPunct="1">
              <a:lnSpc>
                <a:spcPct val="80000"/>
              </a:lnSpc>
            </a:pPr>
            <a:endParaRPr lang="en-US" sz="1600" dirty="0">
              <a:ea typeface="ＭＳ Ｐゴシック" pitchFamily="33" charset="-128"/>
              <a:cs typeface="News Gothic MT" pitchFamily="33" charset="0"/>
            </a:endParaRPr>
          </a:p>
        </p:txBody>
      </p:sp>
      <p:sp>
        <p:nvSpPr>
          <p:cNvPr id="8196" name="Text Box 6"/>
          <p:cNvSpPr txBox="1">
            <a:spLocks noChangeArrowheads="1"/>
          </p:cNvSpPr>
          <p:nvPr/>
        </p:nvSpPr>
        <p:spPr bwMode="auto">
          <a:xfrm>
            <a:off x="2667000" y="3352800"/>
            <a:ext cx="3505200"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2" rIns="91406" bIns="45702" anchorCtr="1">
            <a:spAutoFit/>
          </a:bodyPr>
          <a:lstStyle>
            <a:lvl1pPr>
              <a:defRPr sz="1600">
                <a:solidFill>
                  <a:schemeClr val="tx1"/>
                </a:solidFill>
                <a:latin typeface="Arial" charset="0"/>
              </a:defRPr>
            </a:lvl1pPr>
            <a:lvl2pPr>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marL="742668" lvl="1" indent="-285642" eaLnBrk="0" fontAlgn="base" hangingPunct="0">
              <a:lnSpc>
                <a:spcPct val="80000"/>
              </a:lnSpc>
              <a:spcBef>
                <a:spcPct val="20000"/>
              </a:spcBef>
              <a:spcAft>
                <a:spcPct val="0"/>
              </a:spcAft>
              <a:buClr>
                <a:srgbClr val="CFD8E3"/>
              </a:buClr>
              <a:buFont typeface="Wingdings 2" pitchFamily="18" charset="2"/>
              <a:buChar char="á"/>
            </a:pPr>
            <a:r>
              <a:rPr lang="en-US" dirty="0"/>
              <a:t>  </a:t>
            </a:r>
          </a:p>
        </p:txBody>
      </p:sp>
    </p:spTree>
    <p:extLst>
      <p:ext uri="{BB962C8B-B14F-4D97-AF65-F5344CB8AC3E}">
        <p14:creationId xmlns:p14="http://schemas.microsoft.com/office/powerpoint/2010/main" val="3878055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30289796"/>
              </p:ext>
            </p:extLst>
          </p:nvPr>
        </p:nvGraphicFramePr>
        <p:xfrm>
          <a:off x="76201" y="76199"/>
          <a:ext cx="8991601" cy="9398001"/>
        </p:xfrm>
        <a:graphic>
          <a:graphicData uri="http://schemas.openxmlformats.org/drawingml/2006/table">
            <a:tbl>
              <a:tblPr firstRow="1" bandRow="1">
                <a:tableStyleId>{073A0DAA-6AF3-43AB-8588-CEC1D06C72B9}</a:tableStyleId>
              </a:tblPr>
              <a:tblGrid>
                <a:gridCol w="1600201"/>
                <a:gridCol w="2819400"/>
                <a:gridCol w="4572000"/>
              </a:tblGrid>
              <a:tr h="942945">
                <a:tc>
                  <a:txBody>
                    <a:bodyPr/>
                    <a:lstStyle/>
                    <a:p>
                      <a:pPr algn="ctr"/>
                      <a:r>
                        <a:rPr lang="en-US" sz="2800" dirty="0" smtClean="0"/>
                        <a:t>Agent</a:t>
                      </a:r>
                      <a:endParaRPr lang="en-US" sz="2000" dirty="0"/>
                    </a:p>
                  </a:txBody>
                  <a:tcPr/>
                </a:tc>
                <a:tc>
                  <a:txBody>
                    <a:bodyPr/>
                    <a:lstStyle/>
                    <a:p>
                      <a:pPr algn="ctr"/>
                      <a:r>
                        <a:rPr lang="en-US" sz="2800" dirty="0" smtClean="0"/>
                        <a:t>Toxicity</a:t>
                      </a:r>
                      <a:endParaRPr lang="en-US" sz="2800" dirty="0"/>
                    </a:p>
                  </a:txBody>
                  <a:tcPr/>
                </a:tc>
                <a:tc>
                  <a:txBody>
                    <a:bodyPr/>
                    <a:lstStyle/>
                    <a:p>
                      <a:pPr algn="ctr"/>
                      <a:r>
                        <a:rPr lang="en-US" sz="2800" dirty="0" smtClean="0"/>
                        <a:t>Cost / Convenience</a:t>
                      </a:r>
                      <a:endParaRPr lang="en-US" sz="2800" dirty="0"/>
                    </a:p>
                  </a:txBody>
                  <a:tcPr/>
                </a:tc>
              </a:tr>
              <a:tr h="2004907">
                <a:tc>
                  <a:txBody>
                    <a:bodyPr/>
                    <a:lstStyle/>
                    <a:p>
                      <a:r>
                        <a:rPr lang="en-US" sz="2000" dirty="0" smtClean="0"/>
                        <a:t>Alendronate</a:t>
                      </a:r>
                    </a:p>
                    <a:p>
                      <a:r>
                        <a:rPr lang="en-US" sz="2000" dirty="0" smtClean="0"/>
                        <a:t>(Fosamax®)</a:t>
                      </a:r>
                    </a:p>
                    <a:p>
                      <a:r>
                        <a:rPr lang="en-US" sz="2000" dirty="0" smtClean="0"/>
                        <a:t>(</a:t>
                      </a:r>
                      <a:r>
                        <a:rPr lang="en-US" sz="2000" dirty="0" err="1" smtClean="0"/>
                        <a:t>Fosavance</a:t>
                      </a:r>
                      <a:r>
                        <a:rPr lang="en-US" sz="2000" dirty="0" smtClean="0"/>
                        <a:t>®)</a:t>
                      </a:r>
                      <a:endParaRPr lang="en-US" sz="2000" dirty="0"/>
                    </a:p>
                  </a:txBody>
                  <a:tcPr anchor="ctr"/>
                </a:tc>
                <a:tc>
                  <a:txBody>
                    <a:bodyPr/>
                    <a:lstStyle/>
                    <a:p>
                      <a:pPr algn="ctr"/>
                      <a:r>
                        <a:rPr lang="en-US" sz="2000" baseline="0" dirty="0" smtClean="0"/>
                        <a:t>Esophagitis</a:t>
                      </a:r>
                    </a:p>
                    <a:p>
                      <a:pPr algn="ctr"/>
                      <a:r>
                        <a:rPr lang="en-US" sz="2000" baseline="0" dirty="0" err="1" smtClean="0"/>
                        <a:t>Adynamic</a:t>
                      </a:r>
                      <a:r>
                        <a:rPr lang="en-US" sz="2000" baseline="0" dirty="0" smtClean="0"/>
                        <a:t> bone disease</a:t>
                      </a:r>
                    </a:p>
                    <a:p>
                      <a:pPr algn="ctr"/>
                      <a:r>
                        <a:rPr lang="en-US" sz="2000" baseline="0" dirty="0" smtClean="0"/>
                        <a:t>Osteonecrosis of the jaw</a:t>
                      </a:r>
                    </a:p>
                    <a:p>
                      <a:pPr algn="ctr"/>
                      <a:r>
                        <a:rPr lang="en-US" sz="2000" baseline="0" dirty="0" err="1" smtClean="0"/>
                        <a:t>Hypocalcemia</a:t>
                      </a:r>
                      <a:endParaRPr lang="en-US" sz="2000" baseline="0" dirty="0" smtClean="0"/>
                    </a:p>
                  </a:txBody>
                  <a:tcPr anchor="ctr"/>
                </a:tc>
                <a:tc>
                  <a:txBody>
                    <a:bodyPr/>
                    <a:lstStyle/>
                    <a:p>
                      <a:pPr algn="ctr"/>
                      <a:r>
                        <a:rPr lang="en-US" sz="1800" dirty="0" smtClean="0"/>
                        <a:t>10mg </a:t>
                      </a:r>
                      <a:r>
                        <a:rPr lang="en-US" sz="1800" dirty="0" err="1" smtClean="0"/>
                        <a:t>po</a:t>
                      </a:r>
                      <a:r>
                        <a:rPr lang="en-US" sz="1800" dirty="0" smtClean="0"/>
                        <a:t> daily </a:t>
                      </a:r>
                    </a:p>
                    <a:p>
                      <a:pPr algn="ctr"/>
                      <a:r>
                        <a:rPr lang="en-US" sz="1800" dirty="0" smtClean="0"/>
                        <a:t>or  70mg </a:t>
                      </a:r>
                      <a:r>
                        <a:rPr lang="en-US" sz="1800" dirty="0" err="1" smtClean="0"/>
                        <a:t>po</a:t>
                      </a:r>
                      <a:r>
                        <a:rPr lang="en-US" sz="1800" dirty="0" smtClean="0"/>
                        <a:t> weekly</a:t>
                      </a:r>
                    </a:p>
                    <a:p>
                      <a:pPr algn="ctr"/>
                      <a:r>
                        <a:rPr lang="en-US" sz="1800" dirty="0" smtClean="0"/>
                        <a:t>70mg+(2800iu or 5600iu </a:t>
                      </a:r>
                      <a:r>
                        <a:rPr lang="en-US" sz="1800" dirty="0" err="1" smtClean="0"/>
                        <a:t>Vit</a:t>
                      </a:r>
                      <a:r>
                        <a:rPr lang="en-US" sz="1800" baseline="0" dirty="0" smtClean="0"/>
                        <a:t> D) </a:t>
                      </a:r>
                      <a:r>
                        <a:rPr lang="en-US" sz="1800" baseline="0" dirty="0" err="1" smtClean="0"/>
                        <a:t>po</a:t>
                      </a:r>
                      <a:r>
                        <a:rPr lang="en-US" sz="1800" baseline="0" dirty="0" smtClean="0"/>
                        <a:t> weekly</a:t>
                      </a: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ODB covered</a:t>
                      </a:r>
                    </a:p>
                    <a:p>
                      <a:pPr algn="ctr"/>
                      <a:r>
                        <a:rPr lang="en-US" sz="1800" dirty="0" smtClean="0"/>
                        <a:t>Fasting,  ++ H2O admin; upright</a:t>
                      </a:r>
                    </a:p>
                  </a:txBody>
                  <a:tcPr anchor="ctr"/>
                </a:tc>
              </a:tr>
              <a:tr h="1794450">
                <a:tc>
                  <a:txBody>
                    <a:bodyPr/>
                    <a:lstStyle/>
                    <a:p>
                      <a:r>
                        <a:rPr lang="en-US" sz="2000" dirty="0" err="1" smtClean="0"/>
                        <a:t>Risedronate</a:t>
                      </a:r>
                      <a:endParaRPr lang="en-US" sz="2000" dirty="0" smtClean="0"/>
                    </a:p>
                    <a:p>
                      <a:r>
                        <a:rPr lang="en-US" sz="1800" dirty="0" smtClean="0"/>
                        <a:t>(Actonel®)</a:t>
                      </a:r>
                    </a:p>
                    <a:p>
                      <a:r>
                        <a:rPr lang="en-US" sz="1800" dirty="0" smtClean="0"/>
                        <a:t>(Actonel DR®)</a:t>
                      </a:r>
                      <a:endParaRPr lang="en-US" sz="1800" dirty="0"/>
                    </a:p>
                  </a:txBody>
                  <a:tcPr anchor="ctr"/>
                </a:tc>
                <a:tc>
                  <a:txBody>
                    <a:bodyPr/>
                    <a:lstStyle/>
                    <a:p>
                      <a:pPr algn="ctr"/>
                      <a:r>
                        <a:rPr lang="en-US" sz="2000" dirty="0" smtClean="0"/>
                        <a:t>~ same</a:t>
                      </a:r>
                      <a:endParaRPr lang="en-US" sz="1800" dirty="0"/>
                    </a:p>
                  </a:txBody>
                  <a:tcPr anchor="ctr"/>
                </a:tc>
                <a:tc>
                  <a:txBody>
                    <a:bodyPr/>
                    <a:lstStyle/>
                    <a:p>
                      <a:pPr algn="ctr"/>
                      <a:r>
                        <a:rPr lang="en-US" sz="1800" dirty="0" smtClean="0"/>
                        <a:t>5mg</a:t>
                      </a:r>
                      <a:r>
                        <a:rPr lang="en-US" sz="1800" baseline="0" dirty="0" smtClean="0"/>
                        <a:t> </a:t>
                      </a:r>
                      <a:r>
                        <a:rPr lang="en-US" sz="1800" baseline="0" dirty="0" err="1" smtClean="0"/>
                        <a:t>po</a:t>
                      </a:r>
                      <a:r>
                        <a:rPr lang="en-US" sz="1800" baseline="0" dirty="0" smtClean="0"/>
                        <a:t> QD / 35mg </a:t>
                      </a:r>
                      <a:r>
                        <a:rPr lang="en-US" sz="1800" baseline="0" dirty="0" err="1" smtClean="0"/>
                        <a:t>po</a:t>
                      </a:r>
                      <a:r>
                        <a:rPr lang="en-US" sz="1800" baseline="0" dirty="0" smtClean="0"/>
                        <a:t> </a:t>
                      </a:r>
                      <a:r>
                        <a:rPr lang="en-US" sz="1800" baseline="0" dirty="0" err="1" smtClean="0"/>
                        <a:t>qWk</a:t>
                      </a:r>
                      <a:r>
                        <a:rPr lang="en-US" sz="1800" baseline="0" dirty="0" smtClean="0"/>
                        <a:t> / 150mg </a:t>
                      </a:r>
                      <a:r>
                        <a:rPr lang="en-US" sz="1800" baseline="0" dirty="0" err="1" smtClean="0"/>
                        <a:t>po</a:t>
                      </a:r>
                      <a:r>
                        <a:rPr lang="en-US" sz="1800" baseline="0" dirty="0" smtClean="0"/>
                        <a:t> </a:t>
                      </a:r>
                      <a:r>
                        <a:rPr lang="en-US" sz="1800" baseline="0" dirty="0" err="1" smtClean="0"/>
                        <a:t>qMo</a:t>
                      </a:r>
                      <a:endParaRPr lang="en-US" sz="18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[Fasting,  ++ H2O admin; upright]</a:t>
                      </a:r>
                    </a:p>
                    <a:p>
                      <a:pPr algn="ctr"/>
                      <a:r>
                        <a:rPr lang="en-US" sz="1800" baseline="0" dirty="0" smtClean="0"/>
                        <a:t>35mg DR formulation – w/ food</a:t>
                      </a:r>
                      <a:endParaRPr lang="en-US" sz="1800" b="0" dirty="0"/>
                    </a:p>
                  </a:txBody>
                  <a:tcPr anchor="ctr"/>
                </a:tc>
              </a:tr>
              <a:tr h="2104088">
                <a:tc>
                  <a:txBody>
                    <a:bodyPr/>
                    <a:lstStyle/>
                    <a:p>
                      <a:r>
                        <a:rPr lang="en-US" sz="2000" dirty="0" err="1" smtClean="0"/>
                        <a:t>Zoledronate</a:t>
                      </a:r>
                      <a:endParaRPr lang="en-US" sz="2000" dirty="0" smtClean="0"/>
                    </a:p>
                    <a:p>
                      <a:r>
                        <a:rPr lang="en-US" sz="2000" dirty="0" smtClean="0"/>
                        <a:t>(</a:t>
                      </a:r>
                      <a:r>
                        <a:rPr lang="en-US" sz="2000" dirty="0" err="1" smtClean="0"/>
                        <a:t>Aclasta</a:t>
                      </a:r>
                      <a:r>
                        <a:rPr lang="en-US" sz="2000" dirty="0" smtClean="0"/>
                        <a:t>®)</a:t>
                      </a:r>
                      <a:endParaRPr lang="en-US" sz="2000" dirty="0"/>
                    </a:p>
                  </a:txBody>
                  <a:tcPr anchor="ctr"/>
                </a:tc>
                <a:tc>
                  <a:txBody>
                    <a:bodyPr/>
                    <a:lstStyle/>
                    <a:p>
                      <a:pPr algn="ctr"/>
                      <a:r>
                        <a:rPr lang="en-US" sz="1800" dirty="0" smtClean="0"/>
                        <a:t>~</a:t>
                      </a:r>
                      <a:r>
                        <a:rPr lang="en-US" sz="1800" baseline="0" dirty="0" smtClean="0"/>
                        <a:t> same (newer, less known)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(minus esophagitis)</a:t>
                      </a:r>
                      <a:endParaRPr lang="en-US" sz="1600" dirty="0" smtClean="0"/>
                    </a:p>
                    <a:p>
                      <a:pPr algn="ctr"/>
                      <a:r>
                        <a:rPr lang="en-US" sz="1600" baseline="0" dirty="0" smtClean="0"/>
                        <a:t>(plus ?</a:t>
                      </a:r>
                      <a:r>
                        <a:rPr lang="en-US" sz="1600" baseline="0" dirty="0" err="1" smtClean="0"/>
                        <a:t>AFib</a:t>
                      </a:r>
                      <a:r>
                        <a:rPr lang="en-US" sz="1600" baseline="0" dirty="0" smtClean="0"/>
                        <a:t>)</a:t>
                      </a:r>
                    </a:p>
                    <a:p>
                      <a:pPr algn="ctr"/>
                      <a:r>
                        <a:rPr lang="en-US" sz="1600" baseline="0" dirty="0" smtClean="0"/>
                        <a:t>infusion reactions, </a:t>
                      </a:r>
                      <a:r>
                        <a:rPr lang="en-US" sz="1600" baseline="0" dirty="0" err="1" smtClean="0"/>
                        <a:t>myalgias</a:t>
                      </a:r>
                      <a:endParaRPr lang="en-US" sz="1600" baseline="0" dirty="0" smtClean="0"/>
                    </a:p>
                  </a:txBody>
                  <a:tcPr anchor="ctr"/>
                </a:tc>
                <a:tc>
                  <a:txBody>
                    <a:bodyPr/>
                    <a:lstStyle/>
                    <a:p>
                      <a:pPr algn="ctr"/>
                      <a:r>
                        <a:rPr lang="en-US" sz="1800" dirty="0" smtClean="0"/>
                        <a:t>5mg</a:t>
                      </a:r>
                      <a:r>
                        <a:rPr lang="en-US" sz="1800" baseline="0" dirty="0" smtClean="0"/>
                        <a:t> IV once yearly</a:t>
                      </a:r>
                    </a:p>
                  </a:txBody>
                  <a:tcPr anchor="ctr"/>
                </a:tc>
              </a:tr>
              <a:tr h="2551611">
                <a:tc>
                  <a:txBody>
                    <a:bodyPr/>
                    <a:lstStyle/>
                    <a:p>
                      <a:r>
                        <a:rPr lang="en-US" sz="2000" dirty="0" err="1" smtClean="0"/>
                        <a:t>Denosumab</a:t>
                      </a:r>
                      <a:r>
                        <a:rPr lang="en-US" sz="2000" dirty="0" smtClean="0"/>
                        <a:t> (</a:t>
                      </a:r>
                      <a:r>
                        <a:rPr lang="en-US" sz="2000" dirty="0" err="1" smtClean="0"/>
                        <a:t>Prolia</a:t>
                      </a:r>
                      <a:r>
                        <a:rPr lang="en-US" sz="2000" dirty="0" smtClean="0"/>
                        <a:t>®)</a:t>
                      </a:r>
                      <a:endParaRPr lang="en-US" sz="2000" dirty="0"/>
                    </a:p>
                  </a:txBody>
                  <a:tcPr anchor="ctr"/>
                </a:tc>
                <a:tc>
                  <a:txBody>
                    <a:bodyPr/>
                    <a:lstStyle/>
                    <a:p>
                      <a:pPr algn="ctr"/>
                      <a:r>
                        <a:rPr lang="en-US" sz="1800" dirty="0" smtClean="0"/>
                        <a:t>Unknown</a:t>
                      </a:r>
                      <a:r>
                        <a:rPr lang="en-US" sz="1800" baseline="0" dirty="0" smtClean="0"/>
                        <a:t>  - t</a:t>
                      </a:r>
                      <a:r>
                        <a:rPr lang="en-US" sz="1800" dirty="0" smtClean="0"/>
                        <a:t>oo new</a:t>
                      </a:r>
                    </a:p>
                    <a:p>
                      <a:pPr algn="ctr"/>
                      <a:r>
                        <a:rPr lang="en-US" sz="1800" dirty="0" smtClean="0"/>
                        <a:t>?malignancy</a:t>
                      </a:r>
                      <a:r>
                        <a:rPr lang="en-US" sz="1800" baseline="0" dirty="0" smtClean="0"/>
                        <a:t>, ?infection</a:t>
                      </a:r>
                    </a:p>
                    <a:p>
                      <a:pPr algn="ctr"/>
                      <a:r>
                        <a:rPr lang="en-US" sz="1800" baseline="0" dirty="0" smtClean="0"/>
                        <a:t>?CV or ?ocular effects</a:t>
                      </a:r>
                    </a:p>
                    <a:p>
                      <a:pPr algn="ctr"/>
                      <a:r>
                        <a:rPr lang="en-US" sz="1800" baseline="0" dirty="0" err="1" smtClean="0"/>
                        <a:t>Derm</a:t>
                      </a:r>
                      <a:r>
                        <a:rPr lang="en-US" sz="1800" baseline="0" dirty="0" smtClean="0"/>
                        <a:t> events</a:t>
                      </a:r>
                    </a:p>
                    <a:p>
                      <a:pPr algn="ctr"/>
                      <a:r>
                        <a:rPr lang="en-US" sz="1800" baseline="0" dirty="0" smtClean="0"/>
                        <a:t>ONJ</a:t>
                      </a:r>
                    </a:p>
                    <a:p>
                      <a:pPr algn="ctr"/>
                      <a:r>
                        <a:rPr lang="en-US" sz="1800" dirty="0" err="1" smtClean="0"/>
                        <a:t>Hypocalcemia</a:t>
                      </a:r>
                      <a:endParaRPr lang="en-US" sz="1800" dirty="0" smtClean="0"/>
                    </a:p>
                  </a:txBody>
                  <a:tcPr anchor="ctr"/>
                </a:tc>
                <a:tc>
                  <a:txBody>
                    <a:bodyPr/>
                    <a:lstStyle/>
                    <a:p>
                      <a:pPr algn="ctr"/>
                      <a:r>
                        <a:rPr lang="en-US" sz="1800" dirty="0" smtClean="0"/>
                        <a:t>60mg</a:t>
                      </a:r>
                      <a:r>
                        <a:rPr lang="en-US" sz="1800" baseline="0" dirty="0" smtClean="0"/>
                        <a:t> </a:t>
                      </a:r>
                      <a:r>
                        <a:rPr lang="en-US" sz="1800" baseline="0" dirty="0" err="1" smtClean="0"/>
                        <a:t>sc</a:t>
                      </a:r>
                      <a:r>
                        <a:rPr lang="en-US" sz="1800" baseline="0" dirty="0" smtClean="0"/>
                        <a:t> q6months</a:t>
                      </a:r>
                    </a:p>
                  </a:txBody>
                  <a:tcPr anchor="ctr"/>
                </a:tc>
              </a:tr>
            </a:tbl>
          </a:graphicData>
        </a:graphic>
      </p:graphicFrame>
    </p:spTree>
    <p:extLst>
      <p:ext uri="{BB962C8B-B14F-4D97-AF65-F5344CB8AC3E}">
        <p14:creationId xmlns:p14="http://schemas.microsoft.com/office/powerpoint/2010/main" val="263824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1835152" y="620715"/>
            <a:ext cx="5040313" cy="935037"/>
          </a:xfrm>
          <a:prstGeom prst="plus">
            <a:avLst>
              <a:gd name="adj" fmla="val 25000"/>
            </a:avLst>
          </a:prstGeom>
          <a:solidFill>
            <a:schemeClr val="bg1"/>
          </a:solidFill>
          <a:ln>
            <a:noFill/>
          </a:ln>
          <a:effectLst/>
          <a:extLst/>
        </p:spPr>
        <p:txBody>
          <a:bodyPr wrap="none" lIns="91406" tIns="45702" rIns="91406" bIns="45702" anchor="ctr"/>
          <a:lstStyle/>
          <a:p>
            <a:pPr fontAlgn="base">
              <a:spcBef>
                <a:spcPct val="0"/>
              </a:spcBef>
              <a:spcAft>
                <a:spcPct val="0"/>
              </a:spcAft>
            </a:pPr>
            <a:endParaRPr lang="en-US">
              <a:solidFill>
                <a:srgbClr val="000000"/>
              </a:solidFill>
            </a:endParaRPr>
          </a:p>
        </p:txBody>
      </p:sp>
      <p:sp>
        <p:nvSpPr>
          <p:cNvPr id="56323" name="AutoShape 3"/>
          <p:cNvSpPr>
            <a:spLocks noChangeArrowheads="1"/>
          </p:cNvSpPr>
          <p:nvPr/>
        </p:nvSpPr>
        <p:spPr bwMode="auto">
          <a:xfrm>
            <a:off x="4932363" y="2133600"/>
            <a:ext cx="3743325" cy="4464050"/>
          </a:xfrm>
          <a:prstGeom prst="roundRect">
            <a:avLst>
              <a:gd name="adj" fmla="val 16667"/>
            </a:avLst>
          </a:prstGeom>
          <a:solidFill>
            <a:schemeClr val="bg1"/>
          </a:solidFill>
          <a:ln w="9525">
            <a:solidFill>
              <a:schemeClr val="tx1"/>
            </a:solidFill>
            <a:round/>
            <a:headEnd/>
            <a:tailEnd/>
          </a:ln>
          <a:effectLst/>
          <a:extLst/>
        </p:spPr>
        <p:txBody>
          <a:bodyPr wrap="none" lIns="91406" tIns="45702" rIns="91406" bIns="45702" anchor="ctr"/>
          <a:lstStyle/>
          <a:p>
            <a:pPr fontAlgn="base">
              <a:spcBef>
                <a:spcPct val="0"/>
              </a:spcBef>
              <a:spcAft>
                <a:spcPct val="0"/>
              </a:spcAft>
            </a:pPr>
            <a:endParaRPr lang="en-US">
              <a:solidFill>
                <a:srgbClr val="000000"/>
              </a:solidFill>
            </a:endParaRPr>
          </a:p>
        </p:txBody>
      </p:sp>
      <p:sp>
        <p:nvSpPr>
          <p:cNvPr id="56324" name="AutoShape 4"/>
          <p:cNvSpPr>
            <a:spLocks noChangeArrowheads="1"/>
          </p:cNvSpPr>
          <p:nvPr/>
        </p:nvSpPr>
        <p:spPr bwMode="auto">
          <a:xfrm>
            <a:off x="179389" y="2205038"/>
            <a:ext cx="3671887" cy="4464050"/>
          </a:xfrm>
          <a:prstGeom prst="roundRect">
            <a:avLst>
              <a:gd name="adj" fmla="val 16667"/>
            </a:avLst>
          </a:prstGeom>
          <a:solidFill>
            <a:schemeClr val="bg1"/>
          </a:solidFill>
          <a:ln w="9525">
            <a:solidFill>
              <a:schemeClr val="tx1"/>
            </a:solidFill>
            <a:round/>
            <a:headEnd/>
            <a:tailEnd/>
          </a:ln>
          <a:effectLst/>
          <a:extLst/>
        </p:spPr>
        <p:txBody>
          <a:bodyPr wrap="none" lIns="91406" tIns="45702" rIns="91406" bIns="45702" anchor="ctr"/>
          <a:lstStyle/>
          <a:p>
            <a:pPr fontAlgn="base">
              <a:spcBef>
                <a:spcPct val="0"/>
              </a:spcBef>
              <a:spcAft>
                <a:spcPct val="0"/>
              </a:spcAft>
            </a:pPr>
            <a:endParaRPr lang="en-US">
              <a:solidFill>
                <a:srgbClr val="000000"/>
              </a:solidFill>
            </a:endParaRPr>
          </a:p>
        </p:txBody>
      </p:sp>
      <p:sp>
        <p:nvSpPr>
          <p:cNvPr id="56325" name="Oval 5"/>
          <p:cNvSpPr>
            <a:spLocks noChangeArrowheads="1"/>
          </p:cNvSpPr>
          <p:nvPr/>
        </p:nvSpPr>
        <p:spPr bwMode="auto">
          <a:xfrm>
            <a:off x="1042990" y="4005263"/>
            <a:ext cx="1800225" cy="1943100"/>
          </a:xfrm>
          <a:prstGeom prst="ellipse">
            <a:avLst/>
          </a:prstGeom>
          <a:solidFill>
            <a:schemeClr val="accent2">
              <a:lumMod val="40000"/>
              <a:lumOff val="60000"/>
            </a:schemeClr>
          </a:solidFill>
          <a:ln w="57150">
            <a:solidFill>
              <a:srgbClr val="33CCCC"/>
            </a:solidFill>
            <a:round/>
            <a:headEnd/>
            <a:tailEnd/>
          </a:ln>
          <a:effectLst/>
          <a:extLst/>
        </p:spPr>
        <p:txBody>
          <a:bodyPr wrap="none" lIns="91406" tIns="45702" rIns="91406" bIns="45702" anchor="ctr"/>
          <a:lstStyle/>
          <a:p>
            <a:pPr algn="ctr" fontAlgn="base">
              <a:spcBef>
                <a:spcPct val="0"/>
              </a:spcBef>
              <a:spcAft>
                <a:spcPct val="0"/>
              </a:spcAft>
            </a:pPr>
            <a:r>
              <a:rPr lang="en-AU" b="1" dirty="0">
                <a:solidFill>
                  <a:srgbClr val="000000"/>
                </a:solidFill>
              </a:rPr>
              <a:t>Gram of</a:t>
            </a:r>
          </a:p>
          <a:p>
            <a:pPr algn="ctr" fontAlgn="base">
              <a:spcBef>
                <a:spcPct val="0"/>
              </a:spcBef>
              <a:spcAft>
                <a:spcPct val="0"/>
              </a:spcAft>
            </a:pPr>
            <a:r>
              <a:rPr lang="en-AU" b="1" dirty="0">
                <a:solidFill>
                  <a:srgbClr val="000000"/>
                </a:solidFill>
              </a:rPr>
              <a:t> mineral </a:t>
            </a:r>
          </a:p>
          <a:p>
            <a:pPr algn="ctr" fontAlgn="base">
              <a:spcBef>
                <a:spcPct val="0"/>
              </a:spcBef>
              <a:spcAft>
                <a:spcPct val="0"/>
              </a:spcAft>
            </a:pPr>
            <a:r>
              <a:rPr lang="en-AU" b="1" dirty="0">
                <a:solidFill>
                  <a:srgbClr val="000000"/>
                </a:solidFill>
              </a:rPr>
              <a:t>per area</a:t>
            </a:r>
          </a:p>
        </p:txBody>
      </p:sp>
      <p:sp>
        <p:nvSpPr>
          <p:cNvPr id="56326" name="Oval 6"/>
          <p:cNvSpPr>
            <a:spLocks noChangeArrowheads="1"/>
          </p:cNvSpPr>
          <p:nvPr/>
        </p:nvSpPr>
        <p:spPr bwMode="auto">
          <a:xfrm>
            <a:off x="6157915" y="3824290"/>
            <a:ext cx="1404937" cy="1296987"/>
          </a:xfrm>
          <a:prstGeom prst="ellipse">
            <a:avLst/>
          </a:prstGeom>
          <a:solidFill>
            <a:srgbClr val="FFCC99"/>
          </a:solidFill>
          <a:ln w="571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nchor="ctr"/>
          <a:lstStyle/>
          <a:p>
            <a:pPr algn="ctr" fontAlgn="base">
              <a:spcBef>
                <a:spcPct val="0"/>
              </a:spcBef>
              <a:spcAft>
                <a:spcPct val="0"/>
              </a:spcAft>
            </a:pPr>
            <a:r>
              <a:rPr lang="en-AU" b="1" dirty="0">
                <a:solidFill>
                  <a:srgbClr val="000000"/>
                </a:solidFill>
              </a:rPr>
              <a:t>Bone </a:t>
            </a:r>
          </a:p>
          <a:p>
            <a:pPr algn="ctr" fontAlgn="base">
              <a:spcBef>
                <a:spcPct val="0"/>
              </a:spcBef>
              <a:spcAft>
                <a:spcPct val="0"/>
              </a:spcAft>
            </a:pPr>
            <a:r>
              <a:rPr lang="en-AU" b="1" dirty="0" err="1">
                <a:solidFill>
                  <a:srgbClr val="000000"/>
                </a:solidFill>
              </a:rPr>
              <a:t>architechture</a:t>
            </a:r>
            <a:endParaRPr lang="en-AU" b="1" dirty="0">
              <a:solidFill>
                <a:srgbClr val="000000"/>
              </a:solidFill>
            </a:endParaRPr>
          </a:p>
        </p:txBody>
      </p:sp>
      <p:sp>
        <p:nvSpPr>
          <p:cNvPr id="56327" name="Oval 7"/>
          <p:cNvSpPr>
            <a:spLocks noChangeArrowheads="1"/>
          </p:cNvSpPr>
          <p:nvPr/>
        </p:nvSpPr>
        <p:spPr bwMode="auto">
          <a:xfrm>
            <a:off x="6983415" y="5013325"/>
            <a:ext cx="1404937" cy="1296988"/>
          </a:xfrm>
          <a:prstGeom prst="ellipse">
            <a:avLst/>
          </a:prstGeom>
          <a:solidFill>
            <a:srgbClr val="CC99FF"/>
          </a:solidFill>
          <a:ln w="5715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nchor="ctr"/>
          <a:lstStyle/>
          <a:p>
            <a:pPr algn="ctr" fontAlgn="base">
              <a:spcBef>
                <a:spcPct val="0"/>
              </a:spcBef>
              <a:spcAft>
                <a:spcPct val="0"/>
              </a:spcAft>
            </a:pPr>
            <a:r>
              <a:rPr lang="en-AU" b="1" dirty="0">
                <a:solidFill>
                  <a:srgbClr val="000000"/>
                </a:solidFill>
              </a:rPr>
              <a:t>Bone </a:t>
            </a:r>
          </a:p>
          <a:p>
            <a:pPr algn="ctr" fontAlgn="base">
              <a:spcBef>
                <a:spcPct val="0"/>
              </a:spcBef>
              <a:spcAft>
                <a:spcPct val="0"/>
              </a:spcAft>
            </a:pPr>
            <a:r>
              <a:rPr lang="en-AU" b="1" dirty="0">
                <a:solidFill>
                  <a:srgbClr val="000000"/>
                </a:solidFill>
              </a:rPr>
              <a:t>size &amp;</a:t>
            </a:r>
          </a:p>
          <a:p>
            <a:pPr algn="ctr" fontAlgn="base">
              <a:spcBef>
                <a:spcPct val="0"/>
              </a:spcBef>
              <a:spcAft>
                <a:spcPct val="0"/>
              </a:spcAft>
            </a:pPr>
            <a:r>
              <a:rPr lang="en-AU" b="1" dirty="0">
                <a:solidFill>
                  <a:srgbClr val="000000"/>
                </a:solidFill>
              </a:rPr>
              <a:t>geometry</a:t>
            </a:r>
          </a:p>
        </p:txBody>
      </p:sp>
      <p:sp>
        <p:nvSpPr>
          <p:cNvPr id="56328" name="Oval 8"/>
          <p:cNvSpPr>
            <a:spLocks noChangeArrowheads="1"/>
          </p:cNvSpPr>
          <p:nvPr/>
        </p:nvSpPr>
        <p:spPr bwMode="auto">
          <a:xfrm>
            <a:off x="5292725" y="4976813"/>
            <a:ext cx="1404938" cy="1296987"/>
          </a:xfrm>
          <a:prstGeom prst="ellipse">
            <a:avLst/>
          </a:prstGeom>
          <a:solidFill>
            <a:srgbClr val="CCFFCC"/>
          </a:solidFill>
          <a:ln w="57150">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nchor="ctr"/>
          <a:lstStyle/>
          <a:p>
            <a:pPr algn="ctr" fontAlgn="base">
              <a:spcBef>
                <a:spcPct val="0"/>
              </a:spcBef>
              <a:spcAft>
                <a:spcPct val="0"/>
              </a:spcAft>
            </a:pPr>
            <a:r>
              <a:rPr lang="en-AU" b="1" dirty="0">
                <a:solidFill>
                  <a:srgbClr val="000000"/>
                </a:solidFill>
              </a:rPr>
              <a:t>Bone </a:t>
            </a:r>
          </a:p>
          <a:p>
            <a:pPr algn="ctr" fontAlgn="base">
              <a:spcBef>
                <a:spcPct val="0"/>
              </a:spcBef>
              <a:spcAft>
                <a:spcPct val="0"/>
              </a:spcAft>
            </a:pPr>
            <a:r>
              <a:rPr lang="en-AU" b="1" dirty="0">
                <a:solidFill>
                  <a:srgbClr val="000000"/>
                </a:solidFill>
              </a:rPr>
              <a:t>turnover</a:t>
            </a:r>
          </a:p>
        </p:txBody>
      </p:sp>
      <p:sp>
        <p:nvSpPr>
          <p:cNvPr id="56329" name="Text Box 9"/>
          <p:cNvSpPr txBox="1">
            <a:spLocks noChangeArrowheads="1"/>
          </p:cNvSpPr>
          <p:nvPr/>
        </p:nvSpPr>
        <p:spPr bwMode="auto">
          <a:xfrm>
            <a:off x="5002215" y="2716214"/>
            <a:ext cx="3673475" cy="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2" rIns="91406" bIns="45702">
            <a:spAutoFit/>
          </a:bodyPr>
          <a:lstStyle/>
          <a:p>
            <a:pPr fontAlgn="base">
              <a:spcBef>
                <a:spcPct val="50000"/>
              </a:spcBef>
              <a:spcAft>
                <a:spcPct val="0"/>
              </a:spcAft>
            </a:pPr>
            <a:r>
              <a:rPr lang="en-AU" sz="3600">
                <a:solidFill>
                  <a:srgbClr val="000000"/>
                </a:solidFill>
              </a:rPr>
              <a:t>BONE QUALITY</a:t>
            </a:r>
          </a:p>
        </p:txBody>
      </p:sp>
      <p:grpSp>
        <p:nvGrpSpPr>
          <p:cNvPr id="56330" name="Group 10"/>
          <p:cNvGrpSpPr>
            <a:grpSpLocks/>
          </p:cNvGrpSpPr>
          <p:nvPr/>
        </p:nvGrpSpPr>
        <p:grpSpPr bwMode="auto">
          <a:xfrm>
            <a:off x="4067177" y="4149725"/>
            <a:ext cx="720725" cy="863600"/>
            <a:chOff x="2245" y="1888"/>
            <a:chExt cx="454" cy="544"/>
          </a:xfrm>
        </p:grpSpPr>
        <p:sp>
          <p:nvSpPr>
            <p:cNvPr id="56331" name="Line 11"/>
            <p:cNvSpPr>
              <a:spLocks noChangeShapeType="1"/>
            </p:cNvSpPr>
            <p:nvPr/>
          </p:nvSpPr>
          <p:spPr bwMode="auto">
            <a:xfrm>
              <a:off x="2472" y="1888"/>
              <a:ext cx="0" cy="544"/>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6332" name="Line 12"/>
            <p:cNvSpPr>
              <a:spLocks noChangeShapeType="1"/>
            </p:cNvSpPr>
            <p:nvPr/>
          </p:nvSpPr>
          <p:spPr bwMode="auto">
            <a:xfrm>
              <a:off x="2245" y="2160"/>
              <a:ext cx="454"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56333" name="Text Box 13"/>
          <p:cNvSpPr txBox="1">
            <a:spLocks noChangeArrowheads="1"/>
          </p:cNvSpPr>
          <p:nvPr/>
        </p:nvSpPr>
        <p:spPr bwMode="auto">
          <a:xfrm>
            <a:off x="179388" y="2565401"/>
            <a:ext cx="3744912" cy="120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2" rIns="91406" bIns="45702">
            <a:spAutoFit/>
          </a:bodyPr>
          <a:lstStyle/>
          <a:p>
            <a:pPr algn="ctr" fontAlgn="base">
              <a:spcBef>
                <a:spcPct val="0"/>
              </a:spcBef>
              <a:spcAft>
                <a:spcPct val="0"/>
              </a:spcAft>
            </a:pPr>
            <a:r>
              <a:rPr lang="en-AU" sz="3600" dirty="0">
                <a:solidFill>
                  <a:srgbClr val="000000"/>
                </a:solidFill>
              </a:rPr>
              <a:t>BONE MINERAL</a:t>
            </a:r>
          </a:p>
          <a:p>
            <a:pPr algn="ctr" fontAlgn="base">
              <a:spcBef>
                <a:spcPct val="0"/>
              </a:spcBef>
              <a:spcAft>
                <a:spcPct val="0"/>
              </a:spcAft>
            </a:pPr>
            <a:r>
              <a:rPr lang="en-AU" sz="3600" dirty="0">
                <a:solidFill>
                  <a:srgbClr val="000000"/>
                </a:solidFill>
              </a:rPr>
              <a:t>DENSITY</a:t>
            </a:r>
          </a:p>
        </p:txBody>
      </p:sp>
      <p:sp>
        <p:nvSpPr>
          <p:cNvPr id="56334" name="Text Box 14"/>
          <p:cNvSpPr txBox="1">
            <a:spLocks noChangeArrowheads="1"/>
          </p:cNvSpPr>
          <p:nvPr/>
        </p:nvSpPr>
        <p:spPr bwMode="auto">
          <a:xfrm>
            <a:off x="2268539" y="771526"/>
            <a:ext cx="4319587" cy="646294"/>
          </a:xfrm>
          <a:prstGeom prst="rect">
            <a:avLst/>
          </a:prstGeom>
          <a:solidFill>
            <a:schemeClr val="bg1"/>
          </a:solidFill>
          <a:ln>
            <a:noFill/>
          </a:ln>
          <a:effectLst/>
          <a:extLst/>
        </p:spPr>
        <p:txBody>
          <a:bodyPr lIns="91406" tIns="45702" rIns="91406" bIns="45702">
            <a:spAutoFit/>
          </a:bodyPr>
          <a:lstStyle/>
          <a:p>
            <a:pPr fontAlgn="base">
              <a:spcBef>
                <a:spcPct val="50000"/>
              </a:spcBef>
              <a:spcAft>
                <a:spcPct val="0"/>
              </a:spcAft>
            </a:pPr>
            <a:r>
              <a:rPr lang="en-AU" sz="3600" b="1" dirty="0">
                <a:solidFill>
                  <a:srgbClr val="0000CC"/>
                </a:solidFill>
              </a:rPr>
              <a:t>     BONE STRENGTH</a:t>
            </a:r>
          </a:p>
        </p:txBody>
      </p:sp>
      <p:sp>
        <p:nvSpPr>
          <p:cNvPr id="56335" name="AutoShape 15"/>
          <p:cNvSpPr>
            <a:spLocks noChangeArrowheads="1"/>
          </p:cNvSpPr>
          <p:nvPr/>
        </p:nvSpPr>
        <p:spPr bwMode="auto">
          <a:xfrm>
            <a:off x="3779839" y="1752600"/>
            <a:ext cx="1296987" cy="649287"/>
          </a:xfrm>
          <a:prstGeom prst="downArrow">
            <a:avLst>
              <a:gd name="adj1" fmla="val 41741"/>
              <a:gd name="adj2" fmla="val 4181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441291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655608" y="914401"/>
            <a:ext cx="7848600" cy="5262943"/>
          </a:xfrm>
          <a:prstGeom prst="rect">
            <a:avLst/>
          </a:prstGeom>
        </p:spPr>
        <p:txBody>
          <a:bodyPr wrap="square" lIns="91406" tIns="45702" rIns="91406" bIns="45702">
            <a:spAutoFit/>
          </a:bodyPr>
          <a:lstStyle/>
          <a:p>
            <a:pPr marL="342770" indent="-342770" algn="just">
              <a:buClr>
                <a:srgbClr val="00B0F0"/>
              </a:buClr>
              <a:buFont typeface="Wingdings 2" pitchFamily="18" charset="2"/>
              <a:buChar char="Ö"/>
            </a:pPr>
            <a:r>
              <a:rPr lang="en-US" sz="2400" b="1" dirty="0"/>
              <a:t>Alendronate</a:t>
            </a:r>
            <a:r>
              <a:rPr lang="en-US" sz="2400" dirty="0"/>
              <a:t> reduces the incidence of spine and hip fractures by about 50 % over 3 years in patients with a prior vertebral fracture or in patients who have osteoporosis at the hip site . It reduces the incidence of vertebral fractures by 48 % over 3 years in patients without a prior vertebral fracture.</a:t>
            </a:r>
          </a:p>
          <a:p>
            <a:pPr marL="342770" indent="-342770">
              <a:buClr>
                <a:srgbClr val="00B0F0"/>
              </a:buClr>
              <a:buFont typeface="Wingdings 2" pitchFamily="18" charset="2"/>
              <a:buChar char="Ö"/>
            </a:pPr>
            <a:endParaRPr lang="en-US" sz="2400" dirty="0"/>
          </a:p>
          <a:p>
            <a:pPr marL="342770" indent="-342770" algn="just">
              <a:buClr>
                <a:srgbClr val="00B0F0"/>
              </a:buClr>
              <a:buFont typeface="Wingdings 2" pitchFamily="18" charset="2"/>
              <a:buChar char="Ö"/>
            </a:pPr>
            <a:r>
              <a:rPr lang="en-US" sz="2400" b="1" dirty="0" err="1"/>
              <a:t>Risedronate</a:t>
            </a:r>
            <a:r>
              <a:rPr lang="en-US" sz="2400" dirty="0"/>
              <a:t> reduces the incidence of vertebral fractures by 41 to 49 % and </a:t>
            </a:r>
            <a:r>
              <a:rPr lang="en-US" sz="2400" dirty="0" err="1"/>
              <a:t>nonvertebral</a:t>
            </a:r>
            <a:r>
              <a:rPr lang="en-US" sz="2400" dirty="0"/>
              <a:t> fractures by 36 % over 3 years, with significant risk reduction occurring within 1 year of treatment in patients with a prior vertebral fracture.</a:t>
            </a:r>
          </a:p>
          <a:p>
            <a:endParaRPr lang="en-US" sz="2400" dirty="0"/>
          </a:p>
          <a:p>
            <a:endParaRPr lang="en-US" sz="2400" dirty="0"/>
          </a:p>
        </p:txBody>
      </p:sp>
    </p:spTree>
    <p:extLst>
      <p:ext uri="{BB962C8B-B14F-4D97-AF65-F5344CB8AC3E}">
        <p14:creationId xmlns:p14="http://schemas.microsoft.com/office/powerpoint/2010/main" val="229933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33400" y="1371602"/>
            <a:ext cx="7467600" cy="4524279"/>
          </a:xfrm>
          <a:prstGeom prst="rect">
            <a:avLst/>
          </a:prstGeom>
        </p:spPr>
        <p:txBody>
          <a:bodyPr wrap="square" lIns="91406" tIns="45702" rIns="91406" bIns="45702">
            <a:spAutoFit/>
          </a:bodyPr>
          <a:lstStyle/>
          <a:p>
            <a:pPr marL="342770" indent="-342770">
              <a:buClr>
                <a:srgbClr val="FF0000"/>
              </a:buClr>
              <a:buFont typeface="Wingdings 2" pitchFamily="18" charset="2"/>
              <a:buChar char="á"/>
            </a:pPr>
            <a:r>
              <a:rPr lang="en-US" sz="2400" b="1" dirty="0" err="1"/>
              <a:t>Ibandronate</a:t>
            </a:r>
            <a:r>
              <a:rPr lang="en-US" sz="2400" dirty="0"/>
              <a:t> reduces the incidence of vertebral fractures by about 50 % over 3 years, but reduction in risk of </a:t>
            </a:r>
            <a:r>
              <a:rPr lang="en-US" sz="2400" dirty="0" err="1"/>
              <a:t>nonvertebral</a:t>
            </a:r>
            <a:r>
              <a:rPr lang="en-US" sz="2400" dirty="0"/>
              <a:t> fracture with </a:t>
            </a:r>
            <a:r>
              <a:rPr lang="en-US" sz="2400" dirty="0" err="1"/>
              <a:t>ibandronate</a:t>
            </a:r>
            <a:r>
              <a:rPr lang="en-US" sz="2400" dirty="0"/>
              <a:t> has not been documented.</a:t>
            </a:r>
          </a:p>
          <a:p>
            <a:endParaRPr lang="en-US" sz="2400" dirty="0"/>
          </a:p>
          <a:p>
            <a:pPr marL="342770" indent="-342770" algn="just">
              <a:buClr>
                <a:srgbClr val="00B0F0"/>
              </a:buClr>
              <a:buFont typeface="Wingdings 2" pitchFamily="18" charset="2"/>
              <a:buChar char="Ö"/>
            </a:pPr>
            <a:r>
              <a:rPr lang="en-US" sz="2400" b="1" dirty="0" err="1">
                <a:solidFill>
                  <a:prstClr val="black"/>
                </a:solidFill>
              </a:rPr>
              <a:t>Zoledronic</a:t>
            </a:r>
            <a:r>
              <a:rPr lang="en-US" sz="2400" b="1" dirty="0">
                <a:solidFill>
                  <a:prstClr val="black"/>
                </a:solidFill>
              </a:rPr>
              <a:t> acid </a:t>
            </a:r>
            <a:r>
              <a:rPr lang="en-US" sz="2400" dirty="0">
                <a:solidFill>
                  <a:prstClr val="black"/>
                </a:solidFill>
              </a:rPr>
              <a:t>reduces the incidence of vertebral fractures by 70 % (with significant reduction at 1 year), hip fractures by 41 %, and </a:t>
            </a:r>
            <a:r>
              <a:rPr lang="en-US" sz="2400" dirty="0" err="1">
                <a:solidFill>
                  <a:prstClr val="black"/>
                </a:solidFill>
              </a:rPr>
              <a:t>nonvertebral</a:t>
            </a:r>
            <a:r>
              <a:rPr lang="en-US" sz="2400" dirty="0">
                <a:solidFill>
                  <a:prstClr val="black"/>
                </a:solidFill>
              </a:rPr>
              <a:t> fractures by 25 % over 3 years in patients with osteoporosis defined by prevalent vertebral fractures and osteoporosis by BMD of the hip.</a:t>
            </a:r>
          </a:p>
          <a:p>
            <a:endParaRPr lang="en-US" sz="2400" dirty="0"/>
          </a:p>
        </p:txBody>
      </p:sp>
    </p:spTree>
    <p:extLst>
      <p:ext uri="{BB962C8B-B14F-4D97-AF65-F5344CB8AC3E}">
        <p14:creationId xmlns:p14="http://schemas.microsoft.com/office/powerpoint/2010/main" val="348917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325439" y="381001"/>
            <a:ext cx="8493125" cy="415925"/>
          </a:xfrm>
          <a:prstGeom prst="rect">
            <a:avLst/>
          </a:prstGeom>
          <a:noFill/>
          <a:ln w="9525">
            <a:noFill/>
            <a:round/>
            <a:headEnd/>
            <a:tailEnd/>
          </a:ln>
        </p:spPr>
        <p:txBody>
          <a:bodyPr lIns="0" tIns="0" rIns="0" bIns="0"/>
          <a:lstStyle/>
          <a:p>
            <a:pPr algn="ctr">
              <a:tabLst>
                <a:tab pos="655390" algn="l"/>
                <a:tab pos="1312365" algn="l"/>
                <a:tab pos="1967752" algn="l"/>
                <a:tab pos="2624727" algn="l"/>
                <a:tab pos="3281702" algn="l"/>
                <a:tab pos="3937092" algn="l"/>
                <a:tab pos="4594067" algn="l"/>
                <a:tab pos="5251042" algn="l"/>
                <a:tab pos="5906430" algn="l"/>
                <a:tab pos="6563406" algn="l"/>
                <a:tab pos="7220381" algn="l"/>
                <a:tab pos="7875769" algn="l"/>
              </a:tabLst>
            </a:pPr>
            <a:r>
              <a:rPr lang="en-GB" sz="1500" b="1">
                <a:solidFill>
                  <a:srgbClr val="000000"/>
                </a:solidFill>
                <a:latin typeface="Arial" pitchFamily="34" charset="0"/>
                <a:ea typeface="msgothic"/>
                <a:cs typeface="msgothic"/>
              </a:rPr>
              <a:t>Osteonecrosis of the jaw.</a:t>
            </a:r>
          </a:p>
        </p:txBody>
      </p:sp>
      <p:pic>
        <p:nvPicPr>
          <p:cNvPr id="27652" name="Picture 3"/>
          <p:cNvPicPr>
            <a:picLocks noChangeAspect="1" noChangeArrowheads="1"/>
          </p:cNvPicPr>
          <p:nvPr/>
        </p:nvPicPr>
        <p:blipFill>
          <a:blip r:embed="rId3"/>
          <a:srcRect/>
          <a:stretch>
            <a:fillRect/>
          </a:stretch>
        </p:blipFill>
        <p:spPr bwMode="auto">
          <a:xfrm>
            <a:off x="762000" y="990602"/>
            <a:ext cx="7609528" cy="5040311"/>
          </a:xfrm>
          <a:prstGeom prst="rect">
            <a:avLst/>
          </a:prstGeom>
          <a:noFill/>
          <a:ln w="9525">
            <a:noFill/>
            <a:round/>
            <a:headEnd/>
            <a:tailEnd/>
          </a:ln>
        </p:spPr>
      </p:pic>
      <p:sp>
        <p:nvSpPr>
          <p:cNvPr id="27653" name="Text Box 4"/>
          <p:cNvSpPr txBox="1">
            <a:spLocks noChangeArrowheads="1"/>
          </p:cNvSpPr>
          <p:nvPr/>
        </p:nvSpPr>
        <p:spPr bwMode="auto">
          <a:xfrm>
            <a:off x="5029200" y="6324602"/>
            <a:ext cx="3917950" cy="309563"/>
          </a:xfrm>
          <a:prstGeom prst="rect">
            <a:avLst/>
          </a:prstGeom>
          <a:noFill/>
          <a:ln w="9525">
            <a:noFill/>
            <a:round/>
            <a:headEnd/>
            <a:tailEnd/>
          </a:ln>
        </p:spPr>
        <p:txBody>
          <a:bodyPr lIns="0" tIns="0" rIns="0" bIns="0"/>
          <a:lstStyle/>
          <a:p>
            <a:pPr>
              <a:tabLst>
                <a:tab pos="655390" algn="l"/>
                <a:tab pos="1312365" algn="l"/>
                <a:tab pos="1967752" algn="l"/>
                <a:tab pos="2624727" algn="l"/>
                <a:tab pos="3281702" algn="l"/>
              </a:tabLst>
            </a:pPr>
            <a:r>
              <a:rPr lang="en-GB" sz="1100" b="1" dirty="0">
                <a:solidFill>
                  <a:srgbClr val="000000"/>
                </a:solidFill>
                <a:latin typeface="Arial" pitchFamily="34" charset="0"/>
                <a:ea typeface="msgothic"/>
                <a:cs typeface="msgothic"/>
              </a:rPr>
              <a:t>BUENCAMINO M C A et al. Cleveland Clinic Journal of Medicine 2009;76:467-475</a:t>
            </a:r>
          </a:p>
        </p:txBody>
      </p:sp>
    </p:spTree>
    <p:extLst>
      <p:ext uri="{BB962C8B-B14F-4D97-AF65-F5344CB8AC3E}">
        <p14:creationId xmlns:p14="http://schemas.microsoft.com/office/powerpoint/2010/main" val="3933311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normAutofit/>
          </a:bodyPr>
          <a:lstStyle/>
          <a:p>
            <a:endParaRPr lang="en-US" sz="4000" dirty="0"/>
          </a:p>
        </p:txBody>
      </p:sp>
      <p:sp>
        <p:nvSpPr>
          <p:cNvPr id="629763" name="Rectangle 3"/>
          <p:cNvSpPr>
            <a:spLocks noGrp="1" noChangeArrowheads="1"/>
          </p:cNvSpPr>
          <p:nvPr>
            <p:ph idx="1"/>
          </p:nvPr>
        </p:nvSpPr>
        <p:spPr/>
        <p:txBody>
          <a:bodyPr/>
          <a:lstStyle/>
          <a:p>
            <a:pPr>
              <a:buFont typeface="Wingdings 2" pitchFamily="18" charset="2"/>
              <a:buChar char="Ö"/>
            </a:pPr>
            <a:r>
              <a:rPr lang="en-US" dirty="0" smtClean="0"/>
              <a:t>Change </a:t>
            </a:r>
            <a:r>
              <a:rPr lang="en-US" dirty="0"/>
              <a:t>bisphosphonate to </a:t>
            </a:r>
            <a:r>
              <a:rPr lang="en-US" dirty="0" err="1"/>
              <a:t>raloxifene</a:t>
            </a:r>
            <a:r>
              <a:rPr lang="en-US" dirty="0"/>
              <a:t> or calcitonin ( however studies with these medications did not demonstrate reduction in </a:t>
            </a:r>
            <a:r>
              <a:rPr lang="en-US" dirty="0" err="1"/>
              <a:t>nonvertebral</a:t>
            </a:r>
            <a:r>
              <a:rPr lang="en-US" dirty="0"/>
              <a:t> fractures).</a:t>
            </a:r>
          </a:p>
          <a:p>
            <a:pPr>
              <a:buFont typeface="Wingdings 2" pitchFamily="18" charset="2"/>
              <a:buChar char="Ö"/>
            </a:pPr>
            <a:r>
              <a:rPr lang="en-US" dirty="0"/>
              <a:t>Offer patient PTH (1-34): </a:t>
            </a:r>
            <a:r>
              <a:rPr lang="en-US" dirty="0" err="1"/>
              <a:t>Teriparatide</a:t>
            </a:r>
            <a:endParaRPr lang="en-US" dirty="0"/>
          </a:p>
          <a:p>
            <a:endParaRPr lang="en-US" dirty="0"/>
          </a:p>
        </p:txBody>
      </p:sp>
    </p:spTree>
    <p:extLst>
      <p:ext uri="{BB962C8B-B14F-4D97-AF65-F5344CB8AC3E}">
        <p14:creationId xmlns:p14="http://schemas.microsoft.com/office/powerpoint/2010/main" val="2184071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PTH (1-34): Teriparatide</a:t>
            </a:r>
          </a:p>
        </p:txBody>
      </p:sp>
      <p:sp>
        <p:nvSpPr>
          <p:cNvPr id="80899" name="Rectangle 3"/>
          <p:cNvSpPr>
            <a:spLocks noGrp="1" noChangeArrowheads="1"/>
          </p:cNvSpPr>
          <p:nvPr>
            <p:ph idx="1"/>
          </p:nvPr>
        </p:nvSpPr>
        <p:spPr/>
        <p:txBody>
          <a:bodyPr/>
          <a:lstStyle/>
          <a:p>
            <a:pPr>
              <a:lnSpc>
                <a:spcPct val="90000"/>
              </a:lnSpc>
            </a:pPr>
            <a:r>
              <a:rPr lang="en-US" sz="2800"/>
              <a:t>First anabolic agent approved by the FDA for the treatment of osteoporosis.</a:t>
            </a:r>
          </a:p>
          <a:p>
            <a:pPr>
              <a:lnSpc>
                <a:spcPct val="90000"/>
              </a:lnSpc>
            </a:pPr>
            <a:r>
              <a:rPr lang="en-US" sz="2800"/>
              <a:t>Dose: 20 mcg/day SQ</a:t>
            </a:r>
          </a:p>
          <a:p>
            <a:pPr>
              <a:lnSpc>
                <a:spcPct val="90000"/>
              </a:lnSpc>
            </a:pPr>
            <a:r>
              <a:rPr lang="en-US" sz="2800"/>
              <a:t>Indications: </a:t>
            </a:r>
          </a:p>
          <a:p>
            <a:pPr lvl="1">
              <a:lnSpc>
                <a:spcPct val="90000"/>
              </a:lnSpc>
            </a:pPr>
            <a:r>
              <a:rPr lang="en-US"/>
              <a:t>Postmenopausal women with severe osteoporosis. </a:t>
            </a:r>
          </a:p>
          <a:p>
            <a:pPr lvl="1">
              <a:lnSpc>
                <a:spcPct val="90000"/>
              </a:lnSpc>
            </a:pPr>
            <a:r>
              <a:rPr lang="en-US"/>
              <a:t>Men with primary or hypogonadal osteoporosis.</a:t>
            </a:r>
          </a:p>
          <a:p>
            <a:pPr lvl="1">
              <a:lnSpc>
                <a:spcPct val="90000"/>
              </a:lnSpc>
            </a:pPr>
            <a:r>
              <a:rPr lang="en-US"/>
              <a:t>Patients with glucocorticoid-induced osteoporosis</a:t>
            </a:r>
          </a:p>
        </p:txBody>
      </p:sp>
      <p:sp>
        <p:nvSpPr>
          <p:cNvPr id="80900" name="Text Box 4"/>
          <p:cNvSpPr txBox="1">
            <a:spLocks noChangeArrowheads="1"/>
          </p:cNvSpPr>
          <p:nvPr/>
        </p:nvSpPr>
        <p:spPr bwMode="auto">
          <a:xfrm>
            <a:off x="669925" y="6132513"/>
            <a:ext cx="184662"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6" tIns="45702" rIns="91406" bIns="45702">
            <a:spAutoFit/>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36928627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457200" y="0"/>
            <a:ext cx="8229600" cy="1112838"/>
          </a:xfrm>
        </p:spPr>
        <p:txBody>
          <a:bodyPr/>
          <a:lstStyle/>
          <a:p>
            <a:r>
              <a:rPr lang="en-US"/>
              <a:t>PTH </a:t>
            </a:r>
          </a:p>
        </p:txBody>
      </p:sp>
      <p:sp>
        <p:nvSpPr>
          <p:cNvPr id="551939" name="Rectangle 3"/>
          <p:cNvSpPr>
            <a:spLocks noGrp="1" noChangeArrowheads="1"/>
          </p:cNvSpPr>
          <p:nvPr>
            <p:ph idx="1"/>
          </p:nvPr>
        </p:nvSpPr>
        <p:spPr>
          <a:xfrm>
            <a:off x="0" y="914402"/>
            <a:ext cx="8839200" cy="4983163"/>
          </a:xfrm>
        </p:spPr>
        <p:txBody>
          <a:bodyPr/>
          <a:lstStyle/>
          <a:p>
            <a:pPr>
              <a:lnSpc>
                <a:spcPct val="90000"/>
              </a:lnSpc>
              <a:buFont typeface="Wingdings 2" pitchFamily="18" charset="2"/>
              <a:buChar char="Ö"/>
            </a:pPr>
            <a:r>
              <a:rPr lang="en-US" sz="2800" dirty="0"/>
              <a:t>Reduced vertebral fracture 65% and </a:t>
            </a:r>
            <a:r>
              <a:rPr lang="en-US" sz="2800" dirty="0" err="1"/>
              <a:t>nonvertebral</a:t>
            </a:r>
            <a:r>
              <a:rPr lang="en-US" sz="2800" dirty="0"/>
              <a:t> fractures by more than 53% . </a:t>
            </a:r>
          </a:p>
          <a:p>
            <a:pPr>
              <a:lnSpc>
                <a:spcPct val="90000"/>
              </a:lnSpc>
              <a:buFont typeface="Wingdings 2" pitchFamily="18" charset="2"/>
              <a:buChar char="Ö"/>
            </a:pPr>
            <a:r>
              <a:rPr lang="en-US" sz="2800" dirty="0"/>
              <a:t>Significantly increased BMD after 19 months</a:t>
            </a:r>
          </a:p>
          <a:p>
            <a:pPr marL="0" indent="0">
              <a:lnSpc>
                <a:spcPct val="90000"/>
              </a:lnSpc>
              <a:buNone/>
            </a:pPr>
            <a:r>
              <a:rPr lang="en-US" sz="2800" dirty="0"/>
              <a:t>		8.6% at lumbar spine</a:t>
            </a:r>
          </a:p>
          <a:p>
            <a:pPr marL="0" indent="0">
              <a:lnSpc>
                <a:spcPct val="90000"/>
              </a:lnSpc>
              <a:buNone/>
            </a:pPr>
            <a:r>
              <a:rPr lang="en-US" sz="2800" dirty="0"/>
              <a:t>		3.7% at the trochanter</a:t>
            </a:r>
          </a:p>
          <a:p>
            <a:pPr>
              <a:lnSpc>
                <a:spcPct val="90000"/>
              </a:lnSpc>
              <a:buFont typeface="Wingdings 2" pitchFamily="18" charset="2"/>
              <a:buChar char="Ö"/>
            </a:pPr>
            <a:r>
              <a:rPr lang="en-US" sz="2800" dirty="0"/>
              <a:t>Black Box Warning: </a:t>
            </a:r>
            <a:r>
              <a:rPr lang="en-US" sz="2800" b="1" dirty="0"/>
              <a:t>osteosarcoma</a:t>
            </a:r>
            <a:r>
              <a:rPr lang="en-US" sz="2800" dirty="0"/>
              <a:t>.</a:t>
            </a:r>
          </a:p>
          <a:p>
            <a:pPr>
              <a:lnSpc>
                <a:spcPct val="90000"/>
              </a:lnSpc>
              <a:buFont typeface="Wingdings 2" pitchFamily="18" charset="2"/>
              <a:buChar char="Ö"/>
            </a:pPr>
            <a:r>
              <a:rPr lang="en-US" sz="2800" dirty="0"/>
              <a:t>Duration of therapy: should not exceed 2 years.</a:t>
            </a:r>
          </a:p>
          <a:p>
            <a:pPr>
              <a:lnSpc>
                <a:spcPct val="90000"/>
              </a:lnSpc>
              <a:buFont typeface="Wingdings 2" pitchFamily="18" charset="2"/>
              <a:buChar char="Ö"/>
            </a:pPr>
            <a:r>
              <a:rPr lang="en-US" sz="2800" dirty="0"/>
              <a:t>Therapy with bisphosphonate should be discontinued - may blunt the anabolic effect</a:t>
            </a:r>
          </a:p>
          <a:p>
            <a:pPr>
              <a:lnSpc>
                <a:spcPct val="90000"/>
              </a:lnSpc>
              <a:buFont typeface="Wingdings 2" pitchFamily="18" charset="2"/>
              <a:buChar char="Ö"/>
            </a:pPr>
            <a:r>
              <a:rPr lang="en-US" sz="2800" dirty="0"/>
              <a:t>Therapy with </a:t>
            </a:r>
            <a:r>
              <a:rPr lang="en-US" sz="2800" dirty="0" err="1"/>
              <a:t>reabsorptive</a:t>
            </a:r>
            <a:r>
              <a:rPr lang="en-US" sz="2800" dirty="0"/>
              <a:t> agent should be restarted after PTH stopped.</a:t>
            </a:r>
          </a:p>
          <a:p>
            <a:pPr>
              <a:lnSpc>
                <a:spcPct val="90000"/>
              </a:lnSpc>
            </a:pPr>
            <a:endParaRPr lang="en-US" sz="2800" dirty="0"/>
          </a:p>
          <a:p>
            <a:pPr>
              <a:lnSpc>
                <a:spcPct val="90000"/>
              </a:lnSpc>
            </a:pPr>
            <a:endParaRPr lang="en-US" sz="2800" dirty="0"/>
          </a:p>
        </p:txBody>
      </p:sp>
      <p:sp>
        <p:nvSpPr>
          <p:cNvPr id="551940" name="Text Box 4"/>
          <p:cNvSpPr txBox="1">
            <a:spLocks noChangeArrowheads="1"/>
          </p:cNvSpPr>
          <p:nvPr/>
        </p:nvSpPr>
        <p:spPr bwMode="auto">
          <a:xfrm>
            <a:off x="822327" y="6324601"/>
            <a:ext cx="4968875" cy="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2" rIns="91406" bIns="45702">
            <a:spAutoFit/>
          </a:bodyPr>
          <a:lstStyle/>
          <a:p>
            <a:pPr fontAlgn="base">
              <a:spcBef>
                <a:spcPct val="0"/>
              </a:spcBef>
              <a:spcAft>
                <a:spcPct val="0"/>
              </a:spcAft>
            </a:pPr>
            <a:r>
              <a:rPr lang="en-US">
                <a:solidFill>
                  <a:srgbClr val="FFFFFF"/>
                </a:solidFill>
                <a:latin typeface="Garamond" pitchFamily="18" charset="0"/>
              </a:rPr>
              <a:t>Neer RM et al. ,NEJM 2001;344:1434-1441.</a:t>
            </a:r>
          </a:p>
          <a:p>
            <a:pPr eaLnBrk="0" fontAlgn="base" hangingPunct="0">
              <a:spcBef>
                <a:spcPct val="0"/>
              </a:spcBef>
              <a:spcAft>
                <a:spcPct val="0"/>
              </a:spcAft>
            </a:pPr>
            <a:endParaRPr lang="en-US">
              <a:solidFill>
                <a:srgbClr val="FFFFFF"/>
              </a:solidFill>
              <a:latin typeface="Garamond" pitchFamily="18" charset="0"/>
            </a:endParaRPr>
          </a:p>
        </p:txBody>
      </p:sp>
    </p:spTree>
    <p:extLst>
      <p:ext uri="{BB962C8B-B14F-4D97-AF65-F5344CB8AC3E}">
        <p14:creationId xmlns:p14="http://schemas.microsoft.com/office/powerpoint/2010/main" val="2011808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000"/>
              <a:t>Denosumab  (Prolia)</a:t>
            </a:r>
            <a:br>
              <a:rPr lang="en-US" sz="4000"/>
            </a:br>
            <a:r>
              <a:rPr lang="en-US" sz="2800"/>
              <a:t>(Anti-resorptive agent)</a:t>
            </a:r>
          </a:p>
        </p:txBody>
      </p:sp>
      <p:sp>
        <p:nvSpPr>
          <p:cNvPr id="272387" name="Rectangle 3"/>
          <p:cNvSpPr>
            <a:spLocks noGrp="1" noChangeArrowheads="1"/>
          </p:cNvSpPr>
          <p:nvPr>
            <p:ph idx="1"/>
          </p:nvPr>
        </p:nvSpPr>
        <p:spPr/>
        <p:txBody>
          <a:bodyPr/>
          <a:lstStyle/>
          <a:p>
            <a:pPr>
              <a:defRPr/>
            </a:pPr>
            <a:r>
              <a:rPr lang="en-US" smtClean="0"/>
              <a:t>Approved June 1, 2010</a:t>
            </a:r>
          </a:p>
          <a:p>
            <a:pPr>
              <a:defRPr/>
            </a:pPr>
            <a:r>
              <a:rPr lang="en-US" smtClean="0"/>
              <a:t>Made by Amgen</a:t>
            </a:r>
          </a:p>
          <a:p>
            <a:pPr>
              <a:defRPr/>
            </a:pPr>
            <a:endParaRPr lang="en-US" smtClean="0"/>
          </a:p>
          <a:p>
            <a:pPr eaLnBrk="1" hangingPunct="1">
              <a:spcBef>
                <a:spcPct val="30000"/>
              </a:spcBef>
              <a:defRPr/>
            </a:pPr>
            <a:r>
              <a:rPr lang="en-US" smtClean="0"/>
              <a:t>A fully human monoclonal antibody that binds with high affinity to, and inhibits the activity of, human RANK ligand, a key mediator of osteoclast activity</a:t>
            </a:r>
            <a:r>
              <a:rPr lang="en-US" smtClean="0">
                <a:effectLst>
                  <a:outerShdw blurRad="38100" dist="38100" dir="2700000" algn="tl">
                    <a:srgbClr val="000000"/>
                  </a:outerShdw>
                </a:effectLst>
              </a:rPr>
              <a:t> </a:t>
            </a:r>
          </a:p>
          <a:p>
            <a:pPr>
              <a:defRPr/>
            </a:pPr>
            <a:endParaRPr lang="en-US" smtClean="0"/>
          </a:p>
        </p:txBody>
      </p:sp>
    </p:spTree>
    <p:extLst>
      <p:ext uri="{BB962C8B-B14F-4D97-AF65-F5344CB8AC3E}">
        <p14:creationId xmlns:p14="http://schemas.microsoft.com/office/powerpoint/2010/main" val="2162513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New-bone-frag-4"/>
          <p:cNvPicPr>
            <a:picLocks noChangeAspect="1" noChangeArrowheads="1"/>
          </p:cNvPicPr>
          <p:nvPr/>
        </p:nvPicPr>
        <p:blipFill>
          <a:blip r:embed="rId3">
            <a:extLst>
              <a:ext uri="{28A0092B-C50C-407E-A947-70E740481C1C}">
                <a14:useLocalDpi xmlns:a14="http://schemas.microsoft.com/office/drawing/2010/main" val="0"/>
              </a:ext>
            </a:extLst>
          </a:blip>
          <a:srcRect b="36023"/>
          <a:stretch>
            <a:fillRect/>
          </a:stretch>
        </p:blipFill>
        <p:spPr bwMode="auto">
          <a:xfrm>
            <a:off x="817563" y="5384802"/>
            <a:ext cx="7038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Grp="1" noChangeArrowheads="1"/>
          </p:cNvSpPr>
          <p:nvPr>
            <p:ph type="title" idx="4294967295"/>
          </p:nvPr>
        </p:nvSpPr>
        <p:spPr>
          <a:xfrm>
            <a:off x="681038" y="225427"/>
            <a:ext cx="8462962" cy="1249363"/>
          </a:xfrm>
        </p:spPr>
        <p:txBody>
          <a:bodyPr/>
          <a:lstStyle/>
          <a:p>
            <a:pPr algn="l" eaLnBrk="1" hangingPunct="1"/>
            <a:r>
              <a:rPr lang="en-US" sz="4000" dirty="0">
                <a:solidFill>
                  <a:schemeClr val="accent6">
                    <a:lumMod val="50000"/>
                  </a:schemeClr>
                </a:solidFill>
              </a:rPr>
              <a:t>RANKL Stimulates Bone </a:t>
            </a:r>
            <a:r>
              <a:rPr lang="en-US" sz="4000" dirty="0" err="1">
                <a:solidFill>
                  <a:schemeClr val="accent6">
                    <a:lumMod val="50000"/>
                  </a:schemeClr>
                </a:solidFill>
              </a:rPr>
              <a:t>Resorption</a:t>
            </a:r>
            <a:r>
              <a:rPr lang="en-US" sz="4000" dirty="0">
                <a:solidFill>
                  <a:schemeClr val="accent6">
                    <a:lumMod val="50000"/>
                  </a:schemeClr>
                </a:solidFill>
              </a:rPr>
              <a:t> </a:t>
            </a:r>
          </a:p>
        </p:txBody>
      </p:sp>
      <p:pic>
        <p:nvPicPr>
          <p:cNvPr id="98342" name="Picture 52" descr="Osteoclast-2"/>
          <p:cNvPicPr>
            <a:picLocks noGrp="1" noChangeAspect="1" noChangeArrowheads="1"/>
          </p:cNvPicPr>
          <p:nvPr>
            <p:ph sz="quarter" idx="4294967295"/>
          </p:nvPr>
        </p:nvPicPr>
        <p:blipFill>
          <a:blip r:embed="rId4">
            <a:lum contrast="18000"/>
            <a:extLst>
              <a:ext uri="{28A0092B-C50C-407E-A947-70E740481C1C}">
                <a14:useLocalDpi xmlns:a14="http://schemas.microsoft.com/office/drawing/2010/main" val="0"/>
              </a:ext>
            </a:extLst>
          </a:blip>
          <a:srcRect/>
          <a:stretch>
            <a:fillRect/>
          </a:stretch>
        </p:blipFill>
        <p:spPr>
          <a:xfrm rot="2642387">
            <a:off x="8152856" y="4920457"/>
            <a:ext cx="1216025" cy="928687"/>
          </a:xfrm>
          <a:noFill/>
        </p:spPr>
      </p:pic>
      <p:sp>
        <p:nvSpPr>
          <p:cNvPr id="275460" name="AutoShape 4"/>
          <p:cNvSpPr>
            <a:spLocks noChangeArrowheads="1"/>
          </p:cNvSpPr>
          <p:nvPr/>
        </p:nvSpPr>
        <p:spPr bwMode="auto">
          <a:xfrm rot="10817920" flipH="1">
            <a:off x="508002" y="4768850"/>
            <a:ext cx="614363" cy="1074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240 h 21600"/>
              <a:gd name="T14" fmla="*/ 18938 w 21600"/>
              <a:gd name="T15" fmla="*/ 8918 h 21600"/>
            </a:gdLst>
            <a:ahLst/>
            <a:cxnLst>
              <a:cxn ang="T8">
                <a:pos x="T0" y="T1"/>
              </a:cxn>
              <a:cxn ang="T9">
                <a:pos x="T2" y="T3"/>
              </a:cxn>
              <a:cxn ang="T10">
                <a:pos x="T4" y="T5"/>
              </a:cxn>
              <a:cxn ang="T11">
                <a:pos x="T6" y="T7"/>
              </a:cxn>
            </a:cxnLst>
            <a:rect l="T12" t="T13" r="T14" b="T15"/>
            <a:pathLst>
              <a:path w="21600" h="21600">
                <a:moveTo>
                  <a:pt x="21600" y="6079"/>
                </a:moveTo>
                <a:lnTo>
                  <a:pt x="15901" y="0"/>
                </a:lnTo>
                <a:lnTo>
                  <a:pt x="15901" y="3240"/>
                </a:lnTo>
                <a:lnTo>
                  <a:pt x="12427" y="3240"/>
                </a:lnTo>
                <a:cubicBezTo>
                  <a:pt x="5564" y="3240"/>
                  <a:pt x="0" y="7233"/>
                  <a:pt x="0" y="12158"/>
                </a:cubicBezTo>
                <a:lnTo>
                  <a:pt x="0" y="21600"/>
                </a:lnTo>
                <a:lnTo>
                  <a:pt x="5804" y="21600"/>
                </a:lnTo>
                <a:lnTo>
                  <a:pt x="5804" y="12158"/>
                </a:lnTo>
                <a:cubicBezTo>
                  <a:pt x="5804" y="10369"/>
                  <a:pt x="8769" y="8918"/>
                  <a:pt x="12427" y="8918"/>
                </a:cubicBezTo>
                <a:lnTo>
                  <a:pt x="15901" y="8918"/>
                </a:lnTo>
                <a:lnTo>
                  <a:pt x="15901" y="12158"/>
                </a:lnTo>
                <a:close/>
              </a:path>
            </a:pathLst>
          </a:custGeom>
          <a:solidFill>
            <a:schemeClr val="hlink"/>
          </a:solidFill>
          <a:ln w="12700">
            <a:solidFill>
              <a:schemeClr val="tx2"/>
            </a:solidFill>
            <a:miter lim="800000"/>
            <a:headEnd type="none" w="sm" len="sm"/>
            <a:tailEnd type="none" w="sm" len="sm"/>
          </a:ln>
        </p:spPr>
        <p:txBody>
          <a:bodyPr wrap="none" lIns="91406" tIns="45702" rIns="91406" bIns="45702" anchor="ctr"/>
          <a:lstStyle/>
          <a:p>
            <a:pPr eaLnBrk="0" fontAlgn="base" hangingPunct="0">
              <a:spcBef>
                <a:spcPct val="0"/>
              </a:spcBef>
              <a:spcAft>
                <a:spcPct val="0"/>
              </a:spcAft>
              <a:defRPr/>
            </a:pPr>
            <a:endParaRPr lang="en-US" sz="2000">
              <a:solidFill>
                <a:srgbClr val="2D2DB9">
                  <a:lumMod val="50000"/>
                </a:srgbClr>
              </a:solidFill>
              <a:effectLst>
                <a:outerShdw blurRad="38100" dist="38100" dir="2700000" algn="tl">
                  <a:srgbClr val="000000">
                    <a:alpha val="43137"/>
                  </a:srgbClr>
                </a:outerShdw>
              </a:effectLst>
            </a:endParaRPr>
          </a:p>
        </p:txBody>
      </p:sp>
      <p:sp>
        <p:nvSpPr>
          <p:cNvPr id="98309" name="Text Box 5"/>
          <p:cNvSpPr txBox="1">
            <a:spLocks noChangeArrowheads="1"/>
          </p:cNvSpPr>
          <p:nvPr/>
        </p:nvSpPr>
        <p:spPr bwMode="auto">
          <a:xfrm>
            <a:off x="180975" y="386397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rgbClr val="2D2DB9">
                    <a:lumMod val="50000"/>
                  </a:srgbClr>
                </a:solidFill>
              </a:rPr>
              <a:t>Growth Factors Hormones</a:t>
            </a:r>
            <a:br>
              <a:rPr lang="en-US" sz="1600" b="1" dirty="0">
                <a:solidFill>
                  <a:srgbClr val="2D2DB9">
                    <a:lumMod val="50000"/>
                  </a:srgbClr>
                </a:solidFill>
              </a:rPr>
            </a:br>
            <a:r>
              <a:rPr lang="en-US" sz="1600" b="1" dirty="0">
                <a:solidFill>
                  <a:srgbClr val="2D2DB9">
                    <a:lumMod val="50000"/>
                  </a:srgbClr>
                </a:solidFill>
              </a:rPr>
              <a:t>Cytokines</a:t>
            </a:r>
          </a:p>
        </p:txBody>
      </p:sp>
      <p:sp>
        <p:nvSpPr>
          <p:cNvPr id="98310" name="Text Box 6"/>
          <p:cNvSpPr txBox="1">
            <a:spLocks noChangeArrowheads="1"/>
          </p:cNvSpPr>
          <p:nvPr/>
        </p:nvSpPr>
        <p:spPr bwMode="auto">
          <a:xfrm>
            <a:off x="628650" y="2543175"/>
            <a:ext cx="719138"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400" b="1" dirty="0">
                <a:solidFill>
                  <a:srgbClr val="2D2DB9">
                    <a:lumMod val="50000"/>
                  </a:srgbClr>
                </a:solidFill>
              </a:rPr>
              <a:t>RANK</a:t>
            </a:r>
          </a:p>
        </p:txBody>
      </p:sp>
      <p:sp>
        <p:nvSpPr>
          <p:cNvPr id="98311" name="Text Box 7"/>
          <p:cNvSpPr txBox="1">
            <a:spLocks noChangeArrowheads="1"/>
          </p:cNvSpPr>
          <p:nvPr/>
        </p:nvSpPr>
        <p:spPr bwMode="auto">
          <a:xfrm>
            <a:off x="628650" y="2265363"/>
            <a:ext cx="933450"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400" b="1" dirty="0">
                <a:solidFill>
                  <a:srgbClr val="2D2DB9">
                    <a:lumMod val="50000"/>
                  </a:srgbClr>
                </a:solidFill>
              </a:rPr>
              <a:t>RANK</a:t>
            </a:r>
            <a:r>
              <a:rPr lang="en-US" sz="1400" b="1" dirty="0">
                <a:solidFill>
                  <a:srgbClr val="FFFFFF"/>
                </a:solidFill>
              </a:rPr>
              <a:t>L</a:t>
            </a:r>
          </a:p>
        </p:txBody>
      </p:sp>
      <p:sp>
        <p:nvSpPr>
          <p:cNvPr id="98312" name="AutoShape 8"/>
          <p:cNvSpPr>
            <a:spLocks noChangeArrowheads="1"/>
          </p:cNvSpPr>
          <p:nvPr/>
        </p:nvSpPr>
        <p:spPr bwMode="auto">
          <a:xfrm>
            <a:off x="377827" y="2281240"/>
            <a:ext cx="295275" cy="257175"/>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pic>
        <p:nvPicPr>
          <p:cNvPr id="98313" name="Picture 9" descr="R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624">
            <a:off x="358776" y="2514602"/>
            <a:ext cx="341313" cy="34607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Rectangle 10"/>
          <p:cNvSpPr>
            <a:spLocks noChangeArrowheads="1"/>
          </p:cNvSpPr>
          <p:nvPr/>
        </p:nvSpPr>
        <p:spPr bwMode="auto">
          <a:xfrm>
            <a:off x="317500" y="2260600"/>
            <a:ext cx="1155700" cy="6477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15" name="Text Box 11"/>
          <p:cNvSpPr txBox="1">
            <a:spLocks noChangeArrowheads="1"/>
          </p:cNvSpPr>
          <p:nvPr/>
        </p:nvSpPr>
        <p:spPr bwMode="auto">
          <a:xfrm>
            <a:off x="7058025" y="4943475"/>
            <a:ext cx="1519238" cy="7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rgbClr val="2D2DB9">
                    <a:lumMod val="50000"/>
                  </a:srgbClr>
                </a:solidFill>
              </a:rPr>
              <a:t>Activated</a:t>
            </a:r>
          </a:p>
          <a:p>
            <a:pPr eaLnBrk="0" fontAlgn="base" hangingPunct="0">
              <a:spcBef>
                <a:spcPct val="50000"/>
              </a:spcBef>
              <a:spcAft>
                <a:spcPct val="0"/>
              </a:spcAft>
            </a:pPr>
            <a:r>
              <a:rPr lang="en-US" sz="1600" b="1" dirty="0">
                <a:solidFill>
                  <a:srgbClr val="2D2DB9">
                    <a:lumMod val="50000"/>
                  </a:srgbClr>
                </a:solidFill>
              </a:rPr>
              <a:t>Osteoclast</a:t>
            </a:r>
          </a:p>
        </p:txBody>
      </p:sp>
      <p:sp>
        <p:nvSpPr>
          <p:cNvPr id="98316" name="Text Box 12"/>
          <p:cNvSpPr txBox="1">
            <a:spLocks noChangeArrowheads="1"/>
          </p:cNvSpPr>
          <p:nvPr/>
        </p:nvSpPr>
        <p:spPr bwMode="auto">
          <a:xfrm>
            <a:off x="6784975" y="2266950"/>
            <a:ext cx="845034"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rgbClr val="2D2DB9">
                    <a:lumMod val="50000"/>
                  </a:srgbClr>
                </a:solidFill>
              </a:rPr>
              <a:t>CFU-M</a:t>
            </a:r>
          </a:p>
        </p:txBody>
      </p:sp>
      <p:sp>
        <p:nvSpPr>
          <p:cNvPr id="98317" name="Text Box 13"/>
          <p:cNvSpPr txBox="1">
            <a:spLocks noChangeArrowheads="1"/>
          </p:cNvSpPr>
          <p:nvPr/>
        </p:nvSpPr>
        <p:spPr bwMode="auto">
          <a:xfrm>
            <a:off x="6784975" y="2874963"/>
            <a:ext cx="1313111" cy="7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rgbClr val="2D2DB9">
                    <a:lumMod val="50000"/>
                  </a:srgbClr>
                </a:solidFill>
              </a:rPr>
              <a:t>Pre-Fusion </a:t>
            </a:r>
          </a:p>
          <a:p>
            <a:pPr eaLnBrk="0" fontAlgn="base" hangingPunct="0">
              <a:spcBef>
                <a:spcPct val="50000"/>
              </a:spcBef>
              <a:spcAft>
                <a:spcPct val="0"/>
              </a:spcAft>
            </a:pPr>
            <a:r>
              <a:rPr lang="en-US" sz="1600" b="1" dirty="0">
                <a:solidFill>
                  <a:srgbClr val="2D2DB9">
                    <a:lumMod val="50000"/>
                  </a:srgbClr>
                </a:solidFill>
              </a:rPr>
              <a:t>Osteoclast</a:t>
            </a:r>
          </a:p>
        </p:txBody>
      </p:sp>
      <p:sp>
        <p:nvSpPr>
          <p:cNvPr id="98318" name="Text Box 14"/>
          <p:cNvSpPr txBox="1">
            <a:spLocks noChangeArrowheads="1"/>
          </p:cNvSpPr>
          <p:nvPr/>
        </p:nvSpPr>
        <p:spPr bwMode="auto">
          <a:xfrm>
            <a:off x="6784975" y="3857625"/>
            <a:ext cx="1622491" cy="7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rgbClr val="2D2DB9">
                    <a:lumMod val="50000"/>
                  </a:srgbClr>
                </a:solidFill>
              </a:rPr>
              <a:t>Multinucleated</a:t>
            </a:r>
          </a:p>
          <a:p>
            <a:pPr eaLnBrk="0" fontAlgn="base" hangingPunct="0">
              <a:spcBef>
                <a:spcPct val="50000"/>
              </a:spcBef>
              <a:spcAft>
                <a:spcPct val="0"/>
              </a:spcAft>
            </a:pPr>
            <a:r>
              <a:rPr lang="en-US" sz="1600" b="1" dirty="0">
                <a:solidFill>
                  <a:srgbClr val="2D2DB9">
                    <a:lumMod val="50000"/>
                  </a:srgbClr>
                </a:solidFill>
              </a:rPr>
              <a:t>Osteoclast</a:t>
            </a:r>
          </a:p>
        </p:txBody>
      </p:sp>
      <p:grpSp>
        <p:nvGrpSpPr>
          <p:cNvPr id="98319" name="Group 15"/>
          <p:cNvGrpSpPr>
            <a:grpSpLocks/>
          </p:cNvGrpSpPr>
          <p:nvPr/>
        </p:nvGrpSpPr>
        <p:grpSpPr bwMode="auto">
          <a:xfrm>
            <a:off x="6257925" y="2287588"/>
            <a:ext cx="254000" cy="273050"/>
            <a:chOff x="3981" y="351"/>
            <a:chExt cx="178" cy="192"/>
          </a:xfrm>
        </p:grpSpPr>
        <p:sp>
          <p:nvSpPr>
            <p:cNvPr id="98372" name="Oval 16"/>
            <p:cNvSpPr>
              <a:spLocks noChangeArrowheads="1"/>
            </p:cNvSpPr>
            <p:nvPr/>
          </p:nvSpPr>
          <p:spPr bwMode="auto">
            <a:xfrm>
              <a:off x="3981" y="351"/>
              <a:ext cx="178" cy="192"/>
            </a:xfrm>
            <a:prstGeom prst="ellipse">
              <a:avLst/>
            </a:prstGeom>
            <a:gradFill rotWithShape="0">
              <a:gsLst>
                <a:gs pos="0">
                  <a:srgbClr val="FF99FF"/>
                </a:gs>
                <a:gs pos="100000">
                  <a:srgbClr val="DC84DC"/>
                </a:gs>
              </a:gsLst>
              <a:path path="shape">
                <a:fillToRect l="50000" t="50000" r="50000" b="50000"/>
              </a:path>
            </a:gradFill>
            <a:ln w="9525" algn="ctr">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sp>
          <p:nvSpPr>
            <p:cNvPr id="98373" name="Oval 17"/>
            <p:cNvSpPr>
              <a:spLocks noChangeArrowheads="1"/>
            </p:cNvSpPr>
            <p:nvPr/>
          </p:nvSpPr>
          <p:spPr bwMode="auto">
            <a:xfrm>
              <a:off x="4018" y="424"/>
              <a:ext cx="79" cy="46"/>
            </a:xfrm>
            <a:prstGeom prst="ellipse">
              <a:avLst/>
            </a:prstGeom>
            <a:gradFill rotWithShape="0">
              <a:gsLst>
                <a:gs pos="0">
                  <a:srgbClr val="FF99FF"/>
                </a:gs>
                <a:gs pos="100000">
                  <a:srgbClr val="DC84DC"/>
                </a:gs>
              </a:gsLst>
              <a:path path="shape">
                <a:fillToRect l="50000" t="50000" r="50000" b="50000"/>
              </a:path>
            </a:gradFill>
            <a:ln w="9525" algn="ctr">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grpSp>
      <p:sp>
        <p:nvSpPr>
          <p:cNvPr id="98320" name="Oval 18"/>
          <p:cNvSpPr>
            <a:spLocks noChangeArrowheads="1"/>
          </p:cNvSpPr>
          <p:nvPr/>
        </p:nvSpPr>
        <p:spPr bwMode="auto">
          <a:xfrm>
            <a:off x="6213475" y="2882902"/>
            <a:ext cx="330200" cy="409575"/>
          </a:xfrm>
          <a:prstGeom prst="ellipse">
            <a:avLst/>
          </a:prstGeom>
          <a:gradFill rotWithShape="0">
            <a:gsLst>
              <a:gs pos="0">
                <a:srgbClr val="FF99FF"/>
              </a:gs>
              <a:gs pos="100000">
                <a:srgbClr val="DC84DC"/>
              </a:gs>
            </a:gsLst>
            <a:path path="shape">
              <a:fillToRect l="50000" t="50000" r="50000" b="50000"/>
            </a:path>
          </a:gra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1" name="Oval 19"/>
          <p:cNvSpPr>
            <a:spLocks noChangeArrowheads="1"/>
          </p:cNvSpPr>
          <p:nvPr/>
        </p:nvSpPr>
        <p:spPr bwMode="auto">
          <a:xfrm>
            <a:off x="6332540" y="3021013"/>
            <a:ext cx="147637" cy="95250"/>
          </a:xfrm>
          <a:prstGeom prst="ellipse">
            <a:avLst/>
          </a:prstGeom>
          <a:solidFill>
            <a:srgbClr val="969696"/>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2" name="Oval 20"/>
          <p:cNvSpPr>
            <a:spLocks noChangeArrowheads="1"/>
          </p:cNvSpPr>
          <p:nvPr/>
        </p:nvSpPr>
        <p:spPr bwMode="auto">
          <a:xfrm>
            <a:off x="6115050" y="3867151"/>
            <a:ext cx="508000" cy="517525"/>
          </a:xfrm>
          <a:prstGeom prst="ellipse">
            <a:avLst/>
          </a:prstGeom>
          <a:gradFill rotWithShape="0">
            <a:gsLst>
              <a:gs pos="0">
                <a:srgbClr val="FF66FF"/>
              </a:gs>
              <a:gs pos="100000">
                <a:srgbClr val="C24EC2"/>
              </a:gs>
            </a:gsLst>
            <a:path path="shape">
              <a:fillToRect l="50000" t="50000" r="50000" b="50000"/>
            </a:path>
          </a:gra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3" name="Oval 21"/>
          <p:cNvSpPr>
            <a:spLocks noChangeArrowheads="1"/>
          </p:cNvSpPr>
          <p:nvPr/>
        </p:nvSpPr>
        <p:spPr bwMode="auto">
          <a:xfrm>
            <a:off x="6289675" y="3967163"/>
            <a:ext cx="109538" cy="63500"/>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4" name="Oval 22"/>
          <p:cNvSpPr>
            <a:spLocks noChangeArrowheads="1"/>
          </p:cNvSpPr>
          <p:nvPr/>
        </p:nvSpPr>
        <p:spPr bwMode="auto">
          <a:xfrm>
            <a:off x="6383340" y="4143377"/>
            <a:ext cx="111125" cy="68263"/>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5" name="Oval 23"/>
          <p:cNvSpPr>
            <a:spLocks noChangeArrowheads="1"/>
          </p:cNvSpPr>
          <p:nvPr/>
        </p:nvSpPr>
        <p:spPr bwMode="auto">
          <a:xfrm>
            <a:off x="6335715" y="4279900"/>
            <a:ext cx="111125" cy="63500"/>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6" name="Oval 24"/>
          <p:cNvSpPr>
            <a:spLocks noChangeArrowheads="1"/>
          </p:cNvSpPr>
          <p:nvPr/>
        </p:nvSpPr>
        <p:spPr bwMode="auto">
          <a:xfrm>
            <a:off x="6256338" y="4086225"/>
            <a:ext cx="112712" cy="63500"/>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7" name="Oval 25"/>
          <p:cNvSpPr>
            <a:spLocks noChangeArrowheads="1"/>
          </p:cNvSpPr>
          <p:nvPr/>
        </p:nvSpPr>
        <p:spPr bwMode="auto">
          <a:xfrm>
            <a:off x="6413502" y="4021140"/>
            <a:ext cx="112713" cy="65087"/>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8" name="AutoShape 26"/>
          <p:cNvSpPr>
            <a:spLocks noChangeAspect="1" noChangeArrowheads="1"/>
          </p:cNvSpPr>
          <p:nvPr/>
        </p:nvSpPr>
        <p:spPr bwMode="auto">
          <a:xfrm>
            <a:off x="6238875" y="3338513"/>
            <a:ext cx="279400" cy="500062"/>
          </a:xfrm>
          <a:prstGeom prst="downArrow">
            <a:avLst>
              <a:gd name="adj1" fmla="val 50000"/>
              <a:gd name="adj2" fmla="val 92123"/>
            </a:avLst>
          </a:prstGeom>
          <a:solidFill>
            <a:srgbClr val="000000"/>
          </a:solidFill>
          <a:ln w="12700">
            <a:solidFill>
              <a:schemeClr val="tx2"/>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29" name="AutoShape 27"/>
          <p:cNvSpPr>
            <a:spLocks noChangeArrowheads="1"/>
          </p:cNvSpPr>
          <p:nvPr/>
        </p:nvSpPr>
        <p:spPr bwMode="auto">
          <a:xfrm>
            <a:off x="6303963" y="2586038"/>
            <a:ext cx="152400" cy="273050"/>
          </a:xfrm>
          <a:prstGeom prst="downArrow">
            <a:avLst>
              <a:gd name="adj1" fmla="val 50000"/>
              <a:gd name="adj2" fmla="val 92221"/>
            </a:avLst>
          </a:prstGeom>
          <a:solidFill>
            <a:srgbClr val="000000"/>
          </a:solidFill>
          <a:ln w="12700">
            <a:solidFill>
              <a:schemeClr val="tx2"/>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8330" name="AutoShape 28"/>
          <p:cNvSpPr>
            <a:spLocks noChangeAspect="1" noChangeArrowheads="1"/>
          </p:cNvSpPr>
          <p:nvPr/>
        </p:nvSpPr>
        <p:spPr bwMode="auto">
          <a:xfrm>
            <a:off x="6242050" y="4430713"/>
            <a:ext cx="277813" cy="501650"/>
          </a:xfrm>
          <a:prstGeom prst="downArrow">
            <a:avLst>
              <a:gd name="adj1" fmla="val 50000"/>
              <a:gd name="adj2" fmla="val 92944"/>
            </a:avLst>
          </a:prstGeom>
          <a:solidFill>
            <a:srgbClr val="000000"/>
          </a:solidFill>
          <a:ln w="12700">
            <a:solidFill>
              <a:schemeClr val="tx2"/>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pic>
        <p:nvPicPr>
          <p:cNvPr id="98331" name="Picture 29" descr="Ran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48262">
            <a:off x="5902327" y="2940050"/>
            <a:ext cx="409575" cy="404813"/>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2" name="Picture 30" descr="Ran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30974">
            <a:off x="5826127" y="3968750"/>
            <a:ext cx="409575" cy="404813"/>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3" name="Text Box 31"/>
          <p:cNvSpPr txBox="1">
            <a:spLocks noChangeArrowheads="1"/>
          </p:cNvSpPr>
          <p:nvPr/>
        </p:nvSpPr>
        <p:spPr bwMode="auto">
          <a:xfrm>
            <a:off x="511177" y="1677988"/>
            <a:ext cx="8499475"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50000"/>
              </a:spcBef>
              <a:spcAft>
                <a:spcPct val="0"/>
              </a:spcAft>
            </a:pPr>
            <a:r>
              <a:rPr lang="en-US" sz="1800" b="1" dirty="0">
                <a:solidFill>
                  <a:srgbClr val="2D2DB9">
                    <a:lumMod val="50000"/>
                  </a:srgbClr>
                </a:solidFill>
              </a:rPr>
              <a:t>RANK Ligand Is Essential for Osteoclast Formation, Function, and Survival</a:t>
            </a:r>
          </a:p>
        </p:txBody>
      </p:sp>
      <p:sp>
        <p:nvSpPr>
          <p:cNvPr id="98334" name="Text Box 32"/>
          <p:cNvSpPr txBox="1">
            <a:spLocks noChangeArrowheads="1"/>
          </p:cNvSpPr>
          <p:nvPr/>
        </p:nvSpPr>
        <p:spPr bwMode="auto">
          <a:xfrm>
            <a:off x="3937161" y="6107113"/>
            <a:ext cx="761678"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50000"/>
              </a:spcBef>
              <a:spcAft>
                <a:spcPct val="0"/>
              </a:spcAft>
            </a:pPr>
            <a:r>
              <a:rPr lang="en-US" sz="1800" b="1" dirty="0">
                <a:solidFill>
                  <a:srgbClr val="FF0000"/>
                </a:solidFill>
              </a:rPr>
              <a:t>Bone</a:t>
            </a:r>
          </a:p>
        </p:txBody>
      </p:sp>
      <p:sp>
        <p:nvSpPr>
          <p:cNvPr id="98335" name="Text Box 33"/>
          <p:cNvSpPr txBox="1">
            <a:spLocks noChangeArrowheads="1"/>
          </p:cNvSpPr>
          <p:nvPr/>
        </p:nvSpPr>
        <p:spPr bwMode="auto">
          <a:xfrm>
            <a:off x="7848600" y="5916819"/>
            <a:ext cx="1244600" cy="50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6" tIns="45702" rIns="91406" bIns="45702" anchor="b">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lnSpc>
                <a:spcPct val="90000"/>
              </a:lnSpc>
              <a:spcBef>
                <a:spcPct val="20000"/>
              </a:spcBef>
              <a:spcAft>
                <a:spcPct val="0"/>
              </a:spcAft>
            </a:pPr>
            <a:r>
              <a:rPr lang="en-US" sz="1000">
                <a:solidFill>
                  <a:srgbClr val="C9E3F7"/>
                </a:solidFill>
              </a:rPr>
              <a:t>CFU-M = colony forming unit macrophage</a:t>
            </a:r>
          </a:p>
        </p:txBody>
      </p:sp>
      <p:sp>
        <p:nvSpPr>
          <p:cNvPr id="98336" name="Rectangle 34"/>
          <p:cNvSpPr>
            <a:spLocks noChangeArrowheads="1"/>
          </p:cNvSpPr>
          <p:nvPr/>
        </p:nvSpPr>
        <p:spPr bwMode="auto">
          <a:xfrm>
            <a:off x="55565" y="6570054"/>
            <a:ext cx="3971925" cy="2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6" tIns="45702" rIns="91406" bIns="45702" anchor="b">
            <a:spAutoFit/>
          </a:bodyPr>
          <a:lstStyle/>
          <a:p>
            <a:pPr eaLnBrk="0" fontAlgn="base" hangingPunct="0">
              <a:lnSpc>
                <a:spcPct val="90000"/>
              </a:lnSpc>
              <a:spcBef>
                <a:spcPct val="20000"/>
              </a:spcBef>
              <a:spcAft>
                <a:spcPct val="0"/>
              </a:spcAft>
            </a:pPr>
            <a:r>
              <a:rPr lang="en-US" sz="1000">
                <a:solidFill>
                  <a:srgbClr val="FFFFFF"/>
                </a:solidFill>
              </a:rPr>
              <a:t>Adapted from Boyle WJ, et al. </a:t>
            </a:r>
            <a:r>
              <a:rPr lang="en-US" sz="1000" i="1">
                <a:solidFill>
                  <a:srgbClr val="FFFFFF"/>
                </a:solidFill>
              </a:rPr>
              <a:t>Nature.</a:t>
            </a:r>
            <a:r>
              <a:rPr lang="en-US" sz="1000">
                <a:solidFill>
                  <a:srgbClr val="FFFFFF"/>
                </a:solidFill>
              </a:rPr>
              <a:t> 2003;423:337-342.</a:t>
            </a:r>
          </a:p>
        </p:txBody>
      </p:sp>
      <p:sp>
        <p:nvSpPr>
          <p:cNvPr id="98337" name="Text Box 35"/>
          <p:cNvSpPr txBox="1">
            <a:spLocks noChangeArrowheads="1"/>
          </p:cNvSpPr>
          <p:nvPr/>
        </p:nvSpPr>
        <p:spPr bwMode="auto">
          <a:xfrm>
            <a:off x="1731963" y="5876925"/>
            <a:ext cx="1285875" cy="7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50000"/>
              </a:spcBef>
              <a:spcAft>
                <a:spcPct val="0"/>
              </a:spcAft>
            </a:pPr>
            <a:r>
              <a:rPr lang="en-US" sz="1600" b="1" dirty="0">
                <a:solidFill>
                  <a:srgbClr val="FF0000"/>
                </a:solidFill>
              </a:rPr>
              <a:t>Osteoblast</a:t>
            </a:r>
            <a:r>
              <a:rPr lang="en-US" sz="1600" b="1" dirty="0">
                <a:solidFill>
                  <a:srgbClr val="808080"/>
                </a:solidFill>
              </a:rPr>
              <a:t> </a:t>
            </a:r>
          </a:p>
          <a:p>
            <a:pPr algn="ctr" fontAlgn="base">
              <a:spcBef>
                <a:spcPct val="50000"/>
              </a:spcBef>
              <a:spcAft>
                <a:spcPct val="0"/>
              </a:spcAft>
            </a:pPr>
            <a:r>
              <a:rPr lang="en-US" sz="1600" b="1" dirty="0">
                <a:solidFill>
                  <a:srgbClr val="808080"/>
                </a:solidFill>
              </a:rPr>
              <a:t>Lineage</a:t>
            </a:r>
          </a:p>
        </p:txBody>
      </p:sp>
      <p:grpSp>
        <p:nvGrpSpPr>
          <p:cNvPr id="98338" name="Group 36"/>
          <p:cNvGrpSpPr>
            <a:grpSpLocks/>
          </p:cNvGrpSpPr>
          <p:nvPr/>
        </p:nvGrpSpPr>
        <p:grpSpPr bwMode="auto">
          <a:xfrm>
            <a:off x="3651250" y="5600700"/>
            <a:ext cx="1714500" cy="368300"/>
            <a:chOff x="2300" y="3528"/>
            <a:chExt cx="1080" cy="232"/>
          </a:xfrm>
        </p:grpSpPr>
        <p:sp>
          <p:nvSpPr>
            <p:cNvPr id="98364" name="Oval 37"/>
            <p:cNvSpPr>
              <a:spLocks noChangeArrowheads="1"/>
            </p:cNvSpPr>
            <p:nvPr/>
          </p:nvSpPr>
          <p:spPr bwMode="auto">
            <a:xfrm>
              <a:off x="3132" y="3596"/>
              <a:ext cx="128" cy="160"/>
            </a:xfrm>
            <a:prstGeom prst="ellipse">
              <a:avLst/>
            </a:prstGeom>
            <a:solidFill>
              <a:srgbClr val="0066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p:nvSpPr>
            <p:cNvPr id="98365" name="Oval 38"/>
            <p:cNvSpPr>
              <a:spLocks noChangeArrowheads="1"/>
            </p:cNvSpPr>
            <p:nvPr/>
          </p:nvSpPr>
          <p:spPr bwMode="auto">
            <a:xfrm>
              <a:off x="2348" y="3576"/>
              <a:ext cx="128" cy="160"/>
            </a:xfrm>
            <a:prstGeom prst="ellipse">
              <a:avLst/>
            </a:prstGeom>
            <a:solidFill>
              <a:srgbClr val="0066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p:nvSpPr>
            <p:cNvPr id="98366" name="Oval 39"/>
            <p:cNvSpPr>
              <a:spLocks noChangeArrowheads="1"/>
            </p:cNvSpPr>
            <p:nvPr/>
          </p:nvSpPr>
          <p:spPr bwMode="auto">
            <a:xfrm>
              <a:off x="2300" y="3528"/>
              <a:ext cx="128" cy="160"/>
            </a:xfrm>
            <a:prstGeom prst="ellipse">
              <a:avLst/>
            </a:prstGeom>
            <a:solidFill>
              <a:srgbClr val="0066C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p:nvSpPr>
            <p:cNvPr id="98367" name="Oval 40"/>
            <p:cNvSpPr>
              <a:spLocks noChangeArrowheads="1"/>
            </p:cNvSpPr>
            <p:nvPr/>
          </p:nvSpPr>
          <p:spPr bwMode="auto">
            <a:xfrm>
              <a:off x="3084" y="3556"/>
              <a:ext cx="128" cy="160"/>
            </a:xfrm>
            <a:prstGeom prst="ellipse">
              <a:avLst/>
            </a:prstGeom>
            <a:solidFill>
              <a:srgbClr val="0066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p:nvSpPr>
            <p:cNvPr id="98368" name="Oval 41"/>
            <p:cNvSpPr>
              <a:spLocks noChangeArrowheads="1"/>
            </p:cNvSpPr>
            <p:nvPr/>
          </p:nvSpPr>
          <p:spPr bwMode="auto">
            <a:xfrm>
              <a:off x="3020" y="3584"/>
              <a:ext cx="128" cy="160"/>
            </a:xfrm>
            <a:prstGeom prst="ellipse">
              <a:avLst/>
            </a:prstGeom>
            <a:solidFill>
              <a:srgbClr val="0066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p:nvSpPr>
            <p:cNvPr id="98369" name="Oval 42"/>
            <p:cNvSpPr>
              <a:spLocks noChangeArrowheads="1"/>
            </p:cNvSpPr>
            <p:nvPr/>
          </p:nvSpPr>
          <p:spPr bwMode="auto">
            <a:xfrm>
              <a:off x="2408" y="3596"/>
              <a:ext cx="128" cy="160"/>
            </a:xfrm>
            <a:prstGeom prst="ellipse">
              <a:avLst/>
            </a:prstGeom>
            <a:solidFill>
              <a:srgbClr val="0066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p:nvSpPr>
            <p:cNvPr id="98370" name="Oval 43"/>
            <p:cNvSpPr>
              <a:spLocks noChangeArrowheads="1"/>
            </p:cNvSpPr>
            <p:nvPr/>
          </p:nvSpPr>
          <p:spPr bwMode="auto">
            <a:xfrm>
              <a:off x="3188" y="3600"/>
              <a:ext cx="128" cy="160"/>
            </a:xfrm>
            <a:prstGeom prst="ellipse">
              <a:avLst/>
            </a:prstGeom>
            <a:solidFill>
              <a:srgbClr val="0066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8371" name="Oval 44"/>
            <p:cNvSpPr>
              <a:spLocks noChangeArrowheads="1"/>
            </p:cNvSpPr>
            <p:nvPr/>
          </p:nvSpPr>
          <p:spPr bwMode="auto">
            <a:xfrm>
              <a:off x="3252" y="3568"/>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grpSp>
      <p:grpSp>
        <p:nvGrpSpPr>
          <p:cNvPr id="98339" name="Group 45"/>
          <p:cNvGrpSpPr>
            <a:grpSpLocks/>
          </p:cNvGrpSpPr>
          <p:nvPr/>
        </p:nvGrpSpPr>
        <p:grpSpPr bwMode="auto">
          <a:xfrm>
            <a:off x="3736977" y="5064125"/>
            <a:ext cx="1577975" cy="1392238"/>
            <a:chOff x="2370" y="3194"/>
            <a:chExt cx="994" cy="877"/>
          </a:xfrm>
        </p:grpSpPr>
        <p:pic>
          <p:nvPicPr>
            <p:cNvPr id="98360" name="Picture 46" descr="Ran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4372">
              <a:off x="2881" y="3194"/>
              <a:ext cx="288" cy="27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61" name="Picture 47" descr="Ra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56795">
              <a:off x="2370" y="3314"/>
              <a:ext cx="314" cy="318"/>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62" name="Picture 48" descr="Osteoclast-2"/>
            <p:cNvPicPr>
              <a:picLocks noChangeAspect="1" noChangeArrowheads="1"/>
            </p:cNvPicPr>
            <p:nvPr/>
          </p:nvPicPr>
          <p:blipFill>
            <a:blip r:embed="rId9">
              <a:lum contrast="18000"/>
              <a:extLst>
                <a:ext uri="{28A0092B-C50C-407E-A947-70E740481C1C}">
                  <a14:useLocalDpi xmlns:a14="http://schemas.microsoft.com/office/drawing/2010/main" val="0"/>
                </a:ext>
              </a:extLst>
            </a:blip>
            <a:srcRect/>
            <a:stretch>
              <a:fillRect/>
            </a:stretch>
          </p:blipFill>
          <p:spPr bwMode="auto">
            <a:xfrm rot="2152436">
              <a:off x="2471" y="3364"/>
              <a:ext cx="893"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63" name="Picture 49" descr="Ran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59948">
              <a:off x="2659" y="3213"/>
              <a:ext cx="329" cy="32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340" name="Picture 50" descr="Ran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75909">
            <a:off x="6600825" y="5003800"/>
            <a:ext cx="482600" cy="476250"/>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1" name="Picture 51" descr="Ra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58268">
            <a:off x="5735638" y="4946650"/>
            <a:ext cx="476250" cy="482600"/>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3" name="Picture 53" descr="Ran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3194">
            <a:off x="6162675" y="4849813"/>
            <a:ext cx="482600" cy="476250"/>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718" name="AutoShape 54"/>
          <p:cNvSpPr>
            <a:spLocks noChangeArrowheads="1"/>
          </p:cNvSpPr>
          <p:nvPr/>
        </p:nvSpPr>
        <p:spPr bwMode="auto">
          <a:xfrm>
            <a:off x="2882900" y="4940300"/>
            <a:ext cx="520700" cy="5969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3399"/>
          </a:solidFill>
          <a:ln w="12700">
            <a:solidFill>
              <a:schemeClr val="tx2"/>
            </a:solidFill>
            <a:miter lim="800000"/>
            <a:headEnd/>
            <a:tailEnd/>
          </a:ln>
        </p:spPr>
        <p:txBody>
          <a:bodyPr wrap="none" lIns="91406" tIns="45702" rIns="91406" bIns="45702" anchor="ctr"/>
          <a:lstStyle/>
          <a:p>
            <a:pPr eaLnBrk="0" fontAlgn="base" hangingPunct="0">
              <a:spcBef>
                <a:spcPct val="0"/>
              </a:spcBef>
              <a:spcAft>
                <a:spcPct val="0"/>
              </a:spcAft>
              <a:defRPr/>
            </a:pPr>
            <a:endParaRPr lang="en-US" sz="2000">
              <a:solidFill>
                <a:srgbClr val="FFFF00"/>
              </a:solidFill>
              <a:effectLst>
                <a:outerShdw blurRad="38100" dist="38100" dir="2700000" algn="tl">
                  <a:srgbClr val="000000">
                    <a:alpha val="43137"/>
                  </a:srgbClr>
                </a:outerShdw>
              </a:effectLst>
            </a:endParaRPr>
          </a:p>
        </p:txBody>
      </p:sp>
      <p:sp>
        <p:nvSpPr>
          <p:cNvPr id="881719" name="AutoShape 55"/>
          <p:cNvSpPr>
            <a:spLocks noChangeArrowheads="1"/>
          </p:cNvSpPr>
          <p:nvPr/>
        </p:nvSpPr>
        <p:spPr bwMode="auto">
          <a:xfrm>
            <a:off x="5172075" y="33686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881720" name="AutoShape 56"/>
          <p:cNvSpPr>
            <a:spLocks noChangeArrowheads="1"/>
          </p:cNvSpPr>
          <p:nvPr/>
        </p:nvSpPr>
        <p:spPr bwMode="auto">
          <a:xfrm>
            <a:off x="3495675" y="47148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881721" name="AutoShape 57"/>
          <p:cNvSpPr>
            <a:spLocks noChangeArrowheads="1"/>
          </p:cNvSpPr>
          <p:nvPr/>
        </p:nvSpPr>
        <p:spPr bwMode="auto">
          <a:xfrm>
            <a:off x="4473575" y="463232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881722" name="AutoShape 58"/>
          <p:cNvSpPr>
            <a:spLocks noChangeArrowheads="1"/>
          </p:cNvSpPr>
          <p:nvPr/>
        </p:nvSpPr>
        <p:spPr bwMode="auto">
          <a:xfrm>
            <a:off x="5781675" y="40417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881723" name="AutoShape 59"/>
          <p:cNvSpPr>
            <a:spLocks noChangeArrowheads="1"/>
          </p:cNvSpPr>
          <p:nvPr/>
        </p:nvSpPr>
        <p:spPr bwMode="auto">
          <a:xfrm>
            <a:off x="4448175" y="38639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881724" name="AutoShape 60"/>
          <p:cNvSpPr>
            <a:spLocks noChangeArrowheads="1"/>
          </p:cNvSpPr>
          <p:nvPr/>
        </p:nvSpPr>
        <p:spPr bwMode="auto">
          <a:xfrm>
            <a:off x="5743575" y="49815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881725" name="AutoShape 61"/>
          <p:cNvSpPr>
            <a:spLocks noChangeArrowheads="1"/>
          </p:cNvSpPr>
          <p:nvPr/>
        </p:nvSpPr>
        <p:spPr bwMode="auto">
          <a:xfrm>
            <a:off x="3768725" y="530542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grpSp>
        <p:nvGrpSpPr>
          <p:cNvPr id="98352" name="Group 62"/>
          <p:cNvGrpSpPr>
            <a:grpSpLocks/>
          </p:cNvGrpSpPr>
          <p:nvPr/>
        </p:nvGrpSpPr>
        <p:grpSpPr bwMode="auto">
          <a:xfrm>
            <a:off x="1855788" y="5411788"/>
            <a:ext cx="246062" cy="284162"/>
            <a:chOff x="1081" y="3065"/>
            <a:chExt cx="155" cy="179"/>
          </a:xfrm>
        </p:grpSpPr>
        <p:sp>
          <p:nvSpPr>
            <p:cNvPr id="275519" name="Line 63"/>
            <p:cNvSpPr>
              <a:spLocks noChangeShapeType="1"/>
            </p:cNvSpPr>
            <p:nvPr/>
          </p:nvSpPr>
          <p:spPr bwMode="auto">
            <a:xfrm>
              <a:off x="1168" y="3152"/>
              <a:ext cx="40" cy="92"/>
            </a:xfrm>
            <a:prstGeom prst="line">
              <a:avLst/>
            </a:prstGeom>
            <a:noFill/>
            <a:ln w="12700">
              <a:solidFill>
                <a:srgbClr val="00FFFF"/>
              </a:solidFill>
              <a:round/>
              <a:headEnd/>
              <a:tailEnd/>
            </a:ln>
          </p:spPr>
          <p:txBody>
            <a:bodyPr wrap="none" anchor="ctr"/>
            <a:lstStyle/>
            <a:p>
              <a:pPr eaLnBrk="0" fontAlgn="base" hangingPunct="0">
                <a:spcBef>
                  <a:spcPct val="0"/>
                </a:spcBef>
                <a:spcAft>
                  <a:spcPct val="0"/>
                </a:spcAft>
                <a:defRPr/>
              </a:pPr>
              <a:endParaRPr lang="en-US" sz="2000">
                <a:solidFill>
                  <a:srgbClr val="FFFF00"/>
                </a:solidFill>
                <a:effectLst>
                  <a:outerShdw blurRad="38100" dist="38100" dir="2700000" algn="tl">
                    <a:srgbClr val="000000">
                      <a:alpha val="43137"/>
                    </a:srgbClr>
                  </a:outerShdw>
                </a:effectLst>
              </a:endParaRPr>
            </a:p>
          </p:txBody>
        </p:sp>
        <p:sp>
          <p:nvSpPr>
            <p:cNvPr id="98359" name="AutoShape 64"/>
            <p:cNvSpPr>
              <a:spLocks noChangeAspect="1" noChangeArrowheads="1"/>
            </p:cNvSpPr>
            <p:nvPr/>
          </p:nvSpPr>
          <p:spPr bwMode="auto">
            <a:xfrm>
              <a:off x="1081" y="3065"/>
              <a:ext cx="155" cy="142"/>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pPr algn="r" fontAlgn="base">
                <a:spcBef>
                  <a:spcPct val="50000"/>
                </a:spcBef>
                <a:spcAft>
                  <a:spcPct val="0"/>
                </a:spcAft>
              </a:pPr>
              <a:endParaRPr lang="en-US" sz="1400">
                <a:solidFill>
                  <a:srgbClr val="FFFF00"/>
                </a:solidFill>
              </a:endParaRPr>
            </a:p>
          </p:txBody>
        </p:sp>
      </p:grpSp>
      <p:grpSp>
        <p:nvGrpSpPr>
          <p:cNvPr id="98353" name="Group 65"/>
          <p:cNvGrpSpPr>
            <a:grpSpLocks/>
          </p:cNvGrpSpPr>
          <p:nvPr/>
        </p:nvGrpSpPr>
        <p:grpSpPr bwMode="auto">
          <a:xfrm rot="-305110">
            <a:off x="1479550" y="5499100"/>
            <a:ext cx="1671638" cy="534988"/>
            <a:chOff x="1380" y="2854"/>
            <a:chExt cx="1053" cy="337"/>
          </a:xfrm>
        </p:grpSpPr>
        <p:pic>
          <p:nvPicPr>
            <p:cNvPr id="98354" name="Picture 66" descr="Osteobla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23030">
              <a:off x="2129" y="2908"/>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55" name="Picture 67" descr="Osteobla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23030">
              <a:off x="1878" y="2890"/>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56" name="Picture 68" descr="Osteobla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98177">
              <a:off x="1626" y="2866"/>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57" name="Picture 69" descr="Osteobla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23030">
              <a:off x="1380" y="2854"/>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6801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881718"/>
                                        </p:tgtEl>
                                        <p:attrNameLst>
                                          <p:attrName>style.visibility</p:attrName>
                                        </p:attrNameLst>
                                      </p:cBhvr>
                                      <p:to>
                                        <p:strVal val="visible"/>
                                      </p:to>
                                    </p:set>
                                    <p:animEffect transition="in" filter="wipe(down)">
                                      <p:cBhvr>
                                        <p:cTn id="7" dur="500"/>
                                        <p:tgtEl>
                                          <p:spTgt spid="881718"/>
                                        </p:tgtEl>
                                      </p:cBhvr>
                                    </p:animEffect>
                                  </p:childTnLst>
                                </p:cTn>
                              </p:par>
                            </p:childTnLst>
                          </p:cTn>
                        </p:par>
                        <p:par>
                          <p:cTn id="8" fill="hold" nodeType="afterGroup">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881720"/>
                                        </p:tgtEl>
                                        <p:attrNameLst>
                                          <p:attrName>style.visibility</p:attrName>
                                        </p:attrNameLst>
                                      </p:cBhvr>
                                      <p:to>
                                        <p:strVal val="visible"/>
                                      </p:to>
                                    </p:set>
                                    <p:animEffect transition="in" filter="slide(fromLeft)">
                                      <p:cBhvr>
                                        <p:cTn id="11" dur="500"/>
                                        <p:tgtEl>
                                          <p:spTgt spid="881720"/>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881725"/>
                                        </p:tgtEl>
                                        <p:attrNameLst>
                                          <p:attrName>style.visibility</p:attrName>
                                        </p:attrNameLst>
                                      </p:cBhvr>
                                      <p:to>
                                        <p:strVal val="visible"/>
                                      </p:to>
                                    </p:set>
                                    <p:animEffect transition="in" filter="slide(fromLeft)">
                                      <p:cBhvr>
                                        <p:cTn id="15" dur="500"/>
                                        <p:tgtEl>
                                          <p:spTgt spid="881725"/>
                                        </p:tgtEl>
                                      </p:cBhvr>
                                    </p:animEffect>
                                  </p:childTnLst>
                                </p:cTn>
                              </p:par>
                            </p:childTnLst>
                          </p:cTn>
                        </p:par>
                        <p:par>
                          <p:cTn id="16" fill="hold" nodeType="afterGroup">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881721"/>
                                        </p:tgtEl>
                                        <p:attrNameLst>
                                          <p:attrName>style.visibility</p:attrName>
                                        </p:attrNameLst>
                                      </p:cBhvr>
                                      <p:to>
                                        <p:strVal val="visible"/>
                                      </p:to>
                                    </p:set>
                                    <p:animEffect transition="in" filter="slide(fromLeft)">
                                      <p:cBhvr>
                                        <p:cTn id="19" dur="500"/>
                                        <p:tgtEl>
                                          <p:spTgt spid="881721"/>
                                        </p:tgtEl>
                                      </p:cBhvr>
                                    </p:animEffect>
                                  </p:childTnLst>
                                </p:cTn>
                              </p:par>
                            </p:childTnLst>
                          </p:cTn>
                        </p:par>
                        <p:par>
                          <p:cTn id="20" fill="hold" nodeType="afterGroup">
                            <p:stCondLst>
                              <p:cond delay="3000"/>
                            </p:stCondLst>
                            <p:childTnLst>
                              <p:par>
                                <p:cTn id="21" presetID="12" presetClass="entr" presetSubtype="8" fill="hold" grpId="0" nodeType="afterEffect">
                                  <p:stCondLst>
                                    <p:cond delay="0"/>
                                  </p:stCondLst>
                                  <p:childTnLst>
                                    <p:set>
                                      <p:cBhvr>
                                        <p:cTn id="22" dur="1" fill="hold">
                                          <p:stCondLst>
                                            <p:cond delay="0"/>
                                          </p:stCondLst>
                                        </p:cTn>
                                        <p:tgtEl>
                                          <p:spTgt spid="881723"/>
                                        </p:tgtEl>
                                        <p:attrNameLst>
                                          <p:attrName>style.visibility</p:attrName>
                                        </p:attrNameLst>
                                      </p:cBhvr>
                                      <p:to>
                                        <p:strVal val="visible"/>
                                      </p:to>
                                    </p:set>
                                    <p:animEffect transition="in" filter="slide(fromLeft)">
                                      <p:cBhvr>
                                        <p:cTn id="23" dur="500"/>
                                        <p:tgtEl>
                                          <p:spTgt spid="881723"/>
                                        </p:tgtEl>
                                      </p:cBhvr>
                                    </p:animEffect>
                                  </p:childTnLst>
                                </p:cTn>
                              </p:par>
                            </p:childTnLst>
                          </p:cTn>
                        </p:par>
                        <p:par>
                          <p:cTn id="24" fill="hold" nodeType="afterGroup">
                            <p:stCondLst>
                              <p:cond delay="3500"/>
                            </p:stCondLst>
                            <p:childTnLst>
                              <p:par>
                                <p:cTn id="25" presetID="12" presetClass="entr" presetSubtype="8" fill="hold" grpId="0" nodeType="afterEffect">
                                  <p:stCondLst>
                                    <p:cond delay="0"/>
                                  </p:stCondLst>
                                  <p:childTnLst>
                                    <p:set>
                                      <p:cBhvr>
                                        <p:cTn id="26" dur="1" fill="hold">
                                          <p:stCondLst>
                                            <p:cond delay="0"/>
                                          </p:stCondLst>
                                        </p:cTn>
                                        <p:tgtEl>
                                          <p:spTgt spid="881724"/>
                                        </p:tgtEl>
                                        <p:attrNameLst>
                                          <p:attrName>style.visibility</p:attrName>
                                        </p:attrNameLst>
                                      </p:cBhvr>
                                      <p:to>
                                        <p:strVal val="visible"/>
                                      </p:to>
                                    </p:set>
                                    <p:animEffect transition="in" filter="slide(fromLeft)">
                                      <p:cBhvr>
                                        <p:cTn id="27" dur="500"/>
                                        <p:tgtEl>
                                          <p:spTgt spid="881724"/>
                                        </p:tgtEl>
                                      </p:cBhvr>
                                    </p:animEffect>
                                  </p:childTnLst>
                                </p:cTn>
                              </p:par>
                            </p:childTnLst>
                          </p:cTn>
                        </p:par>
                        <p:par>
                          <p:cTn id="28" fill="hold" nodeType="afterGroup">
                            <p:stCondLst>
                              <p:cond delay="4000"/>
                            </p:stCondLst>
                            <p:childTnLst>
                              <p:par>
                                <p:cTn id="29" presetID="12" presetClass="entr" presetSubtype="8" fill="hold" grpId="0" nodeType="afterEffect">
                                  <p:stCondLst>
                                    <p:cond delay="0"/>
                                  </p:stCondLst>
                                  <p:childTnLst>
                                    <p:set>
                                      <p:cBhvr>
                                        <p:cTn id="30" dur="1" fill="hold">
                                          <p:stCondLst>
                                            <p:cond delay="0"/>
                                          </p:stCondLst>
                                        </p:cTn>
                                        <p:tgtEl>
                                          <p:spTgt spid="881719"/>
                                        </p:tgtEl>
                                        <p:attrNameLst>
                                          <p:attrName>style.visibility</p:attrName>
                                        </p:attrNameLst>
                                      </p:cBhvr>
                                      <p:to>
                                        <p:strVal val="visible"/>
                                      </p:to>
                                    </p:set>
                                    <p:animEffect transition="in" filter="slide(fromLeft)">
                                      <p:cBhvr>
                                        <p:cTn id="31" dur="500"/>
                                        <p:tgtEl>
                                          <p:spTgt spid="881719"/>
                                        </p:tgtEl>
                                      </p:cBhvr>
                                    </p:animEffect>
                                  </p:childTnLst>
                                </p:cTn>
                              </p:par>
                            </p:childTnLst>
                          </p:cTn>
                        </p:par>
                        <p:par>
                          <p:cTn id="32" fill="hold" nodeType="afterGroup">
                            <p:stCondLst>
                              <p:cond delay="4500"/>
                            </p:stCondLst>
                            <p:childTnLst>
                              <p:par>
                                <p:cTn id="33" presetID="12" presetClass="entr" presetSubtype="8" fill="hold" grpId="0" nodeType="afterEffect">
                                  <p:stCondLst>
                                    <p:cond delay="0"/>
                                  </p:stCondLst>
                                  <p:childTnLst>
                                    <p:set>
                                      <p:cBhvr>
                                        <p:cTn id="34" dur="1" fill="hold">
                                          <p:stCondLst>
                                            <p:cond delay="0"/>
                                          </p:stCondLst>
                                        </p:cTn>
                                        <p:tgtEl>
                                          <p:spTgt spid="881722"/>
                                        </p:tgtEl>
                                        <p:attrNameLst>
                                          <p:attrName>style.visibility</p:attrName>
                                        </p:attrNameLst>
                                      </p:cBhvr>
                                      <p:to>
                                        <p:strVal val="visible"/>
                                      </p:to>
                                    </p:set>
                                    <p:animEffect transition="in" filter="slide(fromLeft)">
                                      <p:cBhvr>
                                        <p:cTn id="35" dur="500"/>
                                        <p:tgtEl>
                                          <p:spTgt spid="881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719" grpId="0" animBg="1"/>
      <p:bldP spid="881720" grpId="0" animBg="1"/>
      <p:bldP spid="881721" grpId="0" animBg="1"/>
      <p:bldP spid="881722" grpId="0" animBg="1"/>
      <p:bldP spid="881723" grpId="0" animBg="1"/>
      <p:bldP spid="881724" grpId="0" animBg="1"/>
      <p:bldP spid="8817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7924800" cy="5078277"/>
          </a:xfrm>
          <a:prstGeom prst="rect">
            <a:avLst/>
          </a:prstGeom>
        </p:spPr>
        <p:txBody>
          <a:bodyPr wrap="square" lIns="91406" tIns="45702" rIns="91406" bIns="45702">
            <a:spAutoFit/>
          </a:bodyPr>
          <a:lstStyle/>
          <a:p>
            <a:r>
              <a:rPr lang="en-US" dirty="0" err="1"/>
              <a:t>Denosumab</a:t>
            </a:r>
            <a:r>
              <a:rPr lang="en-US" dirty="0"/>
              <a:t>, </a:t>
            </a:r>
            <a:r>
              <a:rPr lang="en-US" dirty="0" err="1" smtClean="0"/>
              <a:t>Prolia</a:t>
            </a:r>
            <a:r>
              <a:rPr lang="en-US" dirty="0"/>
              <a:t>® </a:t>
            </a:r>
            <a:r>
              <a:rPr lang="en-US" dirty="0" err="1" smtClean="0"/>
              <a:t>Denosumab</a:t>
            </a:r>
            <a:r>
              <a:rPr lang="en-US" dirty="0" smtClean="0"/>
              <a:t> for</a:t>
            </a:r>
          </a:p>
          <a:p>
            <a:endParaRPr lang="en-US" dirty="0" smtClean="0"/>
          </a:p>
          <a:p>
            <a:pPr marL="285642" indent="-285642">
              <a:buFont typeface="Wingdings 2" pitchFamily="18" charset="2"/>
              <a:buChar char="Ö"/>
            </a:pPr>
            <a:r>
              <a:rPr lang="en-US" dirty="0" smtClean="0"/>
              <a:t>Treatment </a:t>
            </a:r>
            <a:r>
              <a:rPr lang="en-US" dirty="0"/>
              <a:t>of osteoporosis in </a:t>
            </a:r>
            <a:r>
              <a:rPr lang="en-US" dirty="0" smtClean="0"/>
              <a:t>postmenopausal </a:t>
            </a:r>
            <a:r>
              <a:rPr lang="en-US" dirty="0"/>
              <a:t>women at high risk of fracture</a:t>
            </a:r>
            <a:r>
              <a:rPr lang="en-US" dirty="0" smtClean="0"/>
              <a:t>.</a:t>
            </a:r>
          </a:p>
          <a:p>
            <a:pPr marL="285642" indent="-285642">
              <a:buFont typeface="Wingdings 2" pitchFamily="18" charset="2"/>
              <a:buChar char="Ö"/>
            </a:pPr>
            <a:endParaRPr lang="en-US" dirty="0" smtClean="0"/>
          </a:p>
          <a:p>
            <a:pPr marL="285642" indent="-285642">
              <a:buFont typeface="Wingdings 2" pitchFamily="18" charset="2"/>
              <a:buChar char="Ö"/>
            </a:pPr>
            <a:r>
              <a:rPr lang="en-US" dirty="0" smtClean="0"/>
              <a:t> </a:t>
            </a:r>
            <a:r>
              <a:rPr lang="en-US" dirty="0" err="1"/>
              <a:t>Denosumab</a:t>
            </a:r>
            <a:r>
              <a:rPr lang="en-US" dirty="0"/>
              <a:t> reduces </a:t>
            </a:r>
            <a:r>
              <a:rPr lang="en-US" dirty="0" smtClean="0"/>
              <a:t>the incidence </a:t>
            </a:r>
            <a:r>
              <a:rPr lang="en-US" dirty="0"/>
              <a:t>of vertebral fractures by about 68 %, hip </a:t>
            </a:r>
            <a:r>
              <a:rPr lang="en-US" dirty="0" smtClean="0"/>
              <a:t>fractures by </a:t>
            </a:r>
            <a:r>
              <a:rPr lang="en-US" dirty="0"/>
              <a:t>about 40 %, and </a:t>
            </a:r>
            <a:r>
              <a:rPr lang="en-US" dirty="0" err="1"/>
              <a:t>nonvertebral</a:t>
            </a:r>
            <a:r>
              <a:rPr lang="en-US" dirty="0"/>
              <a:t> fractures by about 20 % </a:t>
            </a:r>
            <a:r>
              <a:rPr lang="en-US" dirty="0" smtClean="0"/>
              <a:t>over 3 </a:t>
            </a:r>
            <a:r>
              <a:rPr lang="en-US" dirty="0"/>
              <a:t>years </a:t>
            </a:r>
            <a:r>
              <a:rPr lang="en-US" dirty="0" smtClean="0"/>
              <a:t>.</a:t>
            </a:r>
          </a:p>
          <a:p>
            <a:pPr marL="285642" indent="-285642">
              <a:buFont typeface="Wingdings 2" pitchFamily="18" charset="2"/>
              <a:buChar char="Ö"/>
            </a:pPr>
            <a:endParaRPr lang="en-US" dirty="0" smtClean="0"/>
          </a:p>
          <a:p>
            <a:pPr marL="285642" indent="-285642">
              <a:buFont typeface="Wingdings 2" pitchFamily="18" charset="2"/>
              <a:buChar char="Ö"/>
            </a:pPr>
            <a:r>
              <a:rPr lang="en-US" dirty="0" err="1" smtClean="0"/>
              <a:t>Denosumab</a:t>
            </a:r>
            <a:r>
              <a:rPr lang="en-US" dirty="0" smtClean="0"/>
              <a:t> </a:t>
            </a:r>
            <a:r>
              <a:rPr lang="en-US" dirty="0"/>
              <a:t>is also indicated to increase </a:t>
            </a:r>
            <a:r>
              <a:rPr lang="en-US" dirty="0" smtClean="0"/>
              <a:t>bone mass </a:t>
            </a:r>
            <a:r>
              <a:rPr lang="en-US" dirty="0"/>
              <a:t>in men at high risk of </a:t>
            </a:r>
            <a:r>
              <a:rPr lang="en-US" dirty="0" smtClean="0"/>
              <a:t>fracture.</a:t>
            </a:r>
          </a:p>
          <a:p>
            <a:pPr marL="285642" indent="-285642">
              <a:buFont typeface="Wingdings 2" pitchFamily="18" charset="2"/>
              <a:buChar char="Ö"/>
            </a:pPr>
            <a:endParaRPr lang="en-US" dirty="0" smtClean="0"/>
          </a:p>
          <a:p>
            <a:pPr marL="285642" indent="-285642">
              <a:buFont typeface="Wingdings 2" pitchFamily="18" charset="2"/>
              <a:buChar char="Ö"/>
            </a:pPr>
            <a:r>
              <a:rPr lang="en-US" dirty="0" smtClean="0"/>
              <a:t>Treat </a:t>
            </a:r>
            <a:r>
              <a:rPr lang="en-US" dirty="0"/>
              <a:t>bone loss in </a:t>
            </a:r>
            <a:r>
              <a:rPr lang="en-US" dirty="0" smtClean="0"/>
              <a:t>women with </a:t>
            </a:r>
            <a:r>
              <a:rPr lang="en-US" dirty="0"/>
              <a:t>breast cancer on aromatase inhibitor </a:t>
            </a:r>
            <a:r>
              <a:rPr lang="en-US" dirty="0" smtClean="0"/>
              <a:t>therapies.</a:t>
            </a:r>
          </a:p>
          <a:p>
            <a:r>
              <a:rPr lang="en-US" dirty="0" smtClean="0"/>
              <a:t> </a:t>
            </a:r>
          </a:p>
          <a:p>
            <a:pPr marL="285642" indent="-285642">
              <a:buFont typeface="Wingdings 2" pitchFamily="18" charset="2"/>
              <a:buChar char="Ö"/>
            </a:pPr>
            <a:r>
              <a:rPr lang="en-US" dirty="0" smtClean="0"/>
              <a:t>Treat </a:t>
            </a:r>
            <a:r>
              <a:rPr lang="en-US" dirty="0"/>
              <a:t>bone loss in men receiving gonadotropin-reducing </a:t>
            </a:r>
            <a:r>
              <a:rPr lang="en-US" dirty="0" smtClean="0"/>
              <a:t>hormone </a:t>
            </a:r>
            <a:r>
              <a:rPr lang="en-US" dirty="0"/>
              <a:t>treatment for prostate cancer who are at high risk for</a:t>
            </a:r>
          </a:p>
          <a:p>
            <a:pPr marL="285642" indent="-285642">
              <a:buFont typeface="Wingdings 2" pitchFamily="18" charset="2"/>
              <a:buChar char="Ö"/>
            </a:pPr>
            <a:r>
              <a:rPr lang="en-US" dirty="0"/>
              <a:t>fracture</a:t>
            </a:r>
          </a:p>
        </p:txBody>
      </p:sp>
    </p:spTree>
    <p:extLst>
      <p:ext uri="{BB962C8B-B14F-4D97-AF65-F5344CB8AC3E}">
        <p14:creationId xmlns:p14="http://schemas.microsoft.com/office/powerpoint/2010/main" val="390247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2" y="400050"/>
            <a:ext cx="7985125" cy="1143000"/>
          </a:xfrm>
        </p:spPr>
        <p:txBody>
          <a:bodyPr/>
          <a:lstStyle/>
          <a:p>
            <a:pPr eaLnBrk="1" hangingPunct="1"/>
            <a:r>
              <a:rPr lang="en-US" sz="4000"/>
              <a:t>Denosumab Mechanism of Action</a:t>
            </a:r>
          </a:p>
        </p:txBody>
      </p:sp>
      <p:pic>
        <p:nvPicPr>
          <p:cNvPr id="99331" name="Picture 3" descr="New-bone-frag-4"/>
          <p:cNvPicPr>
            <a:picLocks noChangeAspect="1" noChangeArrowheads="1"/>
          </p:cNvPicPr>
          <p:nvPr/>
        </p:nvPicPr>
        <p:blipFill>
          <a:blip r:embed="rId3">
            <a:extLst>
              <a:ext uri="{28A0092B-C50C-407E-A947-70E740481C1C}">
                <a14:useLocalDpi xmlns:a14="http://schemas.microsoft.com/office/drawing/2010/main" val="0"/>
              </a:ext>
            </a:extLst>
          </a:blip>
          <a:srcRect b="36023"/>
          <a:stretch>
            <a:fillRect/>
          </a:stretch>
        </p:blipFill>
        <p:spPr bwMode="auto">
          <a:xfrm>
            <a:off x="817563" y="5384802"/>
            <a:ext cx="7038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084" name="AutoShape 4"/>
          <p:cNvSpPr>
            <a:spLocks noChangeArrowheads="1"/>
          </p:cNvSpPr>
          <p:nvPr/>
        </p:nvSpPr>
        <p:spPr bwMode="auto">
          <a:xfrm rot="10817920" flipH="1">
            <a:off x="508002" y="4768850"/>
            <a:ext cx="614363" cy="1074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240 h 21600"/>
              <a:gd name="T14" fmla="*/ 18938 w 21600"/>
              <a:gd name="T15" fmla="*/ 8918 h 21600"/>
            </a:gdLst>
            <a:ahLst/>
            <a:cxnLst>
              <a:cxn ang="T8">
                <a:pos x="T0" y="T1"/>
              </a:cxn>
              <a:cxn ang="T9">
                <a:pos x="T2" y="T3"/>
              </a:cxn>
              <a:cxn ang="T10">
                <a:pos x="T4" y="T5"/>
              </a:cxn>
              <a:cxn ang="T11">
                <a:pos x="T6" y="T7"/>
              </a:cxn>
            </a:cxnLst>
            <a:rect l="T12" t="T13" r="T14" b="T15"/>
            <a:pathLst>
              <a:path w="21600" h="21600">
                <a:moveTo>
                  <a:pt x="21600" y="6079"/>
                </a:moveTo>
                <a:lnTo>
                  <a:pt x="15901" y="0"/>
                </a:lnTo>
                <a:lnTo>
                  <a:pt x="15901" y="3240"/>
                </a:lnTo>
                <a:lnTo>
                  <a:pt x="12427" y="3240"/>
                </a:lnTo>
                <a:cubicBezTo>
                  <a:pt x="5564" y="3240"/>
                  <a:pt x="0" y="7233"/>
                  <a:pt x="0" y="12158"/>
                </a:cubicBezTo>
                <a:lnTo>
                  <a:pt x="0" y="21600"/>
                </a:lnTo>
                <a:lnTo>
                  <a:pt x="5804" y="21600"/>
                </a:lnTo>
                <a:lnTo>
                  <a:pt x="5804" y="12158"/>
                </a:lnTo>
                <a:cubicBezTo>
                  <a:pt x="5804" y="10369"/>
                  <a:pt x="8769" y="8918"/>
                  <a:pt x="12427" y="8918"/>
                </a:cubicBezTo>
                <a:lnTo>
                  <a:pt x="15901" y="8918"/>
                </a:lnTo>
                <a:lnTo>
                  <a:pt x="15901" y="12158"/>
                </a:lnTo>
                <a:close/>
              </a:path>
            </a:pathLst>
          </a:custGeom>
          <a:solidFill>
            <a:srgbClr val="004A94"/>
          </a:solidFill>
          <a:ln w="12700">
            <a:solidFill>
              <a:schemeClr val="tx1"/>
            </a:solidFill>
            <a:miter lim="800000"/>
            <a:headEnd type="none" w="sm" len="sm"/>
            <a:tailEnd type="none" w="sm" len="sm"/>
          </a:ln>
        </p:spPr>
        <p:txBody>
          <a:bodyPr wrap="none" lIns="91406" tIns="45702" rIns="91406" bIns="45702" anchor="ctr"/>
          <a:lstStyle/>
          <a:p>
            <a:pPr eaLnBrk="0" fontAlgn="base" hangingPunct="0">
              <a:spcBef>
                <a:spcPct val="0"/>
              </a:spcBef>
              <a:spcAft>
                <a:spcPct val="0"/>
              </a:spcAft>
              <a:defRPr/>
            </a:pPr>
            <a:endParaRPr lang="en-US" sz="2000">
              <a:solidFill>
                <a:srgbClr val="FFFF00"/>
              </a:solidFill>
              <a:effectLst>
                <a:outerShdw blurRad="38100" dist="38100" dir="2700000" algn="tl">
                  <a:srgbClr val="000000">
                    <a:alpha val="43137"/>
                  </a:srgbClr>
                </a:outerShdw>
              </a:effectLst>
            </a:endParaRPr>
          </a:p>
        </p:txBody>
      </p:sp>
      <p:sp>
        <p:nvSpPr>
          <p:cNvPr id="99333" name="Text Box 5"/>
          <p:cNvSpPr txBox="1">
            <a:spLocks noChangeArrowheads="1"/>
          </p:cNvSpPr>
          <p:nvPr/>
        </p:nvSpPr>
        <p:spPr bwMode="auto">
          <a:xfrm>
            <a:off x="180975" y="386397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chemeClr val="accent6"/>
                </a:solidFill>
              </a:rPr>
              <a:t>Growth Factors Hormones</a:t>
            </a:r>
            <a:br>
              <a:rPr lang="en-US" sz="1600" b="1" dirty="0">
                <a:solidFill>
                  <a:schemeClr val="accent6"/>
                </a:solidFill>
              </a:rPr>
            </a:br>
            <a:r>
              <a:rPr lang="en-US" sz="1600" b="1" dirty="0">
                <a:solidFill>
                  <a:schemeClr val="accent6"/>
                </a:solidFill>
              </a:rPr>
              <a:t>Cytokines</a:t>
            </a:r>
          </a:p>
        </p:txBody>
      </p:sp>
      <p:sp>
        <p:nvSpPr>
          <p:cNvPr id="99334" name="Text Box 6"/>
          <p:cNvSpPr txBox="1">
            <a:spLocks noChangeArrowheads="1"/>
          </p:cNvSpPr>
          <p:nvPr/>
        </p:nvSpPr>
        <p:spPr bwMode="auto">
          <a:xfrm>
            <a:off x="3937161" y="6107113"/>
            <a:ext cx="761678"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50000"/>
              </a:spcBef>
              <a:spcAft>
                <a:spcPct val="0"/>
              </a:spcAft>
            </a:pPr>
            <a:r>
              <a:rPr lang="en-US" sz="1800" b="1" dirty="0">
                <a:solidFill>
                  <a:srgbClr val="FF0000"/>
                </a:solidFill>
              </a:rPr>
              <a:t>Bone</a:t>
            </a:r>
          </a:p>
        </p:txBody>
      </p:sp>
      <p:sp>
        <p:nvSpPr>
          <p:cNvPr id="99335" name="Text Box 7"/>
          <p:cNvSpPr txBox="1">
            <a:spLocks noChangeArrowheads="1"/>
          </p:cNvSpPr>
          <p:nvPr/>
        </p:nvSpPr>
        <p:spPr bwMode="auto">
          <a:xfrm>
            <a:off x="7848600" y="5916819"/>
            <a:ext cx="1244600" cy="50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06" tIns="45702" rIns="91406" bIns="45702" anchor="b">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lnSpc>
                <a:spcPct val="90000"/>
              </a:lnSpc>
              <a:spcBef>
                <a:spcPct val="20000"/>
              </a:spcBef>
              <a:spcAft>
                <a:spcPct val="0"/>
              </a:spcAft>
            </a:pPr>
            <a:r>
              <a:rPr lang="en-US" sz="1000" b="1" dirty="0">
                <a:solidFill>
                  <a:srgbClr val="00B0F0"/>
                </a:solidFill>
              </a:rPr>
              <a:t>CFU-M = colony forming unit macrophage</a:t>
            </a:r>
          </a:p>
        </p:txBody>
      </p:sp>
      <p:sp>
        <p:nvSpPr>
          <p:cNvPr id="99336" name="Text Box 8"/>
          <p:cNvSpPr txBox="1">
            <a:spLocks noChangeArrowheads="1"/>
          </p:cNvSpPr>
          <p:nvPr/>
        </p:nvSpPr>
        <p:spPr bwMode="auto">
          <a:xfrm>
            <a:off x="1731963" y="5876925"/>
            <a:ext cx="1285875" cy="7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50000"/>
              </a:spcBef>
              <a:spcAft>
                <a:spcPct val="0"/>
              </a:spcAft>
            </a:pPr>
            <a:r>
              <a:rPr lang="en-US" sz="1600" b="1" dirty="0">
                <a:solidFill>
                  <a:srgbClr val="FF0000"/>
                </a:solidFill>
              </a:rPr>
              <a:t>Osteoblast </a:t>
            </a:r>
          </a:p>
          <a:p>
            <a:pPr algn="ctr" fontAlgn="base">
              <a:spcBef>
                <a:spcPct val="50000"/>
              </a:spcBef>
              <a:spcAft>
                <a:spcPct val="0"/>
              </a:spcAft>
            </a:pPr>
            <a:r>
              <a:rPr lang="en-US" sz="1600" b="1" dirty="0">
                <a:solidFill>
                  <a:srgbClr val="FF0000"/>
                </a:solidFill>
              </a:rPr>
              <a:t>Lineage</a:t>
            </a:r>
          </a:p>
        </p:txBody>
      </p:sp>
      <p:grpSp>
        <p:nvGrpSpPr>
          <p:cNvPr id="99337" name="Group 9"/>
          <p:cNvGrpSpPr>
            <a:grpSpLocks/>
          </p:cNvGrpSpPr>
          <p:nvPr/>
        </p:nvGrpSpPr>
        <p:grpSpPr bwMode="auto">
          <a:xfrm>
            <a:off x="3651250" y="5600700"/>
            <a:ext cx="1714500" cy="368300"/>
            <a:chOff x="2300" y="3528"/>
            <a:chExt cx="1080" cy="232"/>
          </a:xfrm>
        </p:grpSpPr>
        <p:sp useBgFill="1">
          <p:nvSpPr>
            <p:cNvPr id="99450" name="Oval 10"/>
            <p:cNvSpPr>
              <a:spLocks noChangeArrowheads="1"/>
            </p:cNvSpPr>
            <p:nvPr/>
          </p:nvSpPr>
          <p:spPr bwMode="auto">
            <a:xfrm>
              <a:off x="3132" y="3596"/>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9451" name="Oval 11"/>
            <p:cNvSpPr>
              <a:spLocks noChangeArrowheads="1"/>
            </p:cNvSpPr>
            <p:nvPr/>
          </p:nvSpPr>
          <p:spPr bwMode="auto">
            <a:xfrm>
              <a:off x="2348" y="3576"/>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9452" name="Oval 12"/>
            <p:cNvSpPr>
              <a:spLocks noChangeArrowheads="1"/>
            </p:cNvSpPr>
            <p:nvPr/>
          </p:nvSpPr>
          <p:spPr bwMode="auto">
            <a:xfrm>
              <a:off x="2300" y="3528"/>
              <a:ext cx="128" cy="160"/>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9453" name="Oval 13"/>
            <p:cNvSpPr>
              <a:spLocks noChangeArrowheads="1"/>
            </p:cNvSpPr>
            <p:nvPr/>
          </p:nvSpPr>
          <p:spPr bwMode="auto">
            <a:xfrm>
              <a:off x="3084" y="3556"/>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9454" name="Oval 14"/>
            <p:cNvSpPr>
              <a:spLocks noChangeArrowheads="1"/>
            </p:cNvSpPr>
            <p:nvPr/>
          </p:nvSpPr>
          <p:spPr bwMode="auto">
            <a:xfrm>
              <a:off x="3020" y="3584"/>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9455" name="Oval 15"/>
            <p:cNvSpPr>
              <a:spLocks noChangeArrowheads="1"/>
            </p:cNvSpPr>
            <p:nvPr/>
          </p:nvSpPr>
          <p:spPr bwMode="auto">
            <a:xfrm>
              <a:off x="2408" y="3596"/>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9456" name="Oval 16"/>
            <p:cNvSpPr>
              <a:spLocks noChangeArrowheads="1"/>
            </p:cNvSpPr>
            <p:nvPr/>
          </p:nvSpPr>
          <p:spPr bwMode="auto">
            <a:xfrm>
              <a:off x="3188" y="3600"/>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sp useBgFill="1">
          <p:nvSpPr>
            <p:cNvPr id="99457" name="Oval 17"/>
            <p:cNvSpPr>
              <a:spLocks noChangeArrowheads="1"/>
            </p:cNvSpPr>
            <p:nvPr/>
          </p:nvSpPr>
          <p:spPr bwMode="auto">
            <a:xfrm>
              <a:off x="3252" y="3568"/>
              <a:ext cx="128" cy="160"/>
            </a:xfrm>
            <a:prstGeom prst="ellipse">
              <a:avLst/>
            </a:prstGeom>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r" fontAlgn="base">
                <a:spcBef>
                  <a:spcPct val="50000"/>
                </a:spcBef>
                <a:spcAft>
                  <a:spcPct val="0"/>
                </a:spcAft>
              </a:pPr>
              <a:endParaRPr lang="en-US" sz="1400">
                <a:solidFill>
                  <a:srgbClr val="FFFF00"/>
                </a:solidFill>
              </a:endParaRPr>
            </a:p>
          </p:txBody>
        </p:sp>
      </p:grpSp>
      <p:sp>
        <p:nvSpPr>
          <p:cNvPr id="99338" name="AutoShape 18"/>
          <p:cNvSpPr>
            <a:spLocks noChangeArrowheads="1"/>
          </p:cNvSpPr>
          <p:nvPr/>
        </p:nvSpPr>
        <p:spPr bwMode="auto">
          <a:xfrm>
            <a:off x="5172075" y="33686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39" name="AutoShape 19"/>
          <p:cNvSpPr>
            <a:spLocks noChangeArrowheads="1"/>
          </p:cNvSpPr>
          <p:nvPr/>
        </p:nvSpPr>
        <p:spPr bwMode="auto">
          <a:xfrm>
            <a:off x="4473575" y="463232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40" name="AutoShape 20"/>
          <p:cNvSpPr>
            <a:spLocks noChangeArrowheads="1"/>
          </p:cNvSpPr>
          <p:nvPr/>
        </p:nvSpPr>
        <p:spPr bwMode="auto">
          <a:xfrm>
            <a:off x="4448175" y="38639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grpSp>
        <p:nvGrpSpPr>
          <p:cNvPr id="99341" name="Group 21"/>
          <p:cNvGrpSpPr>
            <a:grpSpLocks/>
          </p:cNvGrpSpPr>
          <p:nvPr/>
        </p:nvGrpSpPr>
        <p:grpSpPr bwMode="auto">
          <a:xfrm>
            <a:off x="1855788" y="5411788"/>
            <a:ext cx="246062" cy="284162"/>
            <a:chOff x="1081" y="3065"/>
            <a:chExt cx="155" cy="179"/>
          </a:xfrm>
        </p:grpSpPr>
        <p:sp>
          <p:nvSpPr>
            <p:cNvPr id="1710102" name="Line 22"/>
            <p:cNvSpPr>
              <a:spLocks noChangeShapeType="1"/>
            </p:cNvSpPr>
            <p:nvPr/>
          </p:nvSpPr>
          <p:spPr bwMode="auto">
            <a:xfrm>
              <a:off x="1168" y="3152"/>
              <a:ext cx="40" cy="92"/>
            </a:xfrm>
            <a:prstGeom prst="line">
              <a:avLst/>
            </a:prstGeom>
            <a:noFill/>
            <a:ln w="12700">
              <a:solidFill>
                <a:srgbClr val="00FFFF"/>
              </a:solidFill>
              <a:round/>
              <a:headEnd/>
              <a:tailEnd/>
            </a:ln>
          </p:spPr>
          <p:txBody>
            <a:bodyPr wrap="none" anchor="ctr"/>
            <a:lstStyle/>
            <a:p>
              <a:pPr eaLnBrk="0" fontAlgn="base" hangingPunct="0">
                <a:spcBef>
                  <a:spcPct val="0"/>
                </a:spcBef>
                <a:spcAft>
                  <a:spcPct val="0"/>
                </a:spcAft>
                <a:defRPr/>
              </a:pPr>
              <a:endParaRPr lang="en-US" sz="2000">
                <a:solidFill>
                  <a:srgbClr val="FFFF00"/>
                </a:solidFill>
                <a:effectLst>
                  <a:outerShdw blurRad="38100" dist="38100" dir="2700000" algn="tl">
                    <a:srgbClr val="000000">
                      <a:alpha val="43137"/>
                    </a:srgbClr>
                  </a:outerShdw>
                </a:effectLst>
              </a:endParaRPr>
            </a:p>
          </p:txBody>
        </p:sp>
        <p:sp>
          <p:nvSpPr>
            <p:cNvPr id="99449" name="AutoShape 23"/>
            <p:cNvSpPr>
              <a:spLocks noChangeAspect="1" noChangeArrowheads="1"/>
            </p:cNvSpPr>
            <p:nvPr/>
          </p:nvSpPr>
          <p:spPr bwMode="auto">
            <a:xfrm>
              <a:off x="1081" y="3065"/>
              <a:ext cx="155" cy="142"/>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pPr algn="r" fontAlgn="base">
                <a:spcBef>
                  <a:spcPct val="50000"/>
                </a:spcBef>
                <a:spcAft>
                  <a:spcPct val="0"/>
                </a:spcAft>
              </a:pPr>
              <a:endParaRPr lang="en-US" sz="1400">
                <a:solidFill>
                  <a:srgbClr val="FFFF00"/>
                </a:solidFill>
              </a:endParaRPr>
            </a:p>
          </p:txBody>
        </p:sp>
      </p:grpSp>
      <p:grpSp>
        <p:nvGrpSpPr>
          <p:cNvPr id="99342" name="Group 24"/>
          <p:cNvGrpSpPr>
            <a:grpSpLocks/>
          </p:cNvGrpSpPr>
          <p:nvPr/>
        </p:nvGrpSpPr>
        <p:grpSpPr bwMode="auto">
          <a:xfrm rot="-305110">
            <a:off x="1479550" y="5499100"/>
            <a:ext cx="1671638" cy="534988"/>
            <a:chOff x="1380" y="2854"/>
            <a:chExt cx="1053" cy="337"/>
          </a:xfrm>
        </p:grpSpPr>
        <p:pic>
          <p:nvPicPr>
            <p:cNvPr id="99444" name="Picture 25" descr="Osteobla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23030">
              <a:off x="2129" y="2908"/>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45" name="Picture 26" descr="Osteobla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23030">
              <a:off x="1878" y="2890"/>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46" name="Picture 27" descr="Osteobla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98177">
              <a:off x="1626" y="2866"/>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47" name="Picture 28" descr="Osteobla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23030">
              <a:off x="1380" y="2854"/>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343" name="Group 29"/>
          <p:cNvGrpSpPr>
            <a:grpSpLocks/>
          </p:cNvGrpSpPr>
          <p:nvPr/>
        </p:nvGrpSpPr>
        <p:grpSpPr bwMode="auto">
          <a:xfrm>
            <a:off x="3748088" y="5100638"/>
            <a:ext cx="1536700" cy="996950"/>
            <a:chOff x="2370" y="3213"/>
            <a:chExt cx="968" cy="628"/>
          </a:xfrm>
        </p:grpSpPr>
        <p:pic>
          <p:nvPicPr>
            <p:cNvPr id="99440" name="Picture 30" descr="R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4372">
              <a:off x="2880" y="3358"/>
              <a:ext cx="311" cy="291"/>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41" name="Picture 31" descr="R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56795">
              <a:off x="2370" y="3314"/>
              <a:ext cx="314" cy="318"/>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42" name="Picture 32" descr="Osteoclast-2"/>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rot="2152436">
              <a:off x="2494" y="3241"/>
              <a:ext cx="84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443" name="Picture 33" descr="R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59948">
              <a:off x="2659" y="3213"/>
              <a:ext cx="329" cy="32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344" name="Group 34"/>
          <p:cNvGrpSpPr>
            <a:grpSpLocks/>
          </p:cNvGrpSpPr>
          <p:nvPr/>
        </p:nvGrpSpPr>
        <p:grpSpPr bwMode="auto">
          <a:xfrm>
            <a:off x="2655889" y="4679951"/>
            <a:ext cx="642937" cy="784225"/>
            <a:chOff x="1524" y="2795"/>
            <a:chExt cx="479" cy="699"/>
          </a:xfrm>
        </p:grpSpPr>
        <p:sp>
          <p:nvSpPr>
            <p:cNvPr id="1710115" name="AutoShape 35"/>
            <p:cNvSpPr>
              <a:spLocks noChangeArrowheads="1"/>
            </p:cNvSpPr>
            <p:nvPr/>
          </p:nvSpPr>
          <p:spPr bwMode="auto">
            <a:xfrm rot="-31191">
              <a:off x="1524" y="2795"/>
              <a:ext cx="479" cy="69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6 w 21600"/>
                <a:gd name="T13" fmla="*/ 3245 h 21600"/>
                <a:gd name="T14" fmla="*/ 18939 w 21600"/>
                <a:gd name="T15" fmla="*/ 8930 h 21600"/>
              </a:gdLst>
              <a:ahLst/>
              <a:cxnLst>
                <a:cxn ang="T8">
                  <a:pos x="T0" y="T1"/>
                </a:cxn>
                <a:cxn ang="T9">
                  <a:pos x="T2" y="T3"/>
                </a:cxn>
                <a:cxn ang="T10">
                  <a:pos x="T4" y="T5"/>
                </a:cxn>
                <a:cxn ang="T11">
                  <a:pos x="T6" y="T7"/>
                </a:cxn>
              </a:cxnLst>
              <a:rect l="T12" t="T13" r="T14" b="T15"/>
              <a:pathLst>
                <a:path w="21600" h="21600">
                  <a:moveTo>
                    <a:pt x="21600" y="6079"/>
                  </a:moveTo>
                  <a:lnTo>
                    <a:pt x="15901" y="0"/>
                  </a:lnTo>
                  <a:lnTo>
                    <a:pt x="15901" y="3240"/>
                  </a:lnTo>
                  <a:lnTo>
                    <a:pt x="12427" y="3240"/>
                  </a:lnTo>
                  <a:cubicBezTo>
                    <a:pt x="5564" y="3240"/>
                    <a:pt x="0" y="7233"/>
                    <a:pt x="0" y="12158"/>
                  </a:cubicBezTo>
                  <a:lnTo>
                    <a:pt x="0" y="21600"/>
                  </a:lnTo>
                  <a:lnTo>
                    <a:pt x="5804" y="21600"/>
                  </a:lnTo>
                  <a:lnTo>
                    <a:pt x="5804" y="12158"/>
                  </a:lnTo>
                  <a:cubicBezTo>
                    <a:pt x="5804" y="10369"/>
                    <a:pt x="8769" y="8918"/>
                    <a:pt x="12427" y="8918"/>
                  </a:cubicBezTo>
                  <a:lnTo>
                    <a:pt x="15901" y="8918"/>
                  </a:lnTo>
                  <a:lnTo>
                    <a:pt x="15901" y="12158"/>
                  </a:lnTo>
                  <a:close/>
                </a:path>
              </a:pathLst>
            </a:custGeom>
            <a:solidFill>
              <a:schemeClr val="bg1"/>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defRPr/>
              </a:pPr>
              <a:endParaRPr lang="en-US" sz="2000">
                <a:solidFill>
                  <a:srgbClr val="FFFF00"/>
                </a:solidFill>
                <a:effectLst>
                  <a:outerShdw blurRad="38100" dist="38100" dir="2700000" algn="tl">
                    <a:srgbClr val="000000">
                      <a:alpha val="43137"/>
                    </a:srgbClr>
                  </a:outerShdw>
                </a:effectLst>
              </a:endParaRPr>
            </a:p>
          </p:txBody>
        </p:sp>
        <p:sp>
          <p:nvSpPr>
            <p:cNvPr id="99439" name="WordArt 36"/>
            <p:cNvSpPr>
              <a:spLocks noChangeArrowheads="1" noChangeShapeType="1" noTextEdit="1"/>
            </p:cNvSpPr>
            <p:nvPr/>
          </p:nvSpPr>
          <p:spPr bwMode="auto">
            <a:xfrm rot="-1079834">
              <a:off x="1607" y="3013"/>
              <a:ext cx="347" cy="1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546412"/>
                </a:avLst>
              </a:prstTxWarp>
            </a:bodyPr>
            <a:lstStyle/>
            <a:p>
              <a:pPr algn="ctr" eaLnBrk="0" fontAlgn="base" hangingPunct="0">
                <a:spcBef>
                  <a:spcPct val="0"/>
                </a:spcBef>
                <a:spcAft>
                  <a:spcPct val="0"/>
                </a:spcAft>
              </a:pPr>
              <a:r>
                <a:rPr lang="en-US" sz="1600" kern="10" dirty="0">
                  <a:solidFill>
                    <a:schemeClr val="accent6"/>
                  </a:solidFill>
                  <a:effectLst>
                    <a:outerShdw dist="38100" dir="2700000" algn="tl" rotWithShape="0">
                      <a:srgbClr val="000000">
                        <a:alpha val="43137"/>
                      </a:srgbClr>
                    </a:outerShdw>
                  </a:effectLst>
                  <a:latin typeface="Arial Black"/>
                </a:rPr>
                <a:t>RANKL</a:t>
              </a:r>
            </a:p>
          </p:txBody>
        </p:sp>
      </p:grpSp>
      <p:sp>
        <p:nvSpPr>
          <p:cNvPr id="99345" name="AutoShape 37"/>
          <p:cNvSpPr>
            <a:spLocks noChangeArrowheads="1"/>
          </p:cNvSpPr>
          <p:nvPr/>
        </p:nvSpPr>
        <p:spPr bwMode="auto">
          <a:xfrm>
            <a:off x="3768725" y="53117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pic>
        <p:nvPicPr>
          <p:cNvPr id="99346" name="Picture 38" descr="Ran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530974">
            <a:off x="5826127" y="3968750"/>
            <a:ext cx="409575" cy="404813"/>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39" descr="Rank"/>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rot="1158268">
            <a:off x="5735638" y="4946650"/>
            <a:ext cx="476250" cy="482600"/>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8" name="Text Box 40"/>
          <p:cNvSpPr txBox="1">
            <a:spLocks noChangeArrowheads="1"/>
          </p:cNvSpPr>
          <p:nvPr/>
        </p:nvSpPr>
        <p:spPr bwMode="auto">
          <a:xfrm>
            <a:off x="7058025" y="4943475"/>
            <a:ext cx="1519238"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chemeClr val="accent6"/>
                </a:solidFill>
              </a:rPr>
              <a:t>Osteoclast</a:t>
            </a:r>
          </a:p>
        </p:txBody>
      </p:sp>
      <p:sp>
        <p:nvSpPr>
          <p:cNvPr id="99349" name="Text Box 41"/>
          <p:cNvSpPr txBox="1">
            <a:spLocks noChangeArrowheads="1"/>
          </p:cNvSpPr>
          <p:nvPr/>
        </p:nvSpPr>
        <p:spPr bwMode="auto">
          <a:xfrm>
            <a:off x="6784975" y="2303463"/>
            <a:ext cx="845034"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chemeClr val="accent6"/>
                </a:solidFill>
              </a:rPr>
              <a:t>CFU-M</a:t>
            </a:r>
          </a:p>
        </p:txBody>
      </p:sp>
      <p:sp>
        <p:nvSpPr>
          <p:cNvPr id="99350" name="Text Box 42"/>
          <p:cNvSpPr txBox="1">
            <a:spLocks noChangeArrowheads="1"/>
          </p:cNvSpPr>
          <p:nvPr/>
        </p:nvSpPr>
        <p:spPr bwMode="auto">
          <a:xfrm>
            <a:off x="6784975" y="2874963"/>
            <a:ext cx="1313111" cy="7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chemeClr val="accent6"/>
                </a:solidFill>
              </a:rPr>
              <a:t>Pre-Fusion </a:t>
            </a:r>
          </a:p>
          <a:p>
            <a:pPr eaLnBrk="0" fontAlgn="base" hangingPunct="0">
              <a:spcBef>
                <a:spcPct val="50000"/>
              </a:spcBef>
              <a:spcAft>
                <a:spcPct val="0"/>
              </a:spcAft>
            </a:pPr>
            <a:r>
              <a:rPr lang="en-US" sz="1600" b="1" dirty="0">
                <a:solidFill>
                  <a:schemeClr val="accent6"/>
                </a:solidFill>
              </a:rPr>
              <a:t>Osteoclast</a:t>
            </a:r>
          </a:p>
        </p:txBody>
      </p:sp>
      <p:sp>
        <p:nvSpPr>
          <p:cNvPr id="99351" name="Text Box 43"/>
          <p:cNvSpPr txBox="1">
            <a:spLocks noChangeArrowheads="1"/>
          </p:cNvSpPr>
          <p:nvPr/>
        </p:nvSpPr>
        <p:spPr bwMode="auto">
          <a:xfrm>
            <a:off x="6784975" y="3857625"/>
            <a:ext cx="1622491" cy="7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chemeClr val="accent6"/>
                </a:solidFill>
              </a:rPr>
              <a:t>Multinucleated</a:t>
            </a:r>
          </a:p>
          <a:p>
            <a:pPr eaLnBrk="0" fontAlgn="base" hangingPunct="0">
              <a:spcBef>
                <a:spcPct val="50000"/>
              </a:spcBef>
              <a:spcAft>
                <a:spcPct val="0"/>
              </a:spcAft>
            </a:pPr>
            <a:r>
              <a:rPr lang="en-US" sz="1600" b="1" dirty="0">
                <a:solidFill>
                  <a:schemeClr val="accent6"/>
                </a:solidFill>
              </a:rPr>
              <a:t>Osteoclast</a:t>
            </a:r>
          </a:p>
        </p:txBody>
      </p:sp>
      <p:grpSp>
        <p:nvGrpSpPr>
          <p:cNvPr id="99352" name="Group 44"/>
          <p:cNvGrpSpPr>
            <a:grpSpLocks/>
          </p:cNvGrpSpPr>
          <p:nvPr/>
        </p:nvGrpSpPr>
        <p:grpSpPr bwMode="auto">
          <a:xfrm>
            <a:off x="6257925" y="2287588"/>
            <a:ext cx="254000" cy="273050"/>
            <a:chOff x="3981" y="351"/>
            <a:chExt cx="178" cy="192"/>
          </a:xfrm>
        </p:grpSpPr>
        <p:sp>
          <p:nvSpPr>
            <p:cNvPr id="99436" name="Oval 45"/>
            <p:cNvSpPr>
              <a:spLocks noChangeArrowheads="1"/>
            </p:cNvSpPr>
            <p:nvPr/>
          </p:nvSpPr>
          <p:spPr bwMode="auto">
            <a:xfrm>
              <a:off x="3981" y="351"/>
              <a:ext cx="178" cy="192"/>
            </a:xfrm>
            <a:prstGeom prst="ellipse">
              <a:avLst/>
            </a:prstGeom>
            <a:gradFill rotWithShape="0">
              <a:gsLst>
                <a:gs pos="0">
                  <a:srgbClr val="FF99FF"/>
                </a:gs>
                <a:gs pos="100000">
                  <a:srgbClr val="DC84DC"/>
                </a:gs>
              </a:gsLst>
              <a:path path="shape">
                <a:fillToRect l="50000" t="50000" r="50000" b="50000"/>
              </a:path>
            </a:gradFill>
            <a:ln w="9525" algn="ctr">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sp>
          <p:nvSpPr>
            <p:cNvPr id="99437" name="Oval 46"/>
            <p:cNvSpPr>
              <a:spLocks noChangeArrowheads="1"/>
            </p:cNvSpPr>
            <p:nvPr/>
          </p:nvSpPr>
          <p:spPr bwMode="auto">
            <a:xfrm>
              <a:off x="4018" y="424"/>
              <a:ext cx="79" cy="46"/>
            </a:xfrm>
            <a:prstGeom prst="ellipse">
              <a:avLst/>
            </a:prstGeom>
            <a:gradFill rotWithShape="0">
              <a:gsLst>
                <a:gs pos="0">
                  <a:srgbClr val="FF99FF"/>
                </a:gs>
                <a:gs pos="100000">
                  <a:srgbClr val="DC84DC"/>
                </a:gs>
              </a:gsLst>
              <a:path path="shape">
                <a:fillToRect l="50000" t="50000" r="50000" b="50000"/>
              </a:path>
            </a:gradFill>
            <a:ln w="9525" algn="ctr">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grpSp>
      <p:sp>
        <p:nvSpPr>
          <p:cNvPr id="99353" name="Oval 47"/>
          <p:cNvSpPr>
            <a:spLocks noChangeArrowheads="1"/>
          </p:cNvSpPr>
          <p:nvPr/>
        </p:nvSpPr>
        <p:spPr bwMode="auto">
          <a:xfrm>
            <a:off x="6213475" y="2882902"/>
            <a:ext cx="330200" cy="409575"/>
          </a:xfrm>
          <a:prstGeom prst="ellipse">
            <a:avLst/>
          </a:prstGeom>
          <a:gradFill rotWithShape="0">
            <a:gsLst>
              <a:gs pos="0">
                <a:srgbClr val="FF99FF"/>
              </a:gs>
              <a:gs pos="100000">
                <a:srgbClr val="DC84DC"/>
              </a:gs>
            </a:gsLst>
            <a:path path="shape">
              <a:fillToRect l="50000" t="50000" r="50000" b="50000"/>
            </a:path>
          </a:gra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54" name="Oval 48"/>
          <p:cNvSpPr>
            <a:spLocks noChangeArrowheads="1"/>
          </p:cNvSpPr>
          <p:nvPr/>
        </p:nvSpPr>
        <p:spPr bwMode="auto">
          <a:xfrm>
            <a:off x="6332540" y="3021013"/>
            <a:ext cx="147637" cy="95250"/>
          </a:xfrm>
          <a:prstGeom prst="ellipse">
            <a:avLst/>
          </a:prstGeom>
          <a:solidFill>
            <a:srgbClr val="969696"/>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55" name="Oval 49"/>
          <p:cNvSpPr>
            <a:spLocks noChangeArrowheads="1"/>
          </p:cNvSpPr>
          <p:nvPr/>
        </p:nvSpPr>
        <p:spPr bwMode="auto">
          <a:xfrm>
            <a:off x="6115050" y="3867151"/>
            <a:ext cx="508000" cy="517525"/>
          </a:xfrm>
          <a:prstGeom prst="ellipse">
            <a:avLst/>
          </a:prstGeom>
          <a:gradFill rotWithShape="0">
            <a:gsLst>
              <a:gs pos="0">
                <a:srgbClr val="FF66FF"/>
              </a:gs>
              <a:gs pos="100000">
                <a:srgbClr val="C24EC2"/>
              </a:gs>
            </a:gsLst>
            <a:path path="shape">
              <a:fillToRect l="50000" t="50000" r="50000" b="50000"/>
            </a:path>
          </a:gra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56" name="Oval 50"/>
          <p:cNvSpPr>
            <a:spLocks noChangeArrowheads="1"/>
          </p:cNvSpPr>
          <p:nvPr/>
        </p:nvSpPr>
        <p:spPr bwMode="auto">
          <a:xfrm>
            <a:off x="6289675" y="3967163"/>
            <a:ext cx="109538" cy="63500"/>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57" name="Oval 51"/>
          <p:cNvSpPr>
            <a:spLocks noChangeArrowheads="1"/>
          </p:cNvSpPr>
          <p:nvPr/>
        </p:nvSpPr>
        <p:spPr bwMode="auto">
          <a:xfrm>
            <a:off x="6383340" y="4143377"/>
            <a:ext cx="111125" cy="68263"/>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58" name="Oval 52"/>
          <p:cNvSpPr>
            <a:spLocks noChangeArrowheads="1"/>
          </p:cNvSpPr>
          <p:nvPr/>
        </p:nvSpPr>
        <p:spPr bwMode="auto">
          <a:xfrm>
            <a:off x="6335715" y="4279900"/>
            <a:ext cx="111125" cy="63500"/>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59" name="Oval 53"/>
          <p:cNvSpPr>
            <a:spLocks noChangeArrowheads="1"/>
          </p:cNvSpPr>
          <p:nvPr/>
        </p:nvSpPr>
        <p:spPr bwMode="auto">
          <a:xfrm>
            <a:off x="6256338" y="4086225"/>
            <a:ext cx="112712" cy="63500"/>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60" name="Oval 54"/>
          <p:cNvSpPr>
            <a:spLocks noChangeArrowheads="1"/>
          </p:cNvSpPr>
          <p:nvPr/>
        </p:nvSpPr>
        <p:spPr bwMode="auto">
          <a:xfrm>
            <a:off x="6413502" y="4021140"/>
            <a:ext cx="112713" cy="65087"/>
          </a:xfrm>
          <a:prstGeom prst="ellipse">
            <a:avLst/>
          </a:prstGeom>
          <a:solidFill>
            <a:srgbClr val="CC66FF"/>
          </a:solidFill>
          <a:ln w="9525">
            <a:solidFill>
              <a:schemeClr val="bg2"/>
            </a:solidFill>
            <a:round/>
            <a:headEnd/>
            <a:tailEnd/>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61" name="AutoShape 55"/>
          <p:cNvSpPr>
            <a:spLocks noChangeAspect="1" noChangeArrowheads="1"/>
          </p:cNvSpPr>
          <p:nvPr/>
        </p:nvSpPr>
        <p:spPr bwMode="auto">
          <a:xfrm>
            <a:off x="6238875" y="3338513"/>
            <a:ext cx="279400" cy="500062"/>
          </a:xfrm>
          <a:prstGeom prst="downArrow">
            <a:avLst>
              <a:gd name="adj1" fmla="val 50000"/>
              <a:gd name="adj2" fmla="val 92123"/>
            </a:avLst>
          </a:prstGeom>
          <a:solidFill>
            <a:srgbClr val="000000"/>
          </a:solidFill>
          <a:ln w="12700">
            <a:solidFill>
              <a:schemeClr val="tx1"/>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62" name="AutoShape 56"/>
          <p:cNvSpPr>
            <a:spLocks noChangeArrowheads="1"/>
          </p:cNvSpPr>
          <p:nvPr/>
        </p:nvSpPr>
        <p:spPr bwMode="auto">
          <a:xfrm>
            <a:off x="6303963" y="2586038"/>
            <a:ext cx="152400" cy="273050"/>
          </a:xfrm>
          <a:prstGeom prst="downArrow">
            <a:avLst>
              <a:gd name="adj1" fmla="val 50000"/>
              <a:gd name="adj2" fmla="val 92221"/>
            </a:avLst>
          </a:prstGeom>
          <a:solidFill>
            <a:srgbClr val="000000"/>
          </a:solidFill>
          <a:ln w="12700">
            <a:solidFill>
              <a:schemeClr val="tx1"/>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63" name="AutoShape 57"/>
          <p:cNvSpPr>
            <a:spLocks noChangeAspect="1" noChangeArrowheads="1"/>
          </p:cNvSpPr>
          <p:nvPr/>
        </p:nvSpPr>
        <p:spPr bwMode="auto">
          <a:xfrm>
            <a:off x="6242050" y="4430713"/>
            <a:ext cx="277813" cy="501650"/>
          </a:xfrm>
          <a:prstGeom prst="downArrow">
            <a:avLst>
              <a:gd name="adj1" fmla="val 50000"/>
              <a:gd name="adj2" fmla="val 92944"/>
            </a:avLst>
          </a:prstGeom>
          <a:solidFill>
            <a:srgbClr val="000000"/>
          </a:solidFill>
          <a:ln w="12700">
            <a:solidFill>
              <a:schemeClr val="tx1"/>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pic>
        <p:nvPicPr>
          <p:cNvPr id="99364" name="Picture 58" descr="Ran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48262">
            <a:off x="5902327" y="2940050"/>
            <a:ext cx="409575" cy="404813"/>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5" name="Picture 59" descr="Rank"/>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rot="475909">
            <a:off x="6600825" y="5003800"/>
            <a:ext cx="482600" cy="476250"/>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6" name="Picture 60" descr="Osteoclast-2"/>
          <p:cNvPicPr>
            <a:picLocks noChangeAspect="1" noChangeArrowheads="1"/>
          </p:cNvPicPr>
          <p:nvPr/>
        </p:nvPicPr>
        <p:blipFill>
          <a:blip r:embed="rId9">
            <a:lum contrast="18000"/>
            <a:grayscl/>
            <a:extLst>
              <a:ext uri="{28A0092B-C50C-407E-A947-70E740481C1C}">
                <a14:useLocalDpi xmlns:a14="http://schemas.microsoft.com/office/drawing/2010/main" val="0"/>
              </a:ext>
            </a:extLst>
          </a:blip>
          <a:srcRect/>
          <a:stretch>
            <a:fillRect/>
          </a:stretch>
        </p:blipFill>
        <p:spPr bwMode="auto">
          <a:xfrm rot="2642387">
            <a:off x="5824538" y="5113338"/>
            <a:ext cx="128905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7" name="Picture 61" descr="Rank"/>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rot="-2143194">
            <a:off x="6162675" y="4849813"/>
            <a:ext cx="482600" cy="476250"/>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42" name="AutoShape 62"/>
          <p:cNvSpPr>
            <a:spLocks noChangeAspect="1" noChangeArrowheads="1"/>
          </p:cNvSpPr>
          <p:nvPr/>
        </p:nvSpPr>
        <p:spPr bwMode="ltGray">
          <a:xfrm>
            <a:off x="6188077" y="3343277"/>
            <a:ext cx="377825" cy="358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bg2"/>
            </a:solidFill>
            <a:miter lim="800000"/>
            <a:headEnd type="none" w="sm" len="sm"/>
            <a:tailEnd type="none" w="sm" len="sm"/>
          </a:ln>
        </p:spPr>
        <p:txBody>
          <a:bodyPr wrap="none" lIns="91406" tIns="45702" rIns="91406" bIns="45702" anchor="ctr"/>
          <a:lstStyle/>
          <a:p>
            <a:pPr eaLnBrk="0" fontAlgn="base" hangingPunct="0">
              <a:spcBef>
                <a:spcPct val="0"/>
              </a:spcBef>
              <a:spcAft>
                <a:spcPct val="0"/>
              </a:spcAft>
              <a:defRPr/>
            </a:pPr>
            <a:endParaRPr lang="en-US" sz="2000">
              <a:solidFill>
                <a:srgbClr val="FFFF00"/>
              </a:solidFill>
              <a:effectLst>
                <a:outerShdw blurRad="38100" dist="38100" dir="2700000" algn="tl">
                  <a:srgbClr val="000000">
                    <a:alpha val="43137"/>
                  </a:srgbClr>
                </a:outerShdw>
              </a:effectLst>
            </a:endParaRPr>
          </a:p>
        </p:txBody>
      </p:sp>
      <p:sp>
        <p:nvSpPr>
          <p:cNvPr id="1710143" name="AutoShape 63"/>
          <p:cNvSpPr>
            <a:spLocks noChangeAspect="1" noChangeArrowheads="1"/>
          </p:cNvSpPr>
          <p:nvPr/>
        </p:nvSpPr>
        <p:spPr bwMode="ltGray">
          <a:xfrm>
            <a:off x="6194427" y="4470402"/>
            <a:ext cx="377825" cy="358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bg2"/>
            </a:solidFill>
            <a:miter lim="800000"/>
            <a:headEnd type="none" w="sm" len="sm"/>
            <a:tailEnd type="none" w="sm" len="sm"/>
          </a:ln>
        </p:spPr>
        <p:txBody>
          <a:bodyPr wrap="none" lIns="91406" tIns="45702" rIns="91406" bIns="45702" anchor="ctr"/>
          <a:lstStyle/>
          <a:p>
            <a:pPr eaLnBrk="0" fontAlgn="base" hangingPunct="0">
              <a:spcBef>
                <a:spcPct val="0"/>
              </a:spcBef>
              <a:spcAft>
                <a:spcPct val="0"/>
              </a:spcAft>
              <a:defRPr/>
            </a:pPr>
            <a:endParaRPr lang="en-US" sz="2000">
              <a:solidFill>
                <a:srgbClr val="FFFF00"/>
              </a:solidFill>
              <a:effectLst>
                <a:outerShdw blurRad="38100" dist="38100" dir="2700000" algn="tl">
                  <a:srgbClr val="000000">
                    <a:alpha val="43137"/>
                  </a:srgbClr>
                </a:outerShdw>
              </a:effectLst>
            </a:endParaRPr>
          </a:p>
        </p:txBody>
      </p:sp>
      <p:sp>
        <p:nvSpPr>
          <p:cNvPr id="99370" name="AutoShape 64"/>
          <p:cNvSpPr>
            <a:spLocks noChangeArrowheads="1"/>
          </p:cNvSpPr>
          <p:nvPr/>
        </p:nvSpPr>
        <p:spPr bwMode="auto">
          <a:xfrm>
            <a:off x="3495675" y="47148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
        <p:nvSpPr>
          <p:cNvPr id="99371" name="Text Box 65"/>
          <p:cNvSpPr txBox="1">
            <a:spLocks noChangeArrowheads="1"/>
          </p:cNvSpPr>
          <p:nvPr/>
        </p:nvSpPr>
        <p:spPr bwMode="auto">
          <a:xfrm>
            <a:off x="569914" y="2022475"/>
            <a:ext cx="719137"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400" b="1" dirty="0">
                <a:solidFill>
                  <a:schemeClr val="accent6"/>
                </a:solidFill>
              </a:rPr>
              <a:t>RANK</a:t>
            </a:r>
          </a:p>
        </p:txBody>
      </p:sp>
      <p:sp>
        <p:nvSpPr>
          <p:cNvPr id="99372" name="Text Box 66"/>
          <p:cNvSpPr txBox="1">
            <a:spLocks noChangeArrowheads="1"/>
          </p:cNvSpPr>
          <p:nvPr/>
        </p:nvSpPr>
        <p:spPr bwMode="auto">
          <a:xfrm>
            <a:off x="569913" y="1744663"/>
            <a:ext cx="933450"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400" b="1" dirty="0">
                <a:solidFill>
                  <a:schemeClr val="accent6"/>
                </a:solidFill>
              </a:rPr>
              <a:t>RANKL</a:t>
            </a:r>
          </a:p>
        </p:txBody>
      </p:sp>
      <p:sp>
        <p:nvSpPr>
          <p:cNvPr id="99373" name="AutoShape 67"/>
          <p:cNvSpPr>
            <a:spLocks noChangeArrowheads="1"/>
          </p:cNvSpPr>
          <p:nvPr/>
        </p:nvSpPr>
        <p:spPr bwMode="auto">
          <a:xfrm>
            <a:off x="319090" y="1760540"/>
            <a:ext cx="295275" cy="257175"/>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pic>
        <p:nvPicPr>
          <p:cNvPr id="99374" name="Picture 68" descr="Ra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7624">
            <a:off x="300038" y="1993902"/>
            <a:ext cx="341312" cy="34607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5" name="Rectangle 69"/>
          <p:cNvSpPr>
            <a:spLocks noChangeArrowheads="1"/>
          </p:cNvSpPr>
          <p:nvPr/>
        </p:nvSpPr>
        <p:spPr bwMode="auto">
          <a:xfrm>
            <a:off x="258763" y="1739900"/>
            <a:ext cx="1447800" cy="116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grpSp>
        <p:nvGrpSpPr>
          <p:cNvPr id="99376" name="Group 70"/>
          <p:cNvGrpSpPr>
            <a:grpSpLocks/>
          </p:cNvGrpSpPr>
          <p:nvPr/>
        </p:nvGrpSpPr>
        <p:grpSpPr bwMode="auto">
          <a:xfrm>
            <a:off x="371475" y="2384425"/>
            <a:ext cx="247650" cy="174625"/>
            <a:chOff x="2400" y="1056"/>
            <a:chExt cx="240" cy="192"/>
          </a:xfrm>
        </p:grpSpPr>
        <p:sp>
          <p:nvSpPr>
            <p:cNvPr id="99434" name="Oval 71"/>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sp>
          <p:nvSpPr>
            <p:cNvPr id="99435" name="Oval 72"/>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grpSp>
      <p:sp>
        <p:nvSpPr>
          <p:cNvPr id="99377" name="Text Box 73"/>
          <p:cNvSpPr txBox="1">
            <a:spLocks noChangeArrowheads="1"/>
          </p:cNvSpPr>
          <p:nvPr/>
        </p:nvSpPr>
        <p:spPr bwMode="auto">
          <a:xfrm>
            <a:off x="590550" y="2297113"/>
            <a:ext cx="704850"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50000"/>
              </a:spcBef>
              <a:spcAft>
                <a:spcPct val="0"/>
              </a:spcAft>
            </a:pPr>
            <a:r>
              <a:rPr lang="en-US" sz="1600" b="1" dirty="0">
                <a:solidFill>
                  <a:schemeClr val="accent6"/>
                </a:solidFill>
              </a:rPr>
              <a:t>OPG</a:t>
            </a:r>
          </a:p>
        </p:txBody>
      </p:sp>
      <p:grpSp>
        <p:nvGrpSpPr>
          <p:cNvPr id="99378" name="Group 74"/>
          <p:cNvGrpSpPr>
            <a:grpSpLocks/>
          </p:cNvGrpSpPr>
          <p:nvPr/>
        </p:nvGrpSpPr>
        <p:grpSpPr bwMode="auto">
          <a:xfrm rot="-4483428">
            <a:off x="332540" y="2548362"/>
            <a:ext cx="231466" cy="417859"/>
            <a:chOff x="2189" y="1288"/>
            <a:chExt cx="362" cy="786"/>
          </a:xfrm>
          <a:solidFill>
            <a:srgbClr val="00B0F0"/>
          </a:solidFill>
        </p:grpSpPr>
        <p:sp>
          <p:nvSpPr>
            <p:cNvPr id="99424" name="Rectangle 75"/>
            <p:cNvSpPr>
              <a:spLocks noChangeArrowheads="1"/>
            </p:cNvSpPr>
            <p:nvPr/>
          </p:nvSpPr>
          <p:spPr bwMode="auto">
            <a:xfrm rot="19578152">
              <a:off x="2274" y="1364"/>
              <a:ext cx="51" cy="588"/>
            </a:xfrm>
            <a:prstGeom prst="rect">
              <a:avLst/>
            </a:prstGeom>
            <a:grp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425" name="Rectangle 76"/>
            <p:cNvSpPr>
              <a:spLocks noChangeArrowheads="1"/>
            </p:cNvSpPr>
            <p:nvPr/>
          </p:nvSpPr>
          <p:spPr bwMode="auto">
            <a:xfrm>
              <a:off x="2226" y="1371"/>
              <a:ext cx="289" cy="579"/>
            </a:xfrm>
            <a:prstGeom prst="rect">
              <a:avLst/>
            </a:prstGeom>
            <a:grp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26" name="Rectangle 77"/>
            <p:cNvSpPr>
              <a:spLocks noChangeArrowheads="1"/>
            </p:cNvSpPr>
            <p:nvPr/>
          </p:nvSpPr>
          <p:spPr bwMode="auto">
            <a:xfrm>
              <a:off x="2226" y="1419"/>
              <a:ext cx="289" cy="579"/>
            </a:xfrm>
            <a:prstGeom prst="rect">
              <a:avLst/>
            </a:prstGeom>
            <a:grp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27" name="Rectangle 78"/>
            <p:cNvSpPr>
              <a:spLocks noChangeArrowheads="1"/>
            </p:cNvSpPr>
            <p:nvPr/>
          </p:nvSpPr>
          <p:spPr bwMode="auto">
            <a:xfrm>
              <a:off x="2189" y="1495"/>
              <a:ext cx="289" cy="5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28" name="Rectangle 79"/>
            <p:cNvSpPr>
              <a:spLocks noChangeArrowheads="1"/>
            </p:cNvSpPr>
            <p:nvPr/>
          </p:nvSpPr>
          <p:spPr bwMode="auto">
            <a:xfrm rot="19660972">
              <a:off x="2269" y="1288"/>
              <a:ext cx="31" cy="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29" name="Rectangle 80"/>
            <p:cNvSpPr>
              <a:spLocks noChangeArrowheads="1"/>
            </p:cNvSpPr>
            <p:nvPr/>
          </p:nvSpPr>
          <p:spPr bwMode="auto">
            <a:xfrm rot="19660972">
              <a:off x="2224" y="1312"/>
              <a:ext cx="32" cy="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30" name="Rectangle 81"/>
            <p:cNvSpPr>
              <a:spLocks noChangeArrowheads="1"/>
            </p:cNvSpPr>
            <p:nvPr/>
          </p:nvSpPr>
          <p:spPr bwMode="auto">
            <a:xfrm rot="2021848" flipH="1">
              <a:off x="2416" y="1366"/>
              <a:ext cx="51" cy="588"/>
            </a:xfrm>
            <a:prstGeom prst="rect">
              <a:avLst/>
            </a:prstGeom>
            <a:grp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431" name="Rectangle 82"/>
            <p:cNvSpPr>
              <a:spLocks noChangeArrowheads="1"/>
            </p:cNvSpPr>
            <p:nvPr/>
          </p:nvSpPr>
          <p:spPr bwMode="auto">
            <a:xfrm>
              <a:off x="2262" y="1495"/>
              <a:ext cx="289" cy="5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32" name="Rectangle 83"/>
            <p:cNvSpPr>
              <a:spLocks noChangeArrowheads="1"/>
            </p:cNvSpPr>
            <p:nvPr/>
          </p:nvSpPr>
          <p:spPr bwMode="auto">
            <a:xfrm rot="1939028" flipH="1">
              <a:off x="2438" y="1290"/>
              <a:ext cx="32" cy="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33" name="Rectangle 84"/>
            <p:cNvSpPr>
              <a:spLocks noChangeArrowheads="1"/>
            </p:cNvSpPr>
            <p:nvPr/>
          </p:nvSpPr>
          <p:spPr bwMode="auto">
            <a:xfrm rot="1939028" flipH="1">
              <a:off x="2481" y="1312"/>
              <a:ext cx="31" cy="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grpSp>
      <p:sp>
        <p:nvSpPr>
          <p:cNvPr id="99379" name="Text Box 85"/>
          <p:cNvSpPr txBox="1">
            <a:spLocks noChangeArrowheads="1"/>
          </p:cNvSpPr>
          <p:nvPr/>
        </p:nvSpPr>
        <p:spPr bwMode="auto">
          <a:xfrm>
            <a:off x="583153" y="2624138"/>
            <a:ext cx="683131" cy="28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lnSpc>
                <a:spcPct val="90000"/>
              </a:lnSpc>
              <a:spcBef>
                <a:spcPct val="50000"/>
              </a:spcBef>
              <a:spcAft>
                <a:spcPct val="0"/>
              </a:spcAft>
            </a:pPr>
            <a:r>
              <a:rPr lang="en-US" sz="1400" b="1" dirty="0" err="1">
                <a:solidFill>
                  <a:schemeClr val="accent6"/>
                </a:solidFill>
              </a:rPr>
              <a:t>Dmab</a:t>
            </a:r>
            <a:endParaRPr lang="en-US" sz="1400" b="1" dirty="0">
              <a:solidFill>
                <a:schemeClr val="accent6"/>
              </a:solidFill>
            </a:endParaRPr>
          </a:p>
        </p:txBody>
      </p:sp>
      <p:grpSp>
        <p:nvGrpSpPr>
          <p:cNvPr id="99380" name="Group 86"/>
          <p:cNvGrpSpPr>
            <a:grpSpLocks/>
          </p:cNvGrpSpPr>
          <p:nvPr/>
        </p:nvGrpSpPr>
        <p:grpSpPr bwMode="auto">
          <a:xfrm>
            <a:off x="3724275" y="2773364"/>
            <a:ext cx="2109788" cy="2058989"/>
            <a:chOff x="2346" y="1747"/>
            <a:chExt cx="1329" cy="1297"/>
          </a:xfrm>
        </p:grpSpPr>
        <p:grpSp>
          <p:nvGrpSpPr>
            <p:cNvPr id="99382" name="Group 87"/>
            <p:cNvGrpSpPr>
              <a:grpSpLocks/>
            </p:cNvGrpSpPr>
            <p:nvPr/>
          </p:nvGrpSpPr>
          <p:grpSpPr bwMode="auto">
            <a:xfrm rot="-7080461">
              <a:off x="2936" y="2270"/>
              <a:ext cx="194" cy="347"/>
              <a:chOff x="2224" y="1450"/>
              <a:chExt cx="288" cy="463"/>
            </a:xfrm>
          </p:grpSpPr>
          <p:sp>
            <p:nvSpPr>
              <p:cNvPr id="99414" name="Rectangle 88"/>
              <p:cNvSpPr>
                <a:spLocks noChangeArrowheads="1"/>
              </p:cNvSpPr>
              <p:nvPr/>
            </p:nvSpPr>
            <p:spPr bwMode="auto">
              <a:xfrm rot="19578152">
                <a:off x="2274" y="1527"/>
                <a:ext cx="51" cy="264"/>
              </a:xfrm>
              <a:prstGeom prst="rect">
                <a:avLst/>
              </a:prstGeom>
              <a:solidFill>
                <a:srgbClr val="C0C0C0"/>
              </a:solid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415" name="Rectangle 89"/>
              <p:cNvSpPr>
                <a:spLocks noChangeArrowheads="1"/>
              </p:cNvSpPr>
              <p:nvPr/>
            </p:nvSpPr>
            <p:spPr bwMode="auto">
              <a:xfrm>
                <a:off x="2282" y="1530"/>
                <a:ext cx="173" cy="259"/>
              </a:xfrm>
              <a:prstGeom prst="rect">
                <a:avLst/>
              </a:prstGeom>
              <a:solidFill>
                <a:srgbClr val="C0C0C0"/>
              </a:solid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16" name="Rectangle 90"/>
              <p:cNvSpPr>
                <a:spLocks noChangeArrowheads="1"/>
              </p:cNvSpPr>
              <p:nvPr/>
            </p:nvSpPr>
            <p:spPr bwMode="auto">
              <a:xfrm>
                <a:off x="2282" y="1578"/>
                <a:ext cx="173" cy="259"/>
              </a:xfrm>
              <a:prstGeom prst="rect">
                <a:avLst/>
              </a:prstGeom>
              <a:solidFill>
                <a:srgbClr val="C0C0C0"/>
              </a:solid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17" name="Rectangle 91"/>
              <p:cNvSpPr>
                <a:spLocks noChangeArrowheads="1"/>
              </p:cNvSpPr>
              <p:nvPr/>
            </p:nvSpPr>
            <p:spPr bwMode="auto">
              <a:xfrm>
                <a:off x="2245" y="1654"/>
                <a:ext cx="173" cy="2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18" name="Rectangle 92"/>
              <p:cNvSpPr>
                <a:spLocks noChangeArrowheads="1"/>
              </p:cNvSpPr>
              <p:nvPr/>
            </p:nvSpPr>
            <p:spPr bwMode="auto">
              <a:xfrm rot="19660972">
                <a:off x="2269" y="1450"/>
                <a:ext cx="31" cy="26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19" name="Rectangle 93"/>
              <p:cNvSpPr>
                <a:spLocks noChangeArrowheads="1"/>
              </p:cNvSpPr>
              <p:nvPr/>
            </p:nvSpPr>
            <p:spPr bwMode="auto">
              <a:xfrm rot="19660972">
                <a:off x="2224" y="1474"/>
                <a:ext cx="32" cy="2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20" name="Rectangle 94"/>
              <p:cNvSpPr>
                <a:spLocks noChangeArrowheads="1"/>
              </p:cNvSpPr>
              <p:nvPr/>
            </p:nvSpPr>
            <p:spPr bwMode="auto">
              <a:xfrm rot="2021848" flipH="1">
                <a:off x="2416" y="1529"/>
                <a:ext cx="51" cy="264"/>
              </a:xfrm>
              <a:prstGeom prst="rect">
                <a:avLst/>
              </a:prstGeom>
              <a:solidFill>
                <a:srgbClr val="C0C0C0"/>
              </a:solid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421" name="Rectangle 95"/>
              <p:cNvSpPr>
                <a:spLocks noChangeArrowheads="1"/>
              </p:cNvSpPr>
              <p:nvPr/>
            </p:nvSpPr>
            <p:spPr bwMode="auto">
              <a:xfrm>
                <a:off x="2318" y="1654"/>
                <a:ext cx="173" cy="2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22" name="Rectangle 96"/>
              <p:cNvSpPr>
                <a:spLocks noChangeArrowheads="1"/>
              </p:cNvSpPr>
              <p:nvPr/>
            </p:nvSpPr>
            <p:spPr bwMode="auto">
              <a:xfrm rot="1939028" flipH="1">
                <a:off x="2438" y="1452"/>
                <a:ext cx="32" cy="26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23" name="Rectangle 97"/>
              <p:cNvSpPr>
                <a:spLocks noChangeArrowheads="1"/>
              </p:cNvSpPr>
              <p:nvPr/>
            </p:nvSpPr>
            <p:spPr bwMode="auto">
              <a:xfrm rot="1939028" flipH="1">
                <a:off x="2481" y="1474"/>
                <a:ext cx="31" cy="2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grpSp>
        <p:grpSp>
          <p:nvGrpSpPr>
            <p:cNvPr id="99383" name="Group 98"/>
            <p:cNvGrpSpPr>
              <a:grpSpLocks/>
            </p:cNvGrpSpPr>
            <p:nvPr/>
          </p:nvGrpSpPr>
          <p:grpSpPr bwMode="auto">
            <a:xfrm rot="-7080461">
              <a:off x="3405" y="1977"/>
              <a:ext cx="194" cy="347"/>
              <a:chOff x="2224" y="1450"/>
              <a:chExt cx="288" cy="463"/>
            </a:xfrm>
          </p:grpSpPr>
          <p:sp>
            <p:nvSpPr>
              <p:cNvPr id="99404" name="Rectangle 99"/>
              <p:cNvSpPr>
                <a:spLocks noChangeArrowheads="1"/>
              </p:cNvSpPr>
              <p:nvPr/>
            </p:nvSpPr>
            <p:spPr bwMode="auto">
              <a:xfrm rot="19578152">
                <a:off x="2274" y="1527"/>
                <a:ext cx="51" cy="264"/>
              </a:xfrm>
              <a:prstGeom prst="rect">
                <a:avLst/>
              </a:prstGeom>
              <a:solidFill>
                <a:srgbClr val="C0C0C0"/>
              </a:solid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405" name="Rectangle 100"/>
              <p:cNvSpPr>
                <a:spLocks noChangeArrowheads="1"/>
              </p:cNvSpPr>
              <p:nvPr/>
            </p:nvSpPr>
            <p:spPr bwMode="auto">
              <a:xfrm>
                <a:off x="2282" y="1530"/>
                <a:ext cx="173" cy="259"/>
              </a:xfrm>
              <a:prstGeom prst="rect">
                <a:avLst/>
              </a:prstGeom>
              <a:solidFill>
                <a:srgbClr val="C0C0C0"/>
              </a:solid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06" name="Rectangle 101"/>
              <p:cNvSpPr>
                <a:spLocks noChangeArrowheads="1"/>
              </p:cNvSpPr>
              <p:nvPr/>
            </p:nvSpPr>
            <p:spPr bwMode="auto">
              <a:xfrm>
                <a:off x="2282" y="1578"/>
                <a:ext cx="173" cy="259"/>
              </a:xfrm>
              <a:prstGeom prst="rect">
                <a:avLst/>
              </a:prstGeom>
              <a:solidFill>
                <a:srgbClr val="C0C0C0"/>
              </a:solid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07" name="Rectangle 102"/>
              <p:cNvSpPr>
                <a:spLocks noChangeArrowheads="1"/>
              </p:cNvSpPr>
              <p:nvPr/>
            </p:nvSpPr>
            <p:spPr bwMode="auto">
              <a:xfrm>
                <a:off x="2245" y="1654"/>
                <a:ext cx="173" cy="2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08" name="Rectangle 103"/>
              <p:cNvSpPr>
                <a:spLocks noChangeArrowheads="1"/>
              </p:cNvSpPr>
              <p:nvPr/>
            </p:nvSpPr>
            <p:spPr bwMode="auto">
              <a:xfrm rot="19660972">
                <a:off x="2269" y="1450"/>
                <a:ext cx="31" cy="26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09" name="Rectangle 104"/>
              <p:cNvSpPr>
                <a:spLocks noChangeArrowheads="1"/>
              </p:cNvSpPr>
              <p:nvPr/>
            </p:nvSpPr>
            <p:spPr bwMode="auto">
              <a:xfrm rot="19660972">
                <a:off x="2224" y="1474"/>
                <a:ext cx="32" cy="2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10" name="Rectangle 105"/>
              <p:cNvSpPr>
                <a:spLocks noChangeArrowheads="1"/>
              </p:cNvSpPr>
              <p:nvPr/>
            </p:nvSpPr>
            <p:spPr bwMode="auto">
              <a:xfrm rot="2021848" flipH="1">
                <a:off x="2416" y="1529"/>
                <a:ext cx="51" cy="264"/>
              </a:xfrm>
              <a:prstGeom prst="rect">
                <a:avLst/>
              </a:prstGeom>
              <a:solidFill>
                <a:srgbClr val="C0C0C0"/>
              </a:solid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411" name="Rectangle 106"/>
              <p:cNvSpPr>
                <a:spLocks noChangeArrowheads="1"/>
              </p:cNvSpPr>
              <p:nvPr/>
            </p:nvSpPr>
            <p:spPr bwMode="auto">
              <a:xfrm>
                <a:off x="2318" y="1654"/>
                <a:ext cx="173" cy="2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12" name="Rectangle 107"/>
              <p:cNvSpPr>
                <a:spLocks noChangeArrowheads="1"/>
              </p:cNvSpPr>
              <p:nvPr/>
            </p:nvSpPr>
            <p:spPr bwMode="auto">
              <a:xfrm rot="1939028" flipH="1">
                <a:off x="2438" y="1452"/>
                <a:ext cx="32" cy="2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13" name="Rectangle 108"/>
              <p:cNvSpPr>
                <a:spLocks noChangeArrowheads="1"/>
              </p:cNvSpPr>
              <p:nvPr/>
            </p:nvSpPr>
            <p:spPr bwMode="auto">
              <a:xfrm rot="1939028" flipH="1">
                <a:off x="2481" y="1474"/>
                <a:ext cx="31" cy="26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grpSp>
        <p:grpSp>
          <p:nvGrpSpPr>
            <p:cNvPr id="99384" name="Group 109"/>
            <p:cNvGrpSpPr>
              <a:grpSpLocks/>
            </p:cNvGrpSpPr>
            <p:nvPr/>
          </p:nvGrpSpPr>
          <p:grpSpPr bwMode="auto">
            <a:xfrm rot="-7080461">
              <a:off x="2969" y="2775"/>
              <a:ext cx="191" cy="347"/>
              <a:chOff x="2224" y="1450"/>
              <a:chExt cx="283" cy="463"/>
            </a:xfrm>
          </p:grpSpPr>
          <p:sp>
            <p:nvSpPr>
              <p:cNvPr id="99394" name="Rectangle 110"/>
              <p:cNvSpPr>
                <a:spLocks noChangeArrowheads="1"/>
              </p:cNvSpPr>
              <p:nvPr/>
            </p:nvSpPr>
            <p:spPr bwMode="auto">
              <a:xfrm rot="19578152">
                <a:off x="2274" y="1527"/>
                <a:ext cx="51" cy="264"/>
              </a:xfrm>
              <a:prstGeom prst="rect">
                <a:avLst/>
              </a:prstGeom>
              <a:solidFill>
                <a:srgbClr val="C0C0C0"/>
              </a:solid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395" name="Rectangle 111"/>
              <p:cNvSpPr>
                <a:spLocks noChangeArrowheads="1"/>
              </p:cNvSpPr>
              <p:nvPr/>
            </p:nvSpPr>
            <p:spPr bwMode="auto">
              <a:xfrm>
                <a:off x="2281" y="1530"/>
                <a:ext cx="172" cy="259"/>
              </a:xfrm>
              <a:prstGeom prst="rect">
                <a:avLst/>
              </a:prstGeom>
              <a:solidFill>
                <a:srgbClr val="C0C0C0"/>
              </a:solid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396" name="Rectangle 112"/>
              <p:cNvSpPr>
                <a:spLocks noChangeArrowheads="1"/>
              </p:cNvSpPr>
              <p:nvPr/>
            </p:nvSpPr>
            <p:spPr bwMode="auto">
              <a:xfrm>
                <a:off x="2281" y="1578"/>
                <a:ext cx="172" cy="259"/>
              </a:xfrm>
              <a:prstGeom prst="rect">
                <a:avLst/>
              </a:prstGeom>
              <a:solidFill>
                <a:srgbClr val="C0C0C0"/>
              </a:solidFill>
              <a:ln w="3175">
                <a:solidFill>
                  <a:schemeClr val="bg2"/>
                </a:solidFill>
                <a:miter lim="800000"/>
                <a:headEnd/>
                <a:tailEnd/>
              </a:ln>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397" name="Rectangle 113"/>
              <p:cNvSpPr>
                <a:spLocks noChangeArrowheads="1"/>
              </p:cNvSpPr>
              <p:nvPr/>
            </p:nvSpPr>
            <p:spPr bwMode="auto">
              <a:xfrm>
                <a:off x="2244" y="1654"/>
                <a:ext cx="172" cy="2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398" name="Rectangle 114"/>
              <p:cNvSpPr>
                <a:spLocks noChangeArrowheads="1"/>
              </p:cNvSpPr>
              <p:nvPr/>
            </p:nvSpPr>
            <p:spPr bwMode="auto">
              <a:xfrm rot="19660972">
                <a:off x="2269" y="1450"/>
                <a:ext cx="31" cy="26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399" name="Rectangle 115"/>
              <p:cNvSpPr>
                <a:spLocks noChangeArrowheads="1"/>
              </p:cNvSpPr>
              <p:nvPr/>
            </p:nvSpPr>
            <p:spPr bwMode="auto">
              <a:xfrm rot="19660972">
                <a:off x="2224" y="1474"/>
                <a:ext cx="32" cy="2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00" name="Rectangle 116"/>
              <p:cNvSpPr>
                <a:spLocks noChangeArrowheads="1"/>
              </p:cNvSpPr>
              <p:nvPr/>
            </p:nvSpPr>
            <p:spPr bwMode="auto">
              <a:xfrm rot="2021848" flipH="1">
                <a:off x="2416" y="1529"/>
                <a:ext cx="51" cy="264"/>
              </a:xfrm>
              <a:prstGeom prst="rect">
                <a:avLst/>
              </a:prstGeom>
              <a:solidFill>
                <a:srgbClr val="C0C0C0"/>
              </a:solidFill>
              <a:ln w="3175">
                <a:solidFill>
                  <a:schemeClr val="bg2"/>
                </a:solidFill>
                <a:miter lim="800000"/>
                <a:headEnd/>
                <a:tailEnd/>
              </a:ln>
            </p:spPr>
            <p:txBody>
              <a:bodyPr anchor="ctr">
                <a:spAutoFit/>
              </a:bodyPr>
              <a:lstStyle/>
              <a:p>
                <a:pPr algn="r" fontAlgn="base">
                  <a:spcBef>
                    <a:spcPct val="50000"/>
                  </a:spcBef>
                  <a:spcAft>
                    <a:spcPct val="0"/>
                  </a:spcAft>
                </a:pPr>
                <a:endParaRPr lang="en-US" sz="1400">
                  <a:solidFill>
                    <a:srgbClr val="FFFF00"/>
                  </a:solidFill>
                </a:endParaRPr>
              </a:p>
            </p:txBody>
          </p:sp>
          <p:sp>
            <p:nvSpPr>
              <p:cNvPr id="99401" name="Rectangle 117"/>
              <p:cNvSpPr>
                <a:spLocks noChangeArrowheads="1"/>
              </p:cNvSpPr>
              <p:nvPr/>
            </p:nvSpPr>
            <p:spPr bwMode="auto">
              <a:xfrm>
                <a:off x="2317" y="1654"/>
                <a:ext cx="172" cy="2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50000"/>
                  </a:spcBef>
                  <a:spcAft>
                    <a:spcPct val="0"/>
                  </a:spcAft>
                </a:pPr>
                <a:endParaRPr lang="en-US" sz="1400">
                  <a:solidFill>
                    <a:srgbClr val="FFFF00"/>
                  </a:solidFill>
                </a:endParaRPr>
              </a:p>
            </p:txBody>
          </p:sp>
          <p:sp>
            <p:nvSpPr>
              <p:cNvPr id="99402" name="Rectangle 118"/>
              <p:cNvSpPr>
                <a:spLocks noChangeArrowheads="1"/>
              </p:cNvSpPr>
              <p:nvPr/>
            </p:nvSpPr>
            <p:spPr bwMode="auto">
              <a:xfrm rot="1939028" flipH="1">
                <a:off x="2438" y="1452"/>
                <a:ext cx="32" cy="2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sp>
            <p:nvSpPr>
              <p:cNvPr id="99403" name="Rectangle 119"/>
              <p:cNvSpPr>
                <a:spLocks noChangeArrowheads="1"/>
              </p:cNvSpPr>
              <p:nvPr/>
            </p:nvSpPr>
            <p:spPr bwMode="auto">
              <a:xfrm rot="1939028" flipH="1">
                <a:off x="2476" y="1474"/>
                <a:ext cx="31" cy="26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fontAlgn="base">
                  <a:spcBef>
                    <a:spcPct val="50000"/>
                  </a:spcBef>
                  <a:spcAft>
                    <a:spcPct val="0"/>
                  </a:spcAft>
                </a:pPr>
                <a:endParaRPr lang="en-US" sz="1400">
                  <a:solidFill>
                    <a:srgbClr val="FFFF00"/>
                  </a:solidFill>
                </a:endParaRPr>
              </a:p>
            </p:txBody>
          </p:sp>
        </p:grpSp>
        <p:grpSp>
          <p:nvGrpSpPr>
            <p:cNvPr id="99385" name="Group 120"/>
            <p:cNvGrpSpPr>
              <a:grpSpLocks/>
            </p:cNvGrpSpPr>
            <p:nvPr/>
          </p:nvGrpSpPr>
          <p:grpSpPr bwMode="auto">
            <a:xfrm>
              <a:off x="3341" y="1747"/>
              <a:ext cx="194" cy="166"/>
              <a:chOff x="2400" y="1056"/>
              <a:chExt cx="240" cy="192"/>
            </a:xfrm>
          </p:grpSpPr>
          <p:sp>
            <p:nvSpPr>
              <p:cNvPr id="99392" name="Oval 121"/>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sp>
            <p:nvSpPr>
              <p:cNvPr id="99393" name="Oval 122"/>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grpSp>
        <p:grpSp>
          <p:nvGrpSpPr>
            <p:cNvPr id="99386" name="Group 123"/>
            <p:cNvGrpSpPr>
              <a:grpSpLocks/>
            </p:cNvGrpSpPr>
            <p:nvPr/>
          </p:nvGrpSpPr>
          <p:grpSpPr bwMode="auto">
            <a:xfrm>
              <a:off x="3345" y="2606"/>
              <a:ext cx="194" cy="166"/>
              <a:chOff x="2400" y="1056"/>
              <a:chExt cx="240" cy="192"/>
            </a:xfrm>
          </p:grpSpPr>
          <p:sp>
            <p:nvSpPr>
              <p:cNvPr id="99390" name="Oval 124"/>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sp>
            <p:nvSpPr>
              <p:cNvPr id="99391" name="Oval 125"/>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grpSp>
        <p:grpSp>
          <p:nvGrpSpPr>
            <p:cNvPr id="99387" name="Group 126"/>
            <p:cNvGrpSpPr>
              <a:grpSpLocks/>
            </p:cNvGrpSpPr>
            <p:nvPr/>
          </p:nvGrpSpPr>
          <p:grpSpPr bwMode="auto">
            <a:xfrm>
              <a:off x="2346" y="2722"/>
              <a:ext cx="194" cy="166"/>
              <a:chOff x="2400" y="1056"/>
              <a:chExt cx="240" cy="192"/>
            </a:xfrm>
          </p:grpSpPr>
          <p:sp>
            <p:nvSpPr>
              <p:cNvPr id="99388" name="Oval 127"/>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sp>
            <p:nvSpPr>
              <p:cNvPr id="99389" name="Oval 128"/>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pPr algn="r" fontAlgn="base">
                  <a:spcBef>
                    <a:spcPct val="50000"/>
                  </a:spcBef>
                  <a:spcAft>
                    <a:spcPct val="0"/>
                  </a:spcAft>
                </a:pPr>
                <a:endParaRPr lang="en-US" sz="1400">
                  <a:solidFill>
                    <a:srgbClr val="FFFF00"/>
                  </a:solidFill>
                </a:endParaRPr>
              </a:p>
            </p:txBody>
          </p:sp>
        </p:grpSp>
      </p:grpSp>
      <p:sp>
        <p:nvSpPr>
          <p:cNvPr id="99381" name="AutoShape 129"/>
          <p:cNvSpPr>
            <a:spLocks noChangeArrowheads="1"/>
          </p:cNvSpPr>
          <p:nvPr/>
        </p:nvSpPr>
        <p:spPr bwMode="auto">
          <a:xfrm>
            <a:off x="5029200" y="2743200"/>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lIns="91406" tIns="45702" rIns="91406" bIns="45702" anchor="ctr"/>
          <a:lstStyle/>
          <a:p>
            <a:pPr algn="r" fontAlgn="base">
              <a:spcBef>
                <a:spcPct val="50000"/>
              </a:spcBef>
              <a:spcAft>
                <a:spcPct val="0"/>
              </a:spcAft>
            </a:pPr>
            <a:endParaRPr lang="en-US" sz="1400">
              <a:solidFill>
                <a:srgbClr val="FFFF00"/>
              </a:solidFill>
            </a:endParaRPr>
          </a:p>
        </p:txBody>
      </p:sp>
    </p:spTree>
    <p:extLst>
      <p:ext uri="{BB962C8B-B14F-4D97-AF65-F5344CB8AC3E}">
        <p14:creationId xmlns:p14="http://schemas.microsoft.com/office/powerpoint/2010/main" val="26534835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081" name="Rectangle 249"/>
          <p:cNvSpPr>
            <a:spLocks noGrp="1" noChangeArrowheads="1"/>
          </p:cNvSpPr>
          <p:nvPr>
            <p:ph type="title"/>
          </p:nvPr>
        </p:nvSpPr>
        <p:spPr>
          <a:xfrm>
            <a:off x="457200" y="0"/>
            <a:ext cx="8229600" cy="1143000"/>
          </a:xfrm>
        </p:spPr>
        <p:txBody>
          <a:bodyPr/>
          <a:lstStyle/>
          <a:p>
            <a:r>
              <a:rPr lang="en-US" dirty="0"/>
              <a:t>Defining The T-score</a:t>
            </a:r>
          </a:p>
        </p:txBody>
      </p:sp>
      <p:sp>
        <p:nvSpPr>
          <p:cNvPr id="633082" name="AutoShape 250"/>
          <p:cNvSpPr>
            <a:spLocks noGrp="1" noChangeArrowheads="1"/>
          </p:cNvSpPr>
          <p:nvPr>
            <p:ph type="body" sz="half" idx="1"/>
          </p:nvPr>
        </p:nvSpPr>
        <p:spPr>
          <a:xfrm rot="16200000">
            <a:off x="2423320" y="-1508918"/>
            <a:ext cx="4068763" cy="8915400"/>
          </a:xfrm>
          <a:prstGeom prst="upDownArrow">
            <a:avLst>
              <a:gd name="adj1" fmla="val 50000"/>
              <a:gd name="adj2" fmla="val 43824"/>
            </a:avLst>
          </a:prstGeom>
          <a:solidFill>
            <a:schemeClr val="tx2">
              <a:lumMod val="40000"/>
              <a:lumOff val="60000"/>
            </a:schemeClr>
          </a:solidFill>
          <a:ln/>
        </p:spPr>
        <p:txBody>
          <a:bodyPr vert="eaVert"/>
          <a:lstStyle/>
          <a:p>
            <a:pPr>
              <a:buFontTx/>
              <a:buNone/>
            </a:pPr>
            <a:endParaRPr lang="en-US" sz="2800"/>
          </a:p>
          <a:p>
            <a:pPr>
              <a:buFontTx/>
              <a:buNone/>
            </a:pPr>
            <a:endParaRPr lang="en-US" sz="1800"/>
          </a:p>
        </p:txBody>
      </p:sp>
      <p:graphicFrame>
        <p:nvGraphicFramePr>
          <p:cNvPr id="633329" name="Group 497"/>
          <p:cNvGraphicFramePr>
            <a:graphicFrameLocks noGrp="1"/>
          </p:cNvGraphicFramePr>
          <p:nvPr>
            <p:ph sz="half" idx="2"/>
          </p:nvPr>
        </p:nvGraphicFramePr>
        <p:xfrm>
          <a:off x="228600" y="5029200"/>
          <a:ext cx="8610600" cy="509588"/>
        </p:xfrm>
        <a:graphic>
          <a:graphicData uri="http://schemas.openxmlformats.org/drawingml/2006/table">
            <a:tbl>
              <a:tblPr/>
              <a:tblGrid>
                <a:gridCol w="1163638"/>
                <a:gridCol w="852487"/>
                <a:gridCol w="803275"/>
                <a:gridCol w="904875"/>
                <a:gridCol w="1008063"/>
                <a:gridCol w="982662"/>
                <a:gridCol w="762000"/>
                <a:gridCol w="685800"/>
                <a:gridCol w="585788"/>
                <a:gridCol w="862012"/>
              </a:tblGrid>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vert="eaVert"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633083" name="Text Box 251"/>
          <p:cNvSpPr txBox="1">
            <a:spLocks noChangeArrowheads="1"/>
          </p:cNvSpPr>
          <p:nvPr/>
        </p:nvSpPr>
        <p:spPr bwMode="auto">
          <a:xfrm rot="16200000">
            <a:off x="2073276" y="3759725"/>
            <a:ext cx="671512" cy="58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91406" tIns="45702" rIns="91406" bIns="45702">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pPr>
            <a:endParaRPr lang="en-US" sz="3200">
              <a:solidFill>
                <a:srgbClr val="FFFFFF"/>
              </a:solidFill>
            </a:endParaRPr>
          </a:p>
        </p:txBody>
      </p:sp>
      <p:sp>
        <p:nvSpPr>
          <p:cNvPr id="633084" name="Text Box 252"/>
          <p:cNvSpPr txBox="1">
            <a:spLocks noChangeArrowheads="1"/>
          </p:cNvSpPr>
          <p:nvPr/>
        </p:nvSpPr>
        <p:spPr bwMode="auto">
          <a:xfrm rot="16200000">
            <a:off x="1300218" y="1428569"/>
            <a:ext cx="553929" cy="25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06" tIns="45702" rIns="91406" bIns="45702">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0"/>
              </a:spcAft>
            </a:pPr>
            <a:r>
              <a:rPr lang="en-US" sz="2400" b="1" dirty="0">
                <a:solidFill>
                  <a:srgbClr val="000066"/>
                </a:solidFill>
              </a:rPr>
              <a:t>OSTEOPOROSIS</a:t>
            </a:r>
          </a:p>
        </p:txBody>
      </p:sp>
      <p:sp>
        <p:nvSpPr>
          <p:cNvPr id="633085" name="Text Box 253"/>
          <p:cNvSpPr txBox="1">
            <a:spLocks noChangeArrowheads="1"/>
          </p:cNvSpPr>
          <p:nvPr/>
        </p:nvSpPr>
        <p:spPr bwMode="auto">
          <a:xfrm>
            <a:off x="2895600" y="2286002"/>
            <a:ext cx="3048000" cy="8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2" rIns="91406" bIns="45702">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sz="2400" b="1" dirty="0"/>
              <a:t>LOW BONE MASS (“OSTEOPENIA”)</a:t>
            </a:r>
          </a:p>
        </p:txBody>
      </p:sp>
      <p:sp>
        <p:nvSpPr>
          <p:cNvPr id="633086" name="Text Box 254"/>
          <p:cNvSpPr txBox="1">
            <a:spLocks noChangeArrowheads="1"/>
          </p:cNvSpPr>
          <p:nvPr/>
        </p:nvSpPr>
        <p:spPr bwMode="auto">
          <a:xfrm>
            <a:off x="6096000" y="2362202"/>
            <a:ext cx="2590800" cy="8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6" tIns="45702" rIns="91406" bIns="45702">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66"/>
                </a:solidFill>
              </a:rPr>
              <a:t>NORMAL BONE MASS</a:t>
            </a:r>
          </a:p>
        </p:txBody>
      </p:sp>
      <p:sp>
        <p:nvSpPr>
          <p:cNvPr id="633202" name="Text Box 370"/>
          <p:cNvSpPr txBox="1">
            <a:spLocks noChangeArrowheads="1"/>
          </p:cNvSpPr>
          <p:nvPr/>
        </p:nvSpPr>
        <p:spPr bwMode="auto">
          <a:xfrm rot="10800000">
            <a:off x="0" y="5789603"/>
            <a:ext cx="9144000" cy="40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91406" tIns="45702" rIns="91406" bIns="45702">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000" b="1" dirty="0"/>
              <a:t>-4.0       -3.5       -3.0     -2.5       -2.0        -1.5        -1.0       -.5       0     +.5      +1</a:t>
            </a:r>
          </a:p>
        </p:txBody>
      </p:sp>
      <p:sp>
        <p:nvSpPr>
          <p:cNvPr id="633312" name="Line 480"/>
          <p:cNvSpPr>
            <a:spLocks noChangeShapeType="1"/>
          </p:cNvSpPr>
          <p:nvPr/>
        </p:nvSpPr>
        <p:spPr bwMode="auto">
          <a:xfrm>
            <a:off x="3048000" y="1981200"/>
            <a:ext cx="0" cy="198120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406" tIns="45702" rIns="91406" bIns="45702"/>
          <a:lstStyle/>
          <a:p>
            <a:pPr algn="ctr" fontAlgn="base">
              <a:spcBef>
                <a:spcPct val="20000"/>
              </a:spcBef>
              <a:spcAft>
                <a:spcPct val="0"/>
              </a:spcAft>
            </a:pPr>
            <a:endParaRPr lang="en-US" sz="3200">
              <a:solidFill>
                <a:srgbClr val="FFFFFF"/>
              </a:solidFill>
            </a:endParaRPr>
          </a:p>
        </p:txBody>
      </p:sp>
      <p:sp>
        <p:nvSpPr>
          <p:cNvPr id="633313" name="Line 481"/>
          <p:cNvSpPr>
            <a:spLocks noChangeShapeType="1"/>
          </p:cNvSpPr>
          <p:nvPr/>
        </p:nvSpPr>
        <p:spPr bwMode="auto">
          <a:xfrm>
            <a:off x="5943600" y="1828800"/>
            <a:ext cx="0" cy="205740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406" tIns="45702" rIns="91406" bIns="45702"/>
          <a:lstStyle/>
          <a:p>
            <a:pPr algn="ctr" fontAlgn="base">
              <a:spcBef>
                <a:spcPct val="20000"/>
              </a:spcBef>
              <a:spcAft>
                <a:spcPct val="0"/>
              </a:spcAft>
            </a:pPr>
            <a:endParaRPr lang="en-US" sz="3200">
              <a:solidFill>
                <a:srgbClr val="FFFFFF"/>
              </a:solidFill>
            </a:endParaRPr>
          </a:p>
        </p:txBody>
      </p:sp>
      <p:sp>
        <p:nvSpPr>
          <p:cNvPr id="633330" name="Text Box 498"/>
          <p:cNvSpPr txBox="1">
            <a:spLocks noChangeArrowheads="1"/>
          </p:cNvSpPr>
          <p:nvPr/>
        </p:nvSpPr>
        <p:spPr bwMode="auto">
          <a:xfrm rot="16200000">
            <a:off x="4204905" y="5747628"/>
            <a:ext cx="677040" cy="1549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06" tIns="45702" rIns="91406" bIns="45702">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base">
              <a:spcBef>
                <a:spcPct val="20000"/>
              </a:spcBef>
              <a:spcAft>
                <a:spcPct val="0"/>
              </a:spcAft>
            </a:pPr>
            <a:r>
              <a:rPr lang="en-US" sz="3200" b="1" dirty="0"/>
              <a:t>T-score</a:t>
            </a:r>
          </a:p>
        </p:txBody>
      </p:sp>
    </p:spTree>
    <p:extLst>
      <p:ext uri="{BB962C8B-B14F-4D97-AF65-F5344CB8AC3E}">
        <p14:creationId xmlns:p14="http://schemas.microsoft.com/office/powerpoint/2010/main" val="1551904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Duration of Therapy</a:t>
            </a:r>
            <a:endParaRPr lang="en-US" dirty="0"/>
          </a:p>
        </p:txBody>
      </p:sp>
      <p:sp>
        <p:nvSpPr>
          <p:cNvPr id="4" name="Content Placeholder 3"/>
          <p:cNvSpPr>
            <a:spLocks noGrp="1"/>
          </p:cNvSpPr>
          <p:nvPr>
            <p:ph idx="1"/>
          </p:nvPr>
        </p:nvSpPr>
        <p:spPr>
          <a:xfrm>
            <a:off x="228600" y="1173162"/>
            <a:ext cx="8686800" cy="5608638"/>
          </a:xfrm>
        </p:spPr>
        <p:txBody>
          <a:bodyPr>
            <a:normAutofit/>
          </a:bodyPr>
          <a:lstStyle/>
          <a:p>
            <a:r>
              <a:rPr lang="en-US" dirty="0" smtClean="0"/>
              <a:t>Usually sequential, not combination</a:t>
            </a:r>
          </a:p>
          <a:p>
            <a:pPr lvl="1"/>
            <a:r>
              <a:rPr lang="en-US" sz="2400" dirty="0"/>
              <a:t>Very rarely combo therapy for short term if very high risk </a:t>
            </a:r>
          </a:p>
          <a:p>
            <a:pPr lvl="1"/>
            <a:r>
              <a:rPr lang="en-US" dirty="0" smtClean="0"/>
              <a:t>Benefits disappear rapidly after discontinuation</a:t>
            </a:r>
          </a:p>
          <a:p>
            <a:pPr lvl="1"/>
            <a:r>
              <a:rPr lang="en-US" dirty="0" smtClean="0"/>
              <a:t>Benefits beyond 5 years not well described</a:t>
            </a:r>
          </a:p>
          <a:p>
            <a:pPr lvl="1"/>
            <a:r>
              <a:rPr lang="en-US" dirty="0" smtClean="0"/>
              <a:t>Rare safety concerns more common after 5 years</a:t>
            </a:r>
          </a:p>
          <a:p>
            <a:r>
              <a:rPr lang="en-US" dirty="0" smtClean="0"/>
              <a:t>Little guidance on when to stop or restart</a:t>
            </a:r>
          </a:p>
          <a:p>
            <a:pPr lvl="1"/>
            <a:r>
              <a:rPr lang="en-US" dirty="0" smtClean="0"/>
              <a:t>Reassess after 5 – 7 years and ? </a:t>
            </a:r>
          </a:p>
          <a:p>
            <a:pPr lvl="1"/>
            <a:r>
              <a:rPr lang="en-US" dirty="0" smtClean="0"/>
              <a:t>Alendronate – t ½  10 years:  1 - 2 </a:t>
            </a:r>
            <a:r>
              <a:rPr lang="en-US" dirty="0" err="1" smtClean="0"/>
              <a:t>yr</a:t>
            </a:r>
            <a:r>
              <a:rPr lang="en-US" dirty="0" smtClean="0"/>
              <a:t> off then R/A</a:t>
            </a:r>
          </a:p>
          <a:p>
            <a:pPr lvl="1"/>
            <a:r>
              <a:rPr lang="en-US" dirty="0" err="1" smtClean="0"/>
              <a:t>Risedronate</a:t>
            </a:r>
            <a:r>
              <a:rPr lang="en-US" dirty="0" smtClean="0"/>
              <a:t> – t ½  3 weeks: 6 – 12 </a:t>
            </a:r>
            <a:r>
              <a:rPr lang="en-US" dirty="0" err="1" smtClean="0"/>
              <a:t>mo</a:t>
            </a:r>
            <a:r>
              <a:rPr lang="en-US" dirty="0" smtClean="0"/>
              <a:t> off then R/A</a:t>
            </a:r>
          </a:p>
          <a:p>
            <a:pPr lvl="1"/>
            <a:r>
              <a:rPr lang="en-US" dirty="0" err="1" smtClean="0"/>
              <a:t>Denosumab</a:t>
            </a:r>
            <a:r>
              <a:rPr lang="en-US" dirty="0" smtClean="0"/>
              <a:t> – t ½ 4 weeks:  6 – 12 </a:t>
            </a:r>
            <a:r>
              <a:rPr lang="en-US" dirty="0" err="1" smtClean="0"/>
              <a:t>mo</a:t>
            </a:r>
            <a:r>
              <a:rPr lang="en-US" dirty="0" smtClean="0"/>
              <a:t> off then R/A </a:t>
            </a:r>
            <a:endParaRPr lang="en-US" dirty="0"/>
          </a:p>
        </p:txBody>
      </p:sp>
    </p:spTree>
    <p:extLst>
      <p:ext uri="{BB962C8B-B14F-4D97-AF65-F5344CB8AC3E}">
        <p14:creationId xmlns:p14="http://schemas.microsoft.com/office/powerpoint/2010/main" val="1202286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382000" cy="1752600"/>
          </a:xfrm>
        </p:spPr>
        <p:txBody>
          <a:bodyPr>
            <a:normAutofit fontScale="90000"/>
          </a:bodyPr>
          <a:lstStyle/>
          <a:p>
            <a:r>
              <a:rPr lang="en-US" sz="3600" dirty="0"/>
              <a:t>Pharmacological Therapy</a:t>
            </a:r>
            <a:br>
              <a:rPr lang="en-US" sz="3600" dirty="0"/>
            </a:br>
            <a:r>
              <a:rPr lang="en-US" sz="2700" dirty="0"/>
              <a:t>1</a:t>
            </a:r>
            <a:r>
              <a:rPr lang="en-US" sz="2700" baseline="30000" dirty="0"/>
              <a:t>st</a:t>
            </a:r>
            <a:r>
              <a:rPr lang="en-US" sz="2700" dirty="0"/>
              <a:t> Line Therapy w/ Evidence for Fracture </a:t>
            </a:r>
            <a:br>
              <a:rPr lang="en-US" sz="2700" dirty="0"/>
            </a:br>
            <a:r>
              <a:rPr lang="en-US" sz="2700" dirty="0"/>
              <a:t>Prevention in Postmenopausal Women</a:t>
            </a:r>
            <a:br>
              <a:rPr lang="en-US" sz="2700" dirty="0"/>
            </a:br>
            <a:r>
              <a:rPr lang="en-US" sz="2400" i="1" dirty="0"/>
              <a:t>How to Choose?</a:t>
            </a:r>
            <a:endParaRPr lang="en-US" sz="40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55" y="2362201"/>
            <a:ext cx="8871263" cy="402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380" y="6400800"/>
            <a:ext cx="6781800" cy="413666"/>
          </a:xfrm>
          <a:prstGeom prst="rect">
            <a:avLst/>
          </a:prstGeom>
          <a:noFill/>
        </p:spPr>
        <p:txBody>
          <a:bodyPr wrap="square" lIns="91406" tIns="45702" rIns="91406" bIns="45702" rtlCol="0">
            <a:spAutoFit/>
          </a:bodyPr>
          <a:lstStyle/>
          <a:p>
            <a:r>
              <a:rPr lang="en-US" sz="1000" dirty="0">
                <a:solidFill>
                  <a:prstClr val="black"/>
                </a:solidFill>
              </a:rPr>
              <a:t>William D. Leslie, MD MSc FRCPC, </a:t>
            </a:r>
            <a:r>
              <a:rPr lang="en-US" sz="1000" dirty="0" err="1">
                <a:solidFill>
                  <a:prstClr val="black"/>
                </a:solidFill>
              </a:rPr>
              <a:t>Umanitoba</a:t>
            </a:r>
            <a:r>
              <a:rPr lang="en-US" sz="1000" dirty="0">
                <a:solidFill>
                  <a:prstClr val="black"/>
                </a:solidFill>
              </a:rPr>
              <a:t>.  Module 5 - Speaking of Bones Osteoporosis For Health Professionals: Fracture Risk Assessment . </a:t>
            </a:r>
            <a:r>
              <a:rPr lang="en-US" sz="1000" dirty="0">
                <a:solidFill>
                  <a:prstClr val="black"/>
                </a:solidFill>
                <a:hlinkClick r:id="rId3"/>
              </a:rPr>
              <a:t>http://www.osteoporosis.ca/wp-content/uploads/Module-5-Fracture-Risk-Assessment-ppt.pdf</a:t>
            </a:r>
            <a:r>
              <a:rPr lang="en-US" sz="1000" dirty="0">
                <a:solidFill>
                  <a:prstClr val="black"/>
                </a:solidFill>
              </a:rPr>
              <a:t> </a:t>
            </a:r>
          </a:p>
        </p:txBody>
      </p:sp>
    </p:spTree>
    <p:extLst>
      <p:ext uri="{BB962C8B-B14F-4D97-AF65-F5344CB8AC3E}">
        <p14:creationId xmlns:p14="http://schemas.microsoft.com/office/powerpoint/2010/main" val="2266994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55" y="2362201"/>
            <a:ext cx="8871263" cy="402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380" y="6400800"/>
            <a:ext cx="6781800" cy="413666"/>
          </a:xfrm>
          <a:prstGeom prst="rect">
            <a:avLst/>
          </a:prstGeom>
          <a:noFill/>
        </p:spPr>
        <p:txBody>
          <a:bodyPr wrap="square" lIns="91406" tIns="45702" rIns="91406" bIns="45702" rtlCol="0">
            <a:spAutoFit/>
          </a:bodyPr>
          <a:lstStyle/>
          <a:p>
            <a:r>
              <a:rPr lang="en-US" sz="1000" dirty="0">
                <a:solidFill>
                  <a:prstClr val="black"/>
                </a:solidFill>
              </a:rPr>
              <a:t>William D. Leslie, MD MSc FRCPC, </a:t>
            </a:r>
            <a:r>
              <a:rPr lang="en-US" sz="1000" dirty="0" err="1">
                <a:solidFill>
                  <a:prstClr val="black"/>
                </a:solidFill>
              </a:rPr>
              <a:t>Umanitoba</a:t>
            </a:r>
            <a:r>
              <a:rPr lang="en-US" sz="1000" dirty="0">
                <a:solidFill>
                  <a:prstClr val="black"/>
                </a:solidFill>
              </a:rPr>
              <a:t>.  Module 5 - Speaking of Bones Osteoporosis For Health Professionals: Fracture Risk Assessment . </a:t>
            </a:r>
            <a:r>
              <a:rPr lang="en-US" sz="1000" dirty="0">
                <a:solidFill>
                  <a:prstClr val="black"/>
                </a:solidFill>
                <a:hlinkClick r:id="rId3"/>
              </a:rPr>
              <a:t>http://www.osteoporosis.ca/wp-content/uploads/Module-5-Fracture-Risk-Assessment-ppt.pdf</a:t>
            </a:r>
            <a:r>
              <a:rPr lang="en-US" sz="1000" dirty="0">
                <a:solidFill>
                  <a:prstClr val="black"/>
                </a:solidFill>
              </a:rPr>
              <a:t> </a:t>
            </a:r>
          </a:p>
        </p:txBody>
      </p:sp>
      <p:sp>
        <p:nvSpPr>
          <p:cNvPr id="6" name="&quot;No&quot; Symbol 5"/>
          <p:cNvSpPr/>
          <p:nvPr/>
        </p:nvSpPr>
        <p:spPr>
          <a:xfrm>
            <a:off x="5920292" y="4876800"/>
            <a:ext cx="838200" cy="685800"/>
          </a:xfrm>
          <a:prstGeom prst="noSmoking">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2" rIns="91406" bIns="45702" rtlCol="0" anchor="ctr"/>
          <a:lstStyle/>
          <a:p>
            <a:pPr algn="ctr"/>
            <a:endParaRPr lang="en-US">
              <a:solidFill>
                <a:prstClr val="black"/>
              </a:solidFill>
            </a:endParaRPr>
          </a:p>
        </p:txBody>
      </p:sp>
      <p:sp>
        <p:nvSpPr>
          <p:cNvPr id="8" name="&quot;No&quot; Symbol 7"/>
          <p:cNvSpPr/>
          <p:nvPr/>
        </p:nvSpPr>
        <p:spPr>
          <a:xfrm>
            <a:off x="8077200" y="4876800"/>
            <a:ext cx="838200" cy="685800"/>
          </a:xfrm>
          <a:prstGeom prst="noSmoking">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2" rIns="91406" bIns="45702" rtlCol="0" anchor="ctr"/>
          <a:lstStyle/>
          <a:p>
            <a:pPr algn="ctr"/>
            <a:endParaRPr lang="en-US">
              <a:solidFill>
                <a:prstClr val="black"/>
              </a:solidFill>
            </a:endParaRPr>
          </a:p>
        </p:txBody>
      </p:sp>
      <p:sp>
        <p:nvSpPr>
          <p:cNvPr id="9" name="&quot;No&quot; Symbol 8"/>
          <p:cNvSpPr/>
          <p:nvPr/>
        </p:nvSpPr>
        <p:spPr>
          <a:xfrm>
            <a:off x="8077200" y="3276600"/>
            <a:ext cx="838200" cy="685800"/>
          </a:xfrm>
          <a:prstGeom prst="noSmoking">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2" rIns="91406" bIns="45702" rtlCol="0" anchor="ctr"/>
          <a:lstStyle/>
          <a:p>
            <a:pPr algn="ctr"/>
            <a:endParaRPr lang="en-US">
              <a:solidFill>
                <a:prstClr val="black"/>
              </a:solidFill>
            </a:endParaRPr>
          </a:p>
        </p:txBody>
      </p:sp>
      <p:sp>
        <p:nvSpPr>
          <p:cNvPr id="10" name="&quot;No&quot; Symbol 9"/>
          <p:cNvSpPr/>
          <p:nvPr/>
        </p:nvSpPr>
        <p:spPr>
          <a:xfrm>
            <a:off x="5867400" y="3276600"/>
            <a:ext cx="838200" cy="685800"/>
          </a:xfrm>
          <a:prstGeom prst="noSmoking">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2" rIns="91406" bIns="45702" rtlCol="0" anchor="ctr"/>
          <a:lstStyle/>
          <a:p>
            <a:pPr algn="ctr"/>
            <a:endParaRPr lang="en-US">
              <a:solidFill>
                <a:prstClr val="black"/>
              </a:solidFill>
            </a:endParaRPr>
          </a:p>
        </p:txBody>
      </p:sp>
      <p:sp>
        <p:nvSpPr>
          <p:cNvPr id="11" name="Title 4"/>
          <p:cNvSpPr txBox="1">
            <a:spLocks/>
          </p:cNvSpPr>
          <p:nvPr/>
        </p:nvSpPr>
        <p:spPr>
          <a:xfrm>
            <a:off x="457200" y="76200"/>
            <a:ext cx="8382000" cy="1752600"/>
          </a:xfrm>
          <a:prstGeom prst="rect">
            <a:avLst/>
          </a:prstGeom>
        </p:spPr>
        <p:txBody>
          <a:bodyPr vert="horz" lIns="91406" tIns="45702" rIns="91406" bIns="45702"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prstClr val="black"/>
                </a:solidFill>
              </a:rPr>
              <a:t>Pharmacological Therapy</a:t>
            </a:r>
            <a:br>
              <a:rPr lang="en-US" sz="3600" dirty="0">
                <a:solidFill>
                  <a:prstClr val="black"/>
                </a:solidFill>
              </a:rPr>
            </a:br>
            <a:r>
              <a:rPr lang="en-US" sz="2700" dirty="0">
                <a:solidFill>
                  <a:prstClr val="black"/>
                </a:solidFill>
              </a:rPr>
              <a:t>1</a:t>
            </a:r>
            <a:r>
              <a:rPr lang="en-US" sz="2700" baseline="30000" dirty="0">
                <a:solidFill>
                  <a:prstClr val="black"/>
                </a:solidFill>
              </a:rPr>
              <a:t>st</a:t>
            </a:r>
            <a:r>
              <a:rPr lang="en-US" sz="2700" dirty="0">
                <a:solidFill>
                  <a:prstClr val="black"/>
                </a:solidFill>
              </a:rPr>
              <a:t> Line Therapy w/ Evidence for Fracture </a:t>
            </a:r>
            <a:br>
              <a:rPr lang="en-US" sz="2700" dirty="0">
                <a:solidFill>
                  <a:prstClr val="black"/>
                </a:solidFill>
              </a:rPr>
            </a:br>
            <a:r>
              <a:rPr lang="en-US" sz="2700" dirty="0">
                <a:solidFill>
                  <a:prstClr val="black"/>
                </a:solidFill>
              </a:rPr>
              <a:t>Prevention in Postmenopausal Women</a:t>
            </a:r>
            <a:br>
              <a:rPr lang="en-US" sz="2700" dirty="0">
                <a:solidFill>
                  <a:prstClr val="black"/>
                </a:solidFill>
              </a:rPr>
            </a:br>
            <a:r>
              <a:rPr lang="en-US" sz="2400" i="1" dirty="0">
                <a:solidFill>
                  <a:srgbClr val="0070C0"/>
                </a:solidFill>
              </a:rPr>
              <a:t>How to Choose?</a:t>
            </a:r>
            <a:endParaRPr lang="en-US" sz="4000" i="1" dirty="0">
              <a:solidFill>
                <a:srgbClr val="0070C0"/>
              </a:solidFill>
            </a:endParaRPr>
          </a:p>
        </p:txBody>
      </p:sp>
    </p:spTree>
    <p:extLst>
      <p:ext uri="{BB962C8B-B14F-4D97-AF65-F5344CB8AC3E}">
        <p14:creationId xmlns:p14="http://schemas.microsoft.com/office/powerpoint/2010/main" val="1928106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kern="0" dirty="0">
                <a:solidFill>
                  <a:srgbClr val="000000"/>
                </a:solidFill>
                <a:latin typeface="Arial"/>
              </a:rPr>
              <a:t>New and Emerging Treatments</a:t>
            </a:r>
            <a:endParaRPr lang="en-US" b="1" dirty="0"/>
          </a:p>
        </p:txBody>
      </p:sp>
      <p:sp>
        <p:nvSpPr>
          <p:cNvPr id="3" name="Content Placeholder 2"/>
          <p:cNvSpPr>
            <a:spLocks noGrp="1"/>
          </p:cNvSpPr>
          <p:nvPr>
            <p:ph idx="1"/>
          </p:nvPr>
        </p:nvSpPr>
        <p:spPr/>
        <p:txBody>
          <a:bodyPr/>
          <a:lstStyle/>
          <a:p>
            <a:r>
              <a:rPr lang="en-US" b="1" dirty="0" err="1"/>
              <a:t>Abaloparatide</a:t>
            </a:r>
            <a:r>
              <a:rPr lang="en-US" dirty="0"/>
              <a:t> (recombinant parathyroid hormone-related peptide 1-34) is a newly approved injected medication for severe osteoporosis. </a:t>
            </a:r>
            <a:r>
              <a:rPr lang="en-US" dirty="0" smtClean="0"/>
              <a:t>Parathyroid </a:t>
            </a:r>
            <a:r>
              <a:rPr lang="en-US" dirty="0"/>
              <a:t>hormone-related peptide (</a:t>
            </a:r>
            <a:r>
              <a:rPr lang="en-US" dirty="0" err="1"/>
              <a:t>PTHrP</a:t>
            </a:r>
            <a:r>
              <a:rPr lang="en-US" dirty="0"/>
              <a:t>) shares homology with PTH, but stimulates less bone catabolism and is less potent at increasing serum </a:t>
            </a:r>
            <a:r>
              <a:rPr lang="en-US" dirty="0" smtClean="0"/>
              <a:t>calcium.</a:t>
            </a:r>
            <a:endParaRPr lang="en-US" dirty="0"/>
          </a:p>
        </p:txBody>
      </p:sp>
    </p:spTree>
    <p:extLst>
      <p:ext uri="{BB962C8B-B14F-4D97-AF65-F5344CB8AC3E}">
        <p14:creationId xmlns:p14="http://schemas.microsoft.com/office/powerpoint/2010/main" val="1954233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5"/>
          <p:cNvGrpSpPr>
            <a:grpSpLocks/>
          </p:cNvGrpSpPr>
          <p:nvPr/>
        </p:nvGrpSpPr>
        <p:grpSpPr bwMode="auto">
          <a:xfrm>
            <a:off x="-180974" y="404813"/>
            <a:ext cx="9324975" cy="6453187"/>
            <a:chOff x="-180528" y="404664"/>
            <a:chExt cx="9324528" cy="6453336"/>
          </a:xfrm>
        </p:grpSpPr>
        <p:pic>
          <p:nvPicPr>
            <p:cNvPr id="122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052736"/>
              <a:ext cx="9144000"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0" y="404664"/>
              <a:ext cx="9144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r>
                <a:rPr lang="en-US" sz="2800" b="1">
                  <a:solidFill>
                    <a:srgbClr val="0000FF"/>
                  </a:solidFill>
                  <a:latin typeface="Arial" charset="0"/>
                  <a:ea typeface="MS PGothic" pitchFamily="34" charset="-128"/>
                  <a:cs typeface="Arial" charset="0"/>
                </a:rPr>
                <a:t>   </a:t>
              </a:r>
            </a:p>
            <a:p>
              <a:pPr eaLnBrk="0" fontAlgn="base" hangingPunct="0">
                <a:spcBef>
                  <a:spcPct val="0"/>
                </a:spcBef>
                <a:spcAft>
                  <a:spcPct val="0"/>
                </a:spcAft>
              </a:pPr>
              <a:r>
                <a:rPr lang="en-US" sz="2800" b="1">
                  <a:solidFill>
                    <a:prstClr val="black"/>
                  </a:solidFill>
                  <a:latin typeface="Arial" charset="0"/>
                  <a:ea typeface="MS PGothic" pitchFamily="34" charset="-128"/>
                  <a:cs typeface="Arial" charset="0"/>
                </a:rPr>
                <a:t>  Abaloparatide: PTHrP-based Mechanism of Action</a:t>
              </a:r>
            </a:p>
          </p:txBody>
        </p:sp>
      </p:grpSp>
    </p:spTree>
    <p:extLst>
      <p:ext uri="{BB962C8B-B14F-4D97-AF65-F5344CB8AC3E}">
        <p14:creationId xmlns:p14="http://schemas.microsoft.com/office/powerpoint/2010/main" val="25423670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20"/>
          <p:cNvSpPr txBox="1">
            <a:spLocks noChangeArrowheads="1"/>
          </p:cNvSpPr>
          <p:nvPr/>
        </p:nvSpPr>
        <p:spPr bwMode="auto">
          <a:xfrm>
            <a:off x="179390" y="1779588"/>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lstStyle>
            <a:lvl1pPr eaLnBrk="0" hangingPunct="0">
              <a:defRPr>
                <a:solidFill>
                  <a:schemeClr val="bg1"/>
                </a:solidFill>
                <a:latin typeface="Arial" charset="0"/>
                <a:ea typeface="SimSun" pitchFamily="2" charset="-122"/>
              </a:defRPr>
            </a:lvl1pPr>
            <a:lvl2pPr eaLnBrk="0" hangingPunct="0">
              <a:defRPr>
                <a:solidFill>
                  <a:schemeClr val="bg1"/>
                </a:solidFill>
                <a:latin typeface="Arial" charset="0"/>
                <a:ea typeface="SimSun" pitchFamily="2" charset="-122"/>
              </a:defRPr>
            </a:lvl2pPr>
            <a:lvl3pPr eaLnBrk="0" hangingPunct="0">
              <a:defRPr>
                <a:solidFill>
                  <a:schemeClr val="bg1"/>
                </a:solidFill>
                <a:latin typeface="Arial" charset="0"/>
                <a:ea typeface="SimSun" pitchFamily="2" charset="-122"/>
              </a:defRPr>
            </a:lvl3pPr>
            <a:lvl4pPr eaLnBrk="0" hangingPunct="0">
              <a:defRPr>
                <a:solidFill>
                  <a:schemeClr val="bg1"/>
                </a:solidFill>
                <a:latin typeface="Arial" charset="0"/>
                <a:ea typeface="SimSun" pitchFamily="2" charset="-122"/>
              </a:defRPr>
            </a:lvl4pPr>
            <a:lvl5pPr eaLnBrk="0" hangingPunct="0">
              <a:defRPr>
                <a:solidFill>
                  <a:schemeClr val="bg1"/>
                </a:solidFill>
                <a:latin typeface="Arial"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lgn="r" eaLnBrk="1" hangingPunct="1">
              <a:spcBef>
                <a:spcPct val="20000"/>
              </a:spcBef>
            </a:pPr>
            <a:r>
              <a:rPr lang="en-US" sz="2400" b="1">
                <a:solidFill>
                  <a:srgbClr val="000000"/>
                </a:solidFill>
              </a:rPr>
              <a:t>P1NP</a:t>
            </a:r>
          </a:p>
        </p:txBody>
      </p:sp>
      <p:sp>
        <p:nvSpPr>
          <p:cNvPr id="29700" name="Text Box 221"/>
          <p:cNvSpPr txBox="1">
            <a:spLocks noChangeArrowheads="1"/>
          </p:cNvSpPr>
          <p:nvPr/>
        </p:nvSpPr>
        <p:spPr bwMode="auto">
          <a:xfrm>
            <a:off x="4721226" y="1773238"/>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lstStyle>
            <a:lvl1pPr eaLnBrk="0" hangingPunct="0">
              <a:defRPr>
                <a:solidFill>
                  <a:schemeClr val="bg1"/>
                </a:solidFill>
                <a:latin typeface="Arial" charset="0"/>
                <a:ea typeface="SimSun" pitchFamily="2" charset="-122"/>
              </a:defRPr>
            </a:lvl1pPr>
            <a:lvl2pPr eaLnBrk="0" hangingPunct="0">
              <a:defRPr>
                <a:solidFill>
                  <a:schemeClr val="bg1"/>
                </a:solidFill>
                <a:latin typeface="Arial" charset="0"/>
                <a:ea typeface="SimSun" pitchFamily="2" charset="-122"/>
              </a:defRPr>
            </a:lvl2pPr>
            <a:lvl3pPr eaLnBrk="0" hangingPunct="0">
              <a:defRPr>
                <a:solidFill>
                  <a:schemeClr val="bg1"/>
                </a:solidFill>
                <a:latin typeface="Arial" charset="0"/>
                <a:ea typeface="SimSun" pitchFamily="2" charset="-122"/>
              </a:defRPr>
            </a:lvl3pPr>
            <a:lvl4pPr eaLnBrk="0" hangingPunct="0">
              <a:defRPr>
                <a:solidFill>
                  <a:schemeClr val="bg1"/>
                </a:solidFill>
                <a:latin typeface="Arial" charset="0"/>
                <a:ea typeface="SimSun" pitchFamily="2" charset="-122"/>
              </a:defRPr>
            </a:lvl4pPr>
            <a:lvl5pPr eaLnBrk="0" hangingPunct="0">
              <a:defRPr>
                <a:solidFill>
                  <a:schemeClr val="bg1"/>
                </a:solidFill>
                <a:latin typeface="Arial"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lgn="r" eaLnBrk="1" hangingPunct="1">
              <a:spcBef>
                <a:spcPct val="20000"/>
              </a:spcBef>
            </a:pPr>
            <a:r>
              <a:rPr lang="en-US" sz="2400" b="1">
                <a:solidFill>
                  <a:srgbClr val="000000"/>
                </a:solidFill>
              </a:rPr>
              <a:t>sCTx</a:t>
            </a:r>
          </a:p>
        </p:txBody>
      </p:sp>
      <p:sp>
        <p:nvSpPr>
          <p:cNvPr id="29701" name="Text Box 222"/>
          <p:cNvSpPr txBox="1">
            <a:spLocks noChangeArrowheads="1"/>
          </p:cNvSpPr>
          <p:nvPr/>
        </p:nvSpPr>
        <p:spPr bwMode="auto">
          <a:xfrm>
            <a:off x="718659" y="6455491"/>
            <a:ext cx="3869902"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06" tIns="45702" rIns="91406" bIns="45702">
            <a:spAutoFit/>
          </a:bodyPr>
          <a:lstStyle>
            <a:lvl1pPr eaLnBrk="0" hangingPunct="0">
              <a:defRPr>
                <a:solidFill>
                  <a:schemeClr val="bg1"/>
                </a:solidFill>
                <a:latin typeface="Arial" charset="0"/>
                <a:ea typeface="SimSun" pitchFamily="2" charset="-122"/>
              </a:defRPr>
            </a:lvl1pPr>
            <a:lvl2pPr eaLnBrk="0" hangingPunct="0">
              <a:defRPr>
                <a:solidFill>
                  <a:schemeClr val="bg1"/>
                </a:solidFill>
                <a:latin typeface="Arial" charset="0"/>
                <a:ea typeface="SimSun" pitchFamily="2" charset="-122"/>
              </a:defRPr>
            </a:lvl2pPr>
            <a:lvl3pPr eaLnBrk="0" hangingPunct="0">
              <a:defRPr>
                <a:solidFill>
                  <a:schemeClr val="bg1"/>
                </a:solidFill>
                <a:latin typeface="Arial" charset="0"/>
                <a:ea typeface="SimSun" pitchFamily="2" charset="-122"/>
              </a:defRPr>
            </a:lvl3pPr>
            <a:lvl4pPr eaLnBrk="0" hangingPunct="0">
              <a:defRPr>
                <a:solidFill>
                  <a:schemeClr val="bg1"/>
                </a:solidFill>
                <a:latin typeface="Arial" charset="0"/>
                <a:ea typeface="SimSun" pitchFamily="2" charset="-122"/>
              </a:defRPr>
            </a:lvl4pPr>
            <a:lvl5pPr eaLnBrk="0" hangingPunct="0">
              <a:defRPr>
                <a:solidFill>
                  <a:schemeClr val="bg1"/>
                </a:solidFill>
                <a:latin typeface="Arial"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lgn="ctr" eaLnBrk="1" hangingPunct="1">
              <a:spcBef>
                <a:spcPct val="20000"/>
              </a:spcBef>
            </a:pPr>
            <a:r>
              <a:rPr lang="en-US" sz="800" b="1" dirty="0">
                <a:solidFill>
                  <a:srgbClr val="636363"/>
                </a:solidFill>
              </a:rPr>
              <a:t>Adapted from </a:t>
            </a:r>
            <a:r>
              <a:rPr lang="en-US" sz="800" b="1" dirty="0" err="1">
                <a:solidFill>
                  <a:srgbClr val="636363"/>
                </a:solidFill>
              </a:rPr>
              <a:t>Padhi</a:t>
            </a:r>
            <a:r>
              <a:rPr lang="en-US" sz="800" b="1" dirty="0">
                <a:solidFill>
                  <a:srgbClr val="636363"/>
                </a:solidFill>
              </a:rPr>
              <a:t> D, et al. </a:t>
            </a:r>
            <a:r>
              <a:rPr lang="en-US" sz="800" b="1" i="1" dirty="0">
                <a:solidFill>
                  <a:srgbClr val="636363"/>
                </a:solidFill>
              </a:rPr>
              <a:t>J Bone Miner Res.</a:t>
            </a:r>
            <a:r>
              <a:rPr lang="en-US" sz="800" b="1" dirty="0">
                <a:solidFill>
                  <a:srgbClr val="636363"/>
                </a:solidFill>
              </a:rPr>
              <a:t> 2010; DOI 10.1002/jbmr.173</a:t>
            </a:r>
            <a:r>
              <a:rPr lang="en-US" sz="800" b="1" dirty="0">
                <a:solidFill>
                  <a:srgbClr val="000000"/>
                </a:solidFill>
              </a:rPr>
              <a:t>.</a:t>
            </a:r>
          </a:p>
        </p:txBody>
      </p:sp>
      <p:grpSp>
        <p:nvGrpSpPr>
          <p:cNvPr id="29702" name="Group 761"/>
          <p:cNvGrpSpPr>
            <a:grpSpLocks/>
          </p:cNvGrpSpPr>
          <p:nvPr/>
        </p:nvGrpSpPr>
        <p:grpSpPr bwMode="auto">
          <a:xfrm>
            <a:off x="223840" y="2328863"/>
            <a:ext cx="4302125" cy="3763962"/>
            <a:chOff x="224067" y="2211388"/>
            <a:chExt cx="4301130" cy="3763962"/>
          </a:xfrm>
        </p:grpSpPr>
        <p:sp>
          <p:nvSpPr>
            <p:cNvPr id="29788" name="Rectangle 320"/>
            <p:cNvSpPr>
              <a:spLocks noChangeArrowheads="1"/>
            </p:cNvSpPr>
            <p:nvPr/>
          </p:nvSpPr>
          <p:spPr bwMode="auto">
            <a:xfrm>
              <a:off x="583322" y="324502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120</a:t>
              </a:r>
            </a:p>
          </p:txBody>
        </p:sp>
        <p:sp>
          <p:nvSpPr>
            <p:cNvPr id="27651" name="Rectangle 3"/>
            <p:cNvSpPr>
              <a:spLocks noChangeArrowheads="1"/>
            </p:cNvSpPr>
            <p:nvPr/>
          </p:nvSpPr>
          <p:spPr bwMode="auto">
            <a:xfrm>
              <a:off x="939863" y="2828925"/>
              <a:ext cx="3523435" cy="2584450"/>
            </a:xfrm>
            <a:prstGeom prst="rect">
              <a:avLst/>
            </a:prstGeom>
            <a:gradFill rotWithShape="1">
              <a:gsLst>
                <a:gs pos="0">
                  <a:schemeClr val="bg2">
                    <a:alpha val="0"/>
                  </a:schemeClr>
                </a:gs>
                <a:gs pos="100000">
                  <a:schemeClr val="bg1">
                    <a:lumMod val="75000"/>
                  </a:schemeClr>
                </a:gs>
              </a:gsLst>
              <a:lin ang="5400000" scaled="1"/>
            </a:gradFill>
            <a:ln w="9525" algn="ctr">
              <a:noFill/>
              <a:miter lim="800000"/>
              <a:headEnd/>
              <a:tailEnd/>
            </a:ln>
            <a:effectLst/>
          </p:spPr>
          <p:txBody>
            <a:bodyPr anchor="ctr"/>
            <a:lstStyle/>
            <a:p>
              <a:pPr algn="ctr">
                <a:spcBef>
                  <a:spcPct val="20000"/>
                </a:spcBef>
                <a:defRPr/>
              </a:pPr>
              <a:endParaRPr lang="en-US" sz="1000" b="1" dirty="0">
                <a:solidFill>
                  <a:srgbClr val="000000"/>
                </a:solidFill>
              </a:endParaRPr>
            </a:p>
          </p:txBody>
        </p:sp>
        <p:sp>
          <p:nvSpPr>
            <p:cNvPr id="27866" name="Line 218"/>
            <p:cNvSpPr>
              <a:spLocks noChangeShapeType="1"/>
            </p:cNvSpPr>
            <p:nvPr/>
          </p:nvSpPr>
          <p:spPr bwMode="auto">
            <a:xfrm>
              <a:off x="938277" y="4884738"/>
              <a:ext cx="3509150" cy="0"/>
            </a:xfrm>
            <a:prstGeom prst="line">
              <a:avLst/>
            </a:prstGeom>
            <a:noFill/>
            <a:ln w="19050" cap="rnd">
              <a:solidFill>
                <a:schemeClr val="tx1">
                  <a:lumMod val="65000"/>
                </a:schemeClr>
              </a:solidFill>
              <a:prstDash val="sysDot"/>
              <a:round/>
              <a:headEnd/>
              <a:tailEnd/>
            </a:ln>
          </p:spPr>
          <p:txBody>
            <a:bodyPr/>
            <a:lstStyle/>
            <a:p>
              <a:pPr algn="ctr">
                <a:spcBef>
                  <a:spcPct val="20000"/>
                </a:spcBef>
                <a:defRPr/>
              </a:pPr>
              <a:endParaRPr lang="en-US" sz="1000" b="1" dirty="0">
                <a:solidFill>
                  <a:srgbClr val="000000"/>
                </a:solidFill>
              </a:endParaRPr>
            </a:p>
          </p:txBody>
        </p:sp>
        <p:sp>
          <p:nvSpPr>
            <p:cNvPr id="29791" name="Rectangle 279"/>
            <p:cNvSpPr>
              <a:spLocks noChangeArrowheads="1"/>
            </p:cNvSpPr>
            <p:nvPr/>
          </p:nvSpPr>
          <p:spPr bwMode="auto">
            <a:xfrm>
              <a:off x="2257425" y="5762625"/>
              <a:ext cx="885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400" b="1">
                  <a:solidFill>
                    <a:srgbClr val="000000"/>
                  </a:solidFill>
                </a:rPr>
                <a:t>Time (Day)</a:t>
              </a:r>
            </a:p>
          </p:txBody>
        </p:sp>
        <p:sp>
          <p:nvSpPr>
            <p:cNvPr id="29792" name="Line 280"/>
            <p:cNvSpPr>
              <a:spLocks noChangeShapeType="1"/>
            </p:cNvSpPr>
            <p:nvPr/>
          </p:nvSpPr>
          <p:spPr bwMode="auto">
            <a:xfrm>
              <a:off x="938213" y="5400675"/>
              <a:ext cx="35099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93" name="Line 281"/>
            <p:cNvSpPr>
              <a:spLocks noChangeShapeType="1"/>
            </p:cNvSpPr>
            <p:nvPr/>
          </p:nvSpPr>
          <p:spPr bwMode="auto">
            <a:xfrm flipV="1">
              <a:off x="979488"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94" name="Line 282"/>
            <p:cNvSpPr>
              <a:spLocks noChangeShapeType="1"/>
            </p:cNvSpPr>
            <p:nvPr/>
          </p:nvSpPr>
          <p:spPr bwMode="auto">
            <a:xfrm flipV="1">
              <a:off x="1268413"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95" name="Line 283"/>
            <p:cNvSpPr>
              <a:spLocks noChangeShapeType="1"/>
            </p:cNvSpPr>
            <p:nvPr/>
          </p:nvSpPr>
          <p:spPr bwMode="auto">
            <a:xfrm flipV="1">
              <a:off x="1557338"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96" name="Line 284"/>
            <p:cNvSpPr>
              <a:spLocks noChangeShapeType="1"/>
            </p:cNvSpPr>
            <p:nvPr/>
          </p:nvSpPr>
          <p:spPr bwMode="auto">
            <a:xfrm flipV="1">
              <a:off x="1846263"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97" name="Line 285"/>
            <p:cNvSpPr>
              <a:spLocks noChangeShapeType="1"/>
            </p:cNvSpPr>
            <p:nvPr/>
          </p:nvSpPr>
          <p:spPr bwMode="auto">
            <a:xfrm flipV="1">
              <a:off x="2135188"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98" name="Line 286"/>
            <p:cNvSpPr>
              <a:spLocks noChangeShapeType="1"/>
            </p:cNvSpPr>
            <p:nvPr/>
          </p:nvSpPr>
          <p:spPr bwMode="auto">
            <a:xfrm flipV="1">
              <a:off x="2424113"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99" name="Line 287"/>
            <p:cNvSpPr>
              <a:spLocks noChangeShapeType="1"/>
            </p:cNvSpPr>
            <p:nvPr/>
          </p:nvSpPr>
          <p:spPr bwMode="auto">
            <a:xfrm flipV="1">
              <a:off x="2713038"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00" name="Line 288"/>
            <p:cNvSpPr>
              <a:spLocks noChangeShapeType="1"/>
            </p:cNvSpPr>
            <p:nvPr/>
          </p:nvSpPr>
          <p:spPr bwMode="auto">
            <a:xfrm flipV="1">
              <a:off x="3003550"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01" name="Line 289"/>
            <p:cNvSpPr>
              <a:spLocks noChangeShapeType="1"/>
            </p:cNvSpPr>
            <p:nvPr/>
          </p:nvSpPr>
          <p:spPr bwMode="auto">
            <a:xfrm flipV="1">
              <a:off x="3290888"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02" name="Line 290"/>
            <p:cNvSpPr>
              <a:spLocks noChangeShapeType="1"/>
            </p:cNvSpPr>
            <p:nvPr/>
          </p:nvSpPr>
          <p:spPr bwMode="auto">
            <a:xfrm flipV="1">
              <a:off x="3579813"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03" name="Line 291"/>
            <p:cNvSpPr>
              <a:spLocks noChangeShapeType="1"/>
            </p:cNvSpPr>
            <p:nvPr/>
          </p:nvSpPr>
          <p:spPr bwMode="auto">
            <a:xfrm flipV="1">
              <a:off x="3868738"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04" name="Line 292"/>
            <p:cNvSpPr>
              <a:spLocks noChangeShapeType="1"/>
            </p:cNvSpPr>
            <p:nvPr/>
          </p:nvSpPr>
          <p:spPr bwMode="auto">
            <a:xfrm flipV="1">
              <a:off x="4159250"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05" name="Line 293"/>
            <p:cNvSpPr>
              <a:spLocks noChangeShapeType="1"/>
            </p:cNvSpPr>
            <p:nvPr/>
          </p:nvSpPr>
          <p:spPr bwMode="auto">
            <a:xfrm flipV="1">
              <a:off x="4448175" y="5400675"/>
              <a:ext cx="0" cy="640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06" name="Rectangle 294"/>
            <p:cNvSpPr>
              <a:spLocks noChangeArrowheads="1"/>
            </p:cNvSpPr>
            <p:nvPr/>
          </p:nvSpPr>
          <p:spPr bwMode="auto">
            <a:xfrm>
              <a:off x="933450" y="551021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0</a:t>
              </a:r>
            </a:p>
          </p:txBody>
        </p:sp>
        <p:sp>
          <p:nvSpPr>
            <p:cNvPr id="29807" name="Rectangle 295"/>
            <p:cNvSpPr>
              <a:spLocks noChangeArrowheads="1"/>
            </p:cNvSpPr>
            <p:nvPr/>
          </p:nvSpPr>
          <p:spPr bwMode="auto">
            <a:xfrm>
              <a:off x="1221964" y="55102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8</a:t>
              </a:r>
            </a:p>
          </p:txBody>
        </p:sp>
        <p:sp>
          <p:nvSpPr>
            <p:cNvPr id="29808" name="Rectangle 296"/>
            <p:cNvSpPr>
              <a:spLocks noChangeArrowheads="1"/>
            </p:cNvSpPr>
            <p:nvPr/>
          </p:nvSpPr>
          <p:spPr bwMode="auto">
            <a:xfrm>
              <a:off x="1464441"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15</a:t>
              </a:r>
            </a:p>
          </p:txBody>
        </p:sp>
        <p:sp>
          <p:nvSpPr>
            <p:cNvPr id="29809" name="Rectangle 297"/>
            <p:cNvSpPr>
              <a:spLocks noChangeArrowheads="1"/>
            </p:cNvSpPr>
            <p:nvPr/>
          </p:nvSpPr>
          <p:spPr bwMode="auto">
            <a:xfrm>
              <a:off x="1753367"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22</a:t>
              </a:r>
            </a:p>
          </p:txBody>
        </p:sp>
        <p:sp>
          <p:nvSpPr>
            <p:cNvPr id="29810" name="Rectangle 298"/>
            <p:cNvSpPr>
              <a:spLocks noChangeArrowheads="1"/>
            </p:cNvSpPr>
            <p:nvPr/>
          </p:nvSpPr>
          <p:spPr bwMode="auto">
            <a:xfrm>
              <a:off x="2042292"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29</a:t>
              </a:r>
            </a:p>
          </p:txBody>
        </p:sp>
        <p:sp>
          <p:nvSpPr>
            <p:cNvPr id="29811" name="Rectangle 299"/>
            <p:cNvSpPr>
              <a:spLocks noChangeArrowheads="1"/>
            </p:cNvSpPr>
            <p:nvPr/>
          </p:nvSpPr>
          <p:spPr bwMode="auto">
            <a:xfrm>
              <a:off x="2331217"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36</a:t>
              </a:r>
            </a:p>
          </p:txBody>
        </p:sp>
        <p:sp>
          <p:nvSpPr>
            <p:cNvPr id="29812" name="Rectangle 300"/>
            <p:cNvSpPr>
              <a:spLocks noChangeArrowheads="1"/>
            </p:cNvSpPr>
            <p:nvPr/>
          </p:nvSpPr>
          <p:spPr bwMode="auto">
            <a:xfrm>
              <a:off x="2620142"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43</a:t>
              </a:r>
            </a:p>
          </p:txBody>
        </p:sp>
        <p:sp>
          <p:nvSpPr>
            <p:cNvPr id="29813" name="Rectangle 301"/>
            <p:cNvSpPr>
              <a:spLocks noChangeArrowheads="1"/>
            </p:cNvSpPr>
            <p:nvPr/>
          </p:nvSpPr>
          <p:spPr bwMode="auto">
            <a:xfrm>
              <a:off x="2909066"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50</a:t>
              </a:r>
            </a:p>
          </p:txBody>
        </p:sp>
        <p:sp>
          <p:nvSpPr>
            <p:cNvPr id="29814" name="Rectangle 302"/>
            <p:cNvSpPr>
              <a:spLocks noChangeArrowheads="1"/>
            </p:cNvSpPr>
            <p:nvPr/>
          </p:nvSpPr>
          <p:spPr bwMode="auto">
            <a:xfrm>
              <a:off x="3197992"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57</a:t>
              </a:r>
            </a:p>
          </p:txBody>
        </p:sp>
        <p:sp>
          <p:nvSpPr>
            <p:cNvPr id="29815" name="Rectangle 303"/>
            <p:cNvSpPr>
              <a:spLocks noChangeArrowheads="1"/>
            </p:cNvSpPr>
            <p:nvPr/>
          </p:nvSpPr>
          <p:spPr bwMode="auto">
            <a:xfrm>
              <a:off x="3486917"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64</a:t>
              </a:r>
            </a:p>
          </p:txBody>
        </p:sp>
        <p:sp>
          <p:nvSpPr>
            <p:cNvPr id="29816" name="Rectangle 304"/>
            <p:cNvSpPr>
              <a:spLocks noChangeArrowheads="1"/>
            </p:cNvSpPr>
            <p:nvPr/>
          </p:nvSpPr>
          <p:spPr bwMode="auto">
            <a:xfrm>
              <a:off x="3775842"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71</a:t>
              </a:r>
            </a:p>
          </p:txBody>
        </p:sp>
        <p:sp>
          <p:nvSpPr>
            <p:cNvPr id="29817" name="Rectangle 305"/>
            <p:cNvSpPr>
              <a:spLocks noChangeArrowheads="1"/>
            </p:cNvSpPr>
            <p:nvPr/>
          </p:nvSpPr>
          <p:spPr bwMode="auto">
            <a:xfrm>
              <a:off x="4066354"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78</a:t>
              </a:r>
            </a:p>
          </p:txBody>
        </p:sp>
        <p:sp>
          <p:nvSpPr>
            <p:cNvPr id="29818" name="Rectangle 306"/>
            <p:cNvSpPr>
              <a:spLocks noChangeArrowheads="1"/>
            </p:cNvSpPr>
            <p:nvPr/>
          </p:nvSpPr>
          <p:spPr bwMode="auto">
            <a:xfrm>
              <a:off x="4355279" y="55102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85</a:t>
              </a:r>
            </a:p>
          </p:txBody>
        </p:sp>
        <p:sp>
          <p:nvSpPr>
            <p:cNvPr id="29819" name="Rectangle 307"/>
            <p:cNvSpPr>
              <a:spLocks noChangeArrowheads="1"/>
            </p:cNvSpPr>
            <p:nvPr/>
          </p:nvSpPr>
          <p:spPr bwMode="auto">
            <a:xfrm rot="-5400000">
              <a:off x="-966644" y="3695310"/>
              <a:ext cx="25968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400" b="1">
                  <a:solidFill>
                    <a:srgbClr val="000000"/>
                  </a:solidFill>
                </a:rPr>
                <a:t>Mean Percent Change From Baseline</a:t>
              </a:r>
            </a:p>
          </p:txBody>
        </p:sp>
        <p:sp>
          <p:nvSpPr>
            <p:cNvPr id="29820" name="Line 308"/>
            <p:cNvSpPr>
              <a:spLocks noChangeShapeType="1"/>
            </p:cNvSpPr>
            <p:nvPr/>
          </p:nvSpPr>
          <p:spPr bwMode="auto">
            <a:xfrm flipV="1">
              <a:off x="938213" y="2301875"/>
              <a:ext cx="0" cy="3098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21" name="Line 309"/>
            <p:cNvSpPr>
              <a:spLocks noChangeShapeType="1"/>
            </p:cNvSpPr>
            <p:nvPr/>
          </p:nvSpPr>
          <p:spPr bwMode="auto">
            <a:xfrm>
              <a:off x="874103" y="5400675"/>
              <a:ext cx="64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22" name="Line 310"/>
            <p:cNvSpPr>
              <a:spLocks noChangeShapeType="1"/>
            </p:cNvSpPr>
            <p:nvPr/>
          </p:nvSpPr>
          <p:spPr bwMode="auto">
            <a:xfrm>
              <a:off x="874103" y="4884738"/>
              <a:ext cx="64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23" name="Line 311"/>
            <p:cNvSpPr>
              <a:spLocks noChangeShapeType="1"/>
            </p:cNvSpPr>
            <p:nvPr/>
          </p:nvSpPr>
          <p:spPr bwMode="auto">
            <a:xfrm>
              <a:off x="874103" y="4367743"/>
              <a:ext cx="64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24" name="Line 312"/>
            <p:cNvSpPr>
              <a:spLocks noChangeShapeType="1"/>
            </p:cNvSpPr>
            <p:nvPr/>
          </p:nvSpPr>
          <p:spPr bwMode="auto">
            <a:xfrm>
              <a:off x="874103" y="3851276"/>
              <a:ext cx="64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25" name="Line 313"/>
            <p:cNvSpPr>
              <a:spLocks noChangeShapeType="1"/>
            </p:cNvSpPr>
            <p:nvPr/>
          </p:nvSpPr>
          <p:spPr bwMode="auto">
            <a:xfrm>
              <a:off x="874103" y="3334809"/>
              <a:ext cx="64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26" name="Line 315"/>
            <p:cNvSpPr>
              <a:spLocks noChangeShapeType="1"/>
            </p:cNvSpPr>
            <p:nvPr/>
          </p:nvSpPr>
          <p:spPr bwMode="auto">
            <a:xfrm>
              <a:off x="874103" y="2301875"/>
              <a:ext cx="64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27" name="Rectangle 316"/>
            <p:cNvSpPr>
              <a:spLocks noChangeArrowheads="1"/>
            </p:cNvSpPr>
            <p:nvPr/>
          </p:nvSpPr>
          <p:spPr bwMode="auto">
            <a:xfrm>
              <a:off x="616986" y="5310188"/>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-40</a:t>
              </a:r>
            </a:p>
          </p:txBody>
        </p:sp>
        <p:sp>
          <p:nvSpPr>
            <p:cNvPr id="29828" name="Rectangle 317"/>
            <p:cNvSpPr>
              <a:spLocks noChangeArrowheads="1"/>
            </p:cNvSpPr>
            <p:nvPr/>
          </p:nvSpPr>
          <p:spPr bwMode="auto">
            <a:xfrm>
              <a:off x="754063" y="479547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0</a:t>
              </a:r>
            </a:p>
          </p:txBody>
        </p:sp>
        <p:sp>
          <p:nvSpPr>
            <p:cNvPr id="29829" name="Rectangle 318"/>
            <p:cNvSpPr>
              <a:spLocks noChangeArrowheads="1"/>
            </p:cNvSpPr>
            <p:nvPr/>
          </p:nvSpPr>
          <p:spPr bwMode="auto">
            <a:xfrm>
              <a:off x="668282" y="427865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40</a:t>
              </a:r>
            </a:p>
          </p:txBody>
        </p:sp>
        <p:sp>
          <p:nvSpPr>
            <p:cNvPr id="29830" name="Rectangle 319"/>
            <p:cNvSpPr>
              <a:spLocks noChangeArrowheads="1"/>
            </p:cNvSpPr>
            <p:nvPr/>
          </p:nvSpPr>
          <p:spPr bwMode="auto">
            <a:xfrm>
              <a:off x="668282" y="376183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80</a:t>
              </a:r>
            </a:p>
          </p:txBody>
        </p:sp>
        <p:sp>
          <p:nvSpPr>
            <p:cNvPr id="29831" name="Rectangle 322"/>
            <p:cNvSpPr>
              <a:spLocks noChangeArrowheads="1"/>
            </p:cNvSpPr>
            <p:nvPr/>
          </p:nvSpPr>
          <p:spPr bwMode="auto">
            <a:xfrm>
              <a:off x="583322" y="221138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200</a:t>
              </a:r>
            </a:p>
          </p:txBody>
        </p:sp>
        <p:sp>
          <p:nvSpPr>
            <p:cNvPr id="29832" name="Line 313"/>
            <p:cNvSpPr>
              <a:spLocks noChangeShapeType="1"/>
            </p:cNvSpPr>
            <p:nvPr/>
          </p:nvSpPr>
          <p:spPr bwMode="auto">
            <a:xfrm>
              <a:off x="874103" y="2818342"/>
              <a:ext cx="640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833" name="Rectangle 320"/>
            <p:cNvSpPr>
              <a:spLocks noChangeArrowheads="1"/>
            </p:cNvSpPr>
            <p:nvPr/>
          </p:nvSpPr>
          <p:spPr bwMode="auto">
            <a:xfrm>
              <a:off x="583322" y="272820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160</a:t>
              </a:r>
            </a:p>
          </p:txBody>
        </p:sp>
      </p:grpSp>
      <p:sp>
        <p:nvSpPr>
          <p:cNvPr id="29703" name="Freeform 207"/>
          <p:cNvSpPr>
            <a:spLocks/>
          </p:cNvSpPr>
          <p:nvPr/>
        </p:nvSpPr>
        <p:spPr bwMode="auto">
          <a:xfrm>
            <a:off x="960438" y="4683125"/>
            <a:ext cx="2330450" cy="420688"/>
          </a:xfrm>
          <a:custGeom>
            <a:avLst/>
            <a:gdLst>
              <a:gd name="T0" fmla="*/ 0 w 1468"/>
              <a:gd name="T1" fmla="*/ 2147483647 h 265"/>
              <a:gd name="T2" fmla="*/ 2147483647 w 1468"/>
              <a:gd name="T3" fmla="*/ 2147483647 h 265"/>
              <a:gd name="T4" fmla="*/ 2147483647 w 1468"/>
              <a:gd name="T5" fmla="*/ 2147483647 h 265"/>
              <a:gd name="T6" fmla="*/ 2147483647 w 1468"/>
              <a:gd name="T7" fmla="*/ 2147483647 h 265"/>
              <a:gd name="T8" fmla="*/ 2147483647 w 1468"/>
              <a:gd name="T9" fmla="*/ 2147483647 h 265"/>
              <a:gd name="T10" fmla="*/ 2147483647 w 1468"/>
              <a:gd name="T11" fmla="*/ 2147483647 h 265"/>
              <a:gd name="T12" fmla="*/ 2147483647 w 1468"/>
              <a:gd name="T13" fmla="*/ 2147483647 h 265"/>
              <a:gd name="T14" fmla="*/ 2147483647 w 1468"/>
              <a:gd name="T15" fmla="*/ 2147483647 h 265"/>
              <a:gd name="T16" fmla="*/ 2147483647 w 1468"/>
              <a:gd name="T17" fmla="*/ 2147483647 h 265"/>
              <a:gd name="T18" fmla="*/ 2147483647 w 1468"/>
              <a:gd name="T19" fmla="*/ 2147483647 h 265"/>
              <a:gd name="T20" fmla="*/ 2147483647 w 1468"/>
              <a:gd name="T21" fmla="*/ 0 h 265"/>
              <a:gd name="T22" fmla="*/ 2147483647 w 1468"/>
              <a:gd name="T23" fmla="*/ 2147483647 h 265"/>
              <a:gd name="T24" fmla="*/ 2147483647 w 1468"/>
              <a:gd name="T25" fmla="*/ 2147483647 h 265"/>
              <a:gd name="T26" fmla="*/ 2147483647 w 1468"/>
              <a:gd name="T27" fmla="*/ 2147483647 h 265"/>
              <a:gd name="T28" fmla="*/ 2147483647 w 1468"/>
              <a:gd name="T29" fmla="*/ 2147483647 h 265"/>
              <a:gd name="T30" fmla="*/ 2147483647 w 1468"/>
              <a:gd name="T31" fmla="*/ 2147483647 h 265"/>
              <a:gd name="T32" fmla="*/ 2147483647 w 1468"/>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8"/>
              <a:gd name="T52" fmla="*/ 0 h 265"/>
              <a:gd name="T53" fmla="*/ 1468 w 1468"/>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8" h="265">
                <a:moveTo>
                  <a:pt x="0" y="208"/>
                </a:moveTo>
                <a:lnTo>
                  <a:pt x="26" y="265"/>
                </a:lnTo>
                <a:lnTo>
                  <a:pt x="51" y="208"/>
                </a:lnTo>
                <a:lnTo>
                  <a:pt x="77" y="203"/>
                </a:lnTo>
                <a:lnTo>
                  <a:pt x="103" y="151"/>
                </a:lnTo>
                <a:lnTo>
                  <a:pt x="129" y="175"/>
                </a:lnTo>
                <a:lnTo>
                  <a:pt x="154" y="151"/>
                </a:lnTo>
                <a:lnTo>
                  <a:pt x="206" y="114"/>
                </a:lnTo>
                <a:lnTo>
                  <a:pt x="286" y="28"/>
                </a:lnTo>
                <a:lnTo>
                  <a:pt x="386" y="0"/>
                </a:lnTo>
                <a:lnTo>
                  <a:pt x="565" y="76"/>
                </a:lnTo>
                <a:lnTo>
                  <a:pt x="748" y="137"/>
                </a:lnTo>
                <a:lnTo>
                  <a:pt x="928" y="170"/>
                </a:lnTo>
                <a:lnTo>
                  <a:pt x="1108" y="203"/>
                </a:lnTo>
                <a:lnTo>
                  <a:pt x="1288" y="203"/>
                </a:lnTo>
                <a:lnTo>
                  <a:pt x="1468" y="222"/>
                </a:lnTo>
              </a:path>
            </a:pathLst>
          </a:custGeom>
          <a:noFill/>
          <a:ln w="28575" cap="rnd">
            <a:solidFill>
              <a:srgbClr val="955ABA"/>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04" name="Freeform 208"/>
          <p:cNvSpPr>
            <a:spLocks/>
          </p:cNvSpPr>
          <p:nvPr/>
        </p:nvSpPr>
        <p:spPr bwMode="auto">
          <a:xfrm>
            <a:off x="960438" y="3646490"/>
            <a:ext cx="2330450" cy="1412875"/>
          </a:xfrm>
          <a:custGeom>
            <a:avLst/>
            <a:gdLst>
              <a:gd name="T0" fmla="*/ 0 w 1468"/>
              <a:gd name="T1" fmla="*/ 2147483647 h 890"/>
              <a:gd name="T2" fmla="*/ 2147483647 w 1468"/>
              <a:gd name="T3" fmla="*/ 2147483647 h 890"/>
              <a:gd name="T4" fmla="*/ 2147483647 w 1468"/>
              <a:gd name="T5" fmla="*/ 2147483647 h 890"/>
              <a:gd name="T6" fmla="*/ 2147483647 w 1468"/>
              <a:gd name="T7" fmla="*/ 2147483647 h 890"/>
              <a:gd name="T8" fmla="*/ 2147483647 w 1468"/>
              <a:gd name="T9" fmla="*/ 2147483647 h 890"/>
              <a:gd name="T10" fmla="*/ 2147483647 w 1468"/>
              <a:gd name="T11" fmla="*/ 2147483647 h 890"/>
              <a:gd name="T12" fmla="*/ 2147483647 w 1468"/>
              <a:gd name="T13" fmla="*/ 2147483647 h 890"/>
              <a:gd name="T14" fmla="*/ 2147483647 w 1468"/>
              <a:gd name="T15" fmla="*/ 2147483647 h 890"/>
              <a:gd name="T16" fmla="*/ 2147483647 w 1468"/>
              <a:gd name="T17" fmla="*/ 2147483647 h 890"/>
              <a:gd name="T18" fmla="*/ 2147483647 w 1468"/>
              <a:gd name="T19" fmla="*/ 2147483647 h 890"/>
              <a:gd name="T20" fmla="*/ 2147483647 w 1468"/>
              <a:gd name="T21" fmla="*/ 2147483647 h 890"/>
              <a:gd name="T22" fmla="*/ 2147483647 w 1468"/>
              <a:gd name="T23" fmla="*/ 0 h 890"/>
              <a:gd name="T24" fmla="*/ 2147483647 w 1468"/>
              <a:gd name="T25" fmla="*/ 2147483647 h 890"/>
              <a:gd name="T26" fmla="*/ 2147483647 w 1468"/>
              <a:gd name="T27" fmla="*/ 2147483647 h 890"/>
              <a:gd name="T28" fmla="*/ 2147483647 w 1468"/>
              <a:gd name="T29" fmla="*/ 2147483647 h 890"/>
              <a:gd name="T30" fmla="*/ 2147483647 w 1468"/>
              <a:gd name="T31" fmla="*/ 2147483647 h 890"/>
              <a:gd name="T32" fmla="*/ 2147483647 w 1468"/>
              <a:gd name="T33" fmla="*/ 2147483647 h 8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8"/>
              <a:gd name="T52" fmla="*/ 0 h 890"/>
              <a:gd name="T53" fmla="*/ 1468 w 1468"/>
              <a:gd name="T54" fmla="*/ 890 h 8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8" h="890">
                <a:moveTo>
                  <a:pt x="0" y="861"/>
                </a:moveTo>
                <a:lnTo>
                  <a:pt x="26" y="890"/>
                </a:lnTo>
                <a:lnTo>
                  <a:pt x="26" y="871"/>
                </a:lnTo>
                <a:lnTo>
                  <a:pt x="51" y="800"/>
                </a:lnTo>
                <a:lnTo>
                  <a:pt x="77" y="790"/>
                </a:lnTo>
                <a:lnTo>
                  <a:pt x="103" y="677"/>
                </a:lnTo>
                <a:lnTo>
                  <a:pt x="129" y="615"/>
                </a:lnTo>
                <a:lnTo>
                  <a:pt x="154" y="511"/>
                </a:lnTo>
                <a:lnTo>
                  <a:pt x="206" y="350"/>
                </a:lnTo>
                <a:lnTo>
                  <a:pt x="286" y="218"/>
                </a:lnTo>
                <a:lnTo>
                  <a:pt x="386" y="76"/>
                </a:lnTo>
                <a:lnTo>
                  <a:pt x="565" y="0"/>
                </a:lnTo>
                <a:lnTo>
                  <a:pt x="748" y="213"/>
                </a:lnTo>
                <a:lnTo>
                  <a:pt x="928" y="478"/>
                </a:lnTo>
                <a:lnTo>
                  <a:pt x="1108" y="710"/>
                </a:lnTo>
                <a:lnTo>
                  <a:pt x="1288" y="752"/>
                </a:lnTo>
                <a:lnTo>
                  <a:pt x="1468" y="828"/>
                </a:lnTo>
              </a:path>
            </a:pathLst>
          </a:custGeom>
          <a:noFill/>
          <a:ln w="28575" cap="rnd">
            <a:solidFill>
              <a:srgbClr val="42865C"/>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05" name="Freeform 209"/>
          <p:cNvSpPr>
            <a:spLocks/>
          </p:cNvSpPr>
          <p:nvPr/>
        </p:nvSpPr>
        <p:spPr bwMode="auto">
          <a:xfrm>
            <a:off x="960439" y="3346450"/>
            <a:ext cx="3476625" cy="1689100"/>
          </a:xfrm>
          <a:custGeom>
            <a:avLst/>
            <a:gdLst>
              <a:gd name="T0" fmla="*/ 0 w 2190"/>
              <a:gd name="T1" fmla="*/ 2147483647 h 1064"/>
              <a:gd name="T2" fmla="*/ 2147483647 w 2190"/>
              <a:gd name="T3" fmla="*/ 2147483647 h 1064"/>
              <a:gd name="T4" fmla="*/ 2147483647 w 2190"/>
              <a:gd name="T5" fmla="*/ 2147483647 h 1064"/>
              <a:gd name="T6" fmla="*/ 2147483647 w 2190"/>
              <a:gd name="T7" fmla="*/ 2147483647 h 1064"/>
              <a:gd name="T8" fmla="*/ 2147483647 w 2190"/>
              <a:gd name="T9" fmla="*/ 2147483647 h 1064"/>
              <a:gd name="T10" fmla="*/ 2147483647 w 2190"/>
              <a:gd name="T11" fmla="*/ 2147483647 h 1064"/>
              <a:gd name="T12" fmla="*/ 2147483647 w 2190"/>
              <a:gd name="T13" fmla="*/ 2147483647 h 1064"/>
              <a:gd name="T14" fmla="*/ 2147483647 w 2190"/>
              <a:gd name="T15" fmla="*/ 2147483647 h 1064"/>
              <a:gd name="T16" fmla="*/ 2147483647 w 2190"/>
              <a:gd name="T17" fmla="*/ 2147483647 h 1064"/>
              <a:gd name="T18" fmla="*/ 2147483647 w 2190"/>
              <a:gd name="T19" fmla="*/ 2147483647 h 1064"/>
              <a:gd name="T20" fmla="*/ 2147483647 w 2190"/>
              <a:gd name="T21" fmla="*/ 0 h 1064"/>
              <a:gd name="T22" fmla="*/ 2147483647 w 2190"/>
              <a:gd name="T23" fmla="*/ 2147483647 h 1064"/>
              <a:gd name="T24" fmla="*/ 2147483647 w 2190"/>
              <a:gd name="T25" fmla="*/ 2147483647 h 1064"/>
              <a:gd name="T26" fmla="*/ 2147483647 w 2190"/>
              <a:gd name="T27" fmla="*/ 2147483647 h 1064"/>
              <a:gd name="T28" fmla="*/ 2147483647 w 2190"/>
              <a:gd name="T29" fmla="*/ 2147483647 h 1064"/>
              <a:gd name="T30" fmla="*/ 2147483647 w 2190"/>
              <a:gd name="T31" fmla="*/ 2147483647 h 1064"/>
              <a:gd name="T32" fmla="*/ 2147483647 w 2190"/>
              <a:gd name="T33" fmla="*/ 2147483647 h 1064"/>
              <a:gd name="T34" fmla="*/ 2147483647 w 2190"/>
              <a:gd name="T35" fmla="*/ 2147483647 h 1064"/>
              <a:gd name="T36" fmla="*/ 2147483647 w 2190"/>
              <a:gd name="T37" fmla="*/ 2147483647 h 1064"/>
              <a:gd name="T38" fmla="*/ 2147483647 w 2190"/>
              <a:gd name="T39" fmla="*/ 2147483647 h 1064"/>
              <a:gd name="T40" fmla="*/ 2147483647 w 2190"/>
              <a:gd name="T41" fmla="*/ 2147483647 h 10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0"/>
              <a:gd name="T64" fmla="*/ 0 h 1064"/>
              <a:gd name="T65" fmla="*/ 2190 w 2190"/>
              <a:gd name="T66" fmla="*/ 1064 h 10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0" h="1064">
                <a:moveTo>
                  <a:pt x="0" y="1050"/>
                </a:moveTo>
                <a:lnTo>
                  <a:pt x="26" y="1055"/>
                </a:lnTo>
                <a:lnTo>
                  <a:pt x="26" y="1064"/>
                </a:lnTo>
                <a:lnTo>
                  <a:pt x="51" y="1012"/>
                </a:lnTo>
                <a:lnTo>
                  <a:pt x="77" y="946"/>
                </a:lnTo>
                <a:lnTo>
                  <a:pt x="103" y="847"/>
                </a:lnTo>
                <a:lnTo>
                  <a:pt x="129" y="719"/>
                </a:lnTo>
                <a:lnTo>
                  <a:pt x="154" y="648"/>
                </a:lnTo>
                <a:lnTo>
                  <a:pt x="206" y="530"/>
                </a:lnTo>
                <a:lnTo>
                  <a:pt x="286" y="317"/>
                </a:lnTo>
                <a:lnTo>
                  <a:pt x="386" y="0"/>
                </a:lnTo>
                <a:lnTo>
                  <a:pt x="565" y="5"/>
                </a:lnTo>
                <a:lnTo>
                  <a:pt x="748" y="114"/>
                </a:lnTo>
                <a:lnTo>
                  <a:pt x="928" y="294"/>
                </a:lnTo>
                <a:lnTo>
                  <a:pt x="1108" y="582"/>
                </a:lnTo>
                <a:lnTo>
                  <a:pt x="1288" y="823"/>
                </a:lnTo>
                <a:lnTo>
                  <a:pt x="1468" y="1003"/>
                </a:lnTo>
                <a:lnTo>
                  <a:pt x="1651" y="970"/>
                </a:lnTo>
                <a:lnTo>
                  <a:pt x="1831" y="923"/>
                </a:lnTo>
                <a:lnTo>
                  <a:pt x="2013" y="1050"/>
                </a:lnTo>
                <a:lnTo>
                  <a:pt x="2190" y="965"/>
                </a:lnTo>
              </a:path>
            </a:pathLst>
          </a:custGeom>
          <a:noFill/>
          <a:ln w="28575" cap="rnd">
            <a:solidFill>
              <a:srgbClr val="FCC30C"/>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06" name="Freeform 210"/>
          <p:cNvSpPr>
            <a:spLocks/>
          </p:cNvSpPr>
          <p:nvPr/>
        </p:nvSpPr>
        <p:spPr bwMode="auto">
          <a:xfrm>
            <a:off x="960439" y="2625725"/>
            <a:ext cx="3476625" cy="2486025"/>
          </a:xfrm>
          <a:custGeom>
            <a:avLst/>
            <a:gdLst>
              <a:gd name="T0" fmla="*/ 0 w 2190"/>
              <a:gd name="T1" fmla="*/ 2147483647 h 1566"/>
              <a:gd name="T2" fmla="*/ 2147483647 w 2190"/>
              <a:gd name="T3" fmla="*/ 2147483647 h 1566"/>
              <a:gd name="T4" fmla="*/ 2147483647 w 2190"/>
              <a:gd name="T5" fmla="*/ 2147483647 h 1566"/>
              <a:gd name="T6" fmla="*/ 2147483647 w 2190"/>
              <a:gd name="T7" fmla="*/ 2147483647 h 1566"/>
              <a:gd name="T8" fmla="*/ 2147483647 w 2190"/>
              <a:gd name="T9" fmla="*/ 2147483647 h 1566"/>
              <a:gd name="T10" fmla="*/ 2147483647 w 2190"/>
              <a:gd name="T11" fmla="*/ 2147483647 h 1566"/>
              <a:gd name="T12" fmla="*/ 2147483647 w 2190"/>
              <a:gd name="T13" fmla="*/ 2147483647 h 1566"/>
              <a:gd name="T14" fmla="*/ 2147483647 w 2190"/>
              <a:gd name="T15" fmla="*/ 2147483647 h 1566"/>
              <a:gd name="T16" fmla="*/ 2147483647 w 2190"/>
              <a:gd name="T17" fmla="*/ 2147483647 h 1566"/>
              <a:gd name="T18" fmla="*/ 2147483647 w 2190"/>
              <a:gd name="T19" fmla="*/ 2147483647 h 1566"/>
              <a:gd name="T20" fmla="*/ 2147483647 w 2190"/>
              <a:gd name="T21" fmla="*/ 2147483647 h 1566"/>
              <a:gd name="T22" fmla="*/ 2147483647 w 2190"/>
              <a:gd name="T23" fmla="*/ 2147483647 h 1566"/>
              <a:gd name="T24" fmla="*/ 2147483647 w 2190"/>
              <a:gd name="T25" fmla="*/ 0 h 1566"/>
              <a:gd name="T26" fmla="*/ 2147483647 w 2190"/>
              <a:gd name="T27" fmla="*/ 2147483647 h 1566"/>
              <a:gd name="T28" fmla="*/ 2147483647 w 2190"/>
              <a:gd name="T29" fmla="*/ 2147483647 h 1566"/>
              <a:gd name="T30" fmla="*/ 2147483647 w 2190"/>
              <a:gd name="T31" fmla="*/ 2147483647 h 1566"/>
              <a:gd name="T32" fmla="*/ 2147483647 w 2190"/>
              <a:gd name="T33" fmla="*/ 2147483647 h 1566"/>
              <a:gd name="T34" fmla="*/ 2147483647 w 2190"/>
              <a:gd name="T35" fmla="*/ 2147483647 h 1566"/>
              <a:gd name="T36" fmla="*/ 2147483647 w 2190"/>
              <a:gd name="T37" fmla="*/ 2147483647 h 1566"/>
              <a:gd name="T38" fmla="*/ 2147483647 w 2190"/>
              <a:gd name="T39" fmla="*/ 2147483647 h 1566"/>
              <a:gd name="T40" fmla="*/ 2147483647 w 2190"/>
              <a:gd name="T41" fmla="*/ 2147483647 h 15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0"/>
              <a:gd name="T64" fmla="*/ 0 h 1566"/>
              <a:gd name="T65" fmla="*/ 2190 w 2190"/>
              <a:gd name="T66" fmla="*/ 1566 h 15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0" h="1566">
                <a:moveTo>
                  <a:pt x="0" y="1504"/>
                </a:moveTo>
                <a:lnTo>
                  <a:pt x="26" y="1566"/>
                </a:lnTo>
                <a:lnTo>
                  <a:pt x="26" y="1504"/>
                </a:lnTo>
                <a:lnTo>
                  <a:pt x="51" y="1485"/>
                </a:lnTo>
                <a:lnTo>
                  <a:pt x="77" y="1348"/>
                </a:lnTo>
                <a:lnTo>
                  <a:pt x="103" y="1244"/>
                </a:lnTo>
                <a:lnTo>
                  <a:pt x="129" y="1121"/>
                </a:lnTo>
                <a:lnTo>
                  <a:pt x="154" y="1008"/>
                </a:lnTo>
                <a:lnTo>
                  <a:pt x="206" y="800"/>
                </a:lnTo>
                <a:lnTo>
                  <a:pt x="286" y="445"/>
                </a:lnTo>
                <a:lnTo>
                  <a:pt x="386" y="260"/>
                </a:lnTo>
                <a:lnTo>
                  <a:pt x="565" y="100"/>
                </a:lnTo>
                <a:lnTo>
                  <a:pt x="748" y="0"/>
                </a:lnTo>
                <a:lnTo>
                  <a:pt x="928" y="128"/>
                </a:lnTo>
                <a:lnTo>
                  <a:pt x="1108" y="336"/>
                </a:lnTo>
                <a:lnTo>
                  <a:pt x="1288" y="677"/>
                </a:lnTo>
                <a:lnTo>
                  <a:pt x="1468" y="946"/>
                </a:lnTo>
                <a:lnTo>
                  <a:pt x="1651" y="1206"/>
                </a:lnTo>
                <a:lnTo>
                  <a:pt x="1831" y="1395"/>
                </a:lnTo>
                <a:lnTo>
                  <a:pt x="2013" y="1433"/>
                </a:lnTo>
                <a:lnTo>
                  <a:pt x="2190" y="1377"/>
                </a:lnTo>
              </a:path>
            </a:pathLst>
          </a:custGeom>
          <a:noFill/>
          <a:ln w="28575" cap="rnd">
            <a:solidFill>
              <a:srgbClr val="C0362C"/>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07" name="Freeform 211"/>
          <p:cNvSpPr>
            <a:spLocks/>
          </p:cNvSpPr>
          <p:nvPr/>
        </p:nvSpPr>
        <p:spPr bwMode="auto">
          <a:xfrm>
            <a:off x="960439" y="4773614"/>
            <a:ext cx="3476625" cy="390525"/>
          </a:xfrm>
          <a:custGeom>
            <a:avLst/>
            <a:gdLst>
              <a:gd name="T0" fmla="*/ 0 w 2190"/>
              <a:gd name="T1" fmla="*/ 2147483647 h 246"/>
              <a:gd name="T2" fmla="*/ 2147483647 w 2190"/>
              <a:gd name="T3" fmla="*/ 2147483647 h 246"/>
              <a:gd name="T4" fmla="*/ 2147483647 w 2190"/>
              <a:gd name="T5" fmla="*/ 2147483647 h 246"/>
              <a:gd name="T6" fmla="*/ 2147483647 w 2190"/>
              <a:gd name="T7" fmla="*/ 2147483647 h 246"/>
              <a:gd name="T8" fmla="*/ 2147483647 w 2190"/>
              <a:gd name="T9" fmla="*/ 2147483647 h 246"/>
              <a:gd name="T10" fmla="*/ 2147483647 w 2190"/>
              <a:gd name="T11" fmla="*/ 2147483647 h 246"/>
              <a:gd name="T12" fmla="*/ 2147483647 w 2190"/>
              <a:gd name="T13" fmla="*/ 2147483647 h 246"/>
              <a:gd name="T14" fmla="*/ 2147483647 w 2190"/>
              <a:gd name="T15" fmla="*/ 2147483647 h 246"/>
              <a:gd name="T16" fmla="*/ 2147483647 w 2190"/>
              <a:gd name="T17" fmla="*/ 2147483647 h 246"/>
              <a:gd name="T18" fmla="*/ 2147483647 w 2190"/>
              <a:gd name="T19" fmla="*/ 2147483647 h 246"/>
              <a:gd name="T20" fmla="*/ 2147483647 w 2190"/>
              <a:gd name="T21" fmla="*/ 2147483647 h 246"/>
              <a:gd name="T22" fmla="*/ 2147483647 w 2190"/>
              <a:gd name="T23" fmla="*/ 2147483647 h 246"/>
              <a:gd name="T24" fmla="*/ 2147483647 w 2190"/>
              <a:gd name="T25" fmla="*/ 2147483647 h 246"/>
              <a:gd name="T26" fmla="*/ 2147483647 w 2190"/>
              <a:gd name="T27" fmla="*/ 2147483647 h 246"/>
              <a:gd name="T28" fmla="*/ 2147483647 w 2190"/>
              <a:gd name="T29" fmla="*/ 2147483647 h 246"/>
              <a:gd name="T30" fmla="*/ 2147483647 w 2190"/>
              <a:gd name="T31" fmla="*/ 2147483647 h 246"/>
              <a:gd name="T32" fmla="*/ 2147483647 w 2190"/>
              <a:gd name="T33" fmla="*/ 0 h 246"/>
              <a:gd name="T34" fmla="*/ 2147483647 w 2190"/>
              <a:gd name="T35" fmla="*/ 2147483647 h 246"/>
              <a:gd name="T36" fmla="*/ 2147483647 w 2190"/>
              <a:gd name="T37" fmla="*/ 2147483647 h 246"/>
              <a:gd name="T38" fmla="*/ 2147483647 w 2190"/>
              <a:gd name="T39" fmla="*/ 2147483647 h 246"/>
              <a:gd name="T40" fmla="*/ 2147483647 w 2190"/>
              <a:gd name="T41" fmla="*/ 2147483647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0"/>
              <a:gd name="T64" fmla="*/ 0 h 246"/>
              <a:gd name="T65" fmla="*/ 2190 w 219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0" h="246">
                <a:moveTo>
                  <a:pt x="0" y="151"/>
                </a:moveTo>
                <a:lnTo>
                  <a:pt x="26" y="213"/>
                </a:lnTo>
                <a:lnTo>
                  <a:pt x="26" y="198"/>
                </a:lnTo>
                <a:lnTo>
                  <a:pt x="51" y="194"/>
                </a:lnTo>
                <a:lnTo>
                  <a:pt x="77" y="194"/>
                </a:lnTo>
                <a:lnTo>
                  <a:pt x="103" y="203"/>
                </a:lnTo>
                <a:lnTo>
                  <a:pt x="129" y="217"/>
                </a:lnTo>
                <a:lnTo>
                  <a:pt x="154" y="236"/>
                </a:lnTo>
                <a:lnTo>
                  <a:pt x="206" y="246"/>
                </a:lnTo>
                <a:lnTo>
                  <a:pt x="286" y="222"/>
                </a:lnTo>
                <a:lnTo>
                  <a:pt x="386" y="236"/>
                </a:lnTo>
                <a:lnTo>
                  <a:pt x="565" y="161"/>
                </a:lnTo>
                <a:lnTo>
                  <a:pt x="748" y="132"/>
                </a:lnTo>
                <a:lnTo>
                  <a:pt x="928" y="42"/>
                </a:lnTo>
                <a:lnTo>
                  <a:pt x="1108" y="19"/>
                </a:lnTo>
                <a:lnTo>
                  <a:pt x="1288" y="19"/>
                </a:lnTo>
                <a:lnTo>
                  <a:pt x="1468" y="0"/>
                </a:lnTo>
                <a:lnTo>
                  <a:pt x="1651" y="71"/>
                </a:lnTo>
                <a:lnTo>
                  <a:pt x="1831" y="198"/>
                </a:lnTo>
                <a:lnTo>
                  <a:pt x="2013" y="146"/>
                </a:lnTo>
                <a:lnTo>
                  <a:pt x="2190" y="99"/>
                </a:lnTo>
              </a:path>
            </a:pathLst>
          </a:custGeom>
          <a:noFill/>
          <a:ln w="285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08" name="Freeform 212"/>
          <p:cNvSpPr>
            <a:spLocks/>
          </p:cNvSpPr>
          <p:nvPr/>
        </p:nvSpPr>
        <p:spPr bwMode="auto">
          <a:xfrm>
            <a:off x="960438" y="4968875"/>
            <a:ext cx="1187450" cy="255588"/>
          </a:xfrm>
          <a:custGeom>
            <a:avLst/>
            <a:gdLst>
              <a:gd name="T0" fmla="*/ 0 w 748"/>
              <a:gd name="T1" fmla="*/ 2147483647 h 161"/>
              <a:gd name="T2" fmla="*/ 2147483647 w 748"/>
              <a:gd name="T3" fmla="*/ 2147483647 h 161"/>
              <a:gd name="T4" fmla="*/ 2147483647 w 748"/>
              <a:gd name="T5" fmla="*/ 2147483647 h 161"/>
              <a:gd name="T6" fmla="*/ 2147483647 w 748"/>
              <a:gd name="T7" fmla="*/ 2147483647 h 161"/>
              <a:gd name="T8" fmla="*/ 2147483647 w 748"/>
              <a:gd name="T9" fmla="*/ 2147483647 h 161"/>
              <a:gd name="T10" fmla="*/ 2147483647 w 748"/>
              <a:gd name="T11" fmla="*/ 2147483647 h 161"/>
              <a:gd name="T12" fmla="*/ 2147483647 w 748"/>
              <a:gd name="T13" fmla="*/ 2147483647 h 161"/>
              <a:gd name="T14" fmla="*/ 2147483647 w 748"/>
              <a:gd name="T15" fmla="*/ 2147483647 h 161"/>
              <a:gd name="T16" fmla="*/ 2147483647 w 748"/>
              <a:gd name="T17" fmla="*/ 2147483647 h 161"/>
              <a:gd name="T18" fmla="*/ 2147483647 w 748"/>
              <a:gd name="T19" fmla="*/ 0 h 161"/>
              <a:gd name="T20" fmla="*/ 2147483647 w 748"/>
              <a:gd name="T21" fmla="*/ 2147483647 h 161"/>
              <a:gd name="T22" fmla="*/ 2147483647 w 748"/>
              <a:gd name="T23" fmla="*/ 2147483647 h 161"/>
              <a:gd name="T24" fmla="*/ 2147483647 w 748"/>
              <a:gd name="T25" fmla="*/ 2147483647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8"/>
              <a:gd name="T40" fmla="*/ 0 h 161"/>
              <a:gd name="T41" fmla="*/ 748 w 748"/>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8" h="161">
                <a:moveTo>
                  <a:pt x="0" y="28"/>
                </a:moveTo>
                <a:lnTo>
                  <a:pt x="26" y="113"/>
                </a:lnTo>
                <a:lnTo>
                  <a:pt x="26" y="61"/>
                </a:lnTo>
                <a:lnTo>
                  <a:pt x="51" y="42"/>
                </a:lnTo>
                <a:lnTo>
                  <a:pt x="77" y="109"/>
                </a:lnTo>
                <a:lnTo>
                  <a:pt x="103" y="66"/>
                </a:lnTo>
                <a:lnTo>
                  <a:pt x="129" y="90"/>
                </a:lnTo>
                <a:lnTo>
                  <a:pt x="154" y="85"/>
                </a:lnTo>
                <a:lnTo>
                  <a:pt x="206" y="71"/>
                </a:lnTo>
                <a:lnTo>
                  <a:pt x="286" y="0"/>
                </a:lnTo>
                <a:lnTo>
                  <a:pt x="386" y="161"/>
                </a:lnTo>
                <a:lnTo>
                  <a:pt x="565" y="28"/>
                </a:lnTo>
                <a:lnTo>
                  <a:pt x="748" y="9"/>
                </a:lnTo>
              </a:path>
            </a:pathLst>
          </a:custGeom>
          <a:noFill/>
          <a:ln w="28575" cap="rnd">
            <a:solidFill>
              <a:srgbClr val="00CCFF"/>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09" name="Freeform 213"/>
          <p:cNvSpPr>
            <a:spLocks/>
          </p:cNvSpPr>
          <p:nvPr/>
        </p:nvSpPr>
        <p:spPr bwMode="auto">
          <a:xfrm>
            <a:off x="960438" y="4946650"/>
            <a:ext cx="1187450" cy="141288"/>
          </a:xfrm>
          <a:custGeom>
            <a:avLst/>
            <a:gdLst>
              <a:gd name="T0" fmla="*/ 0 w 748"/>
              <a:gd name="T1" fmla="*/ 2147483647 h 89"/>
              <a:gd name="T2" fmla="*/ 2147483647 w 748"/>
              <a:gd name="T3" fmla="*/ 2147483647 h 89"/>
              <a:gd name="T4" fmla="*/ 2147483647 w 748"/>
              <a:gd name="T5" fmla="*/ 2147483647 h 89"/>
              <a:gd name="T6" fmla="*/ 2147483647 w 748"/>
              <a:gd name="T7" fmla="*/ 2147483647 h 89"/>
              <a:gd name="T8" fmla="*/ 2147483647 w 748"/>
              <a:gd name="T9" fmla="*/ 2147483647 h 89"/>
              <a:gd name="T10" fmla="*/ 2147483647 w 748"/>
              <a:gd name="T11" fmla="*/ 2147483647 h 89"/>
              <a:gd name="T12" fmla="*/ 2147483647 w 748"/>
              <a:gd name="T13" fmla="*/ 2147483647 h 89"/>
              <a:gd name="T14" fmla="*/ 2147483647 w 748"/>
              <a:gd name="T15" fmla="*/ 2147483647 h 89"/>
              <a:gd name="T16" fmla="*/ 2147483647 w 748"/>
              <a:gd name="T17" fmla="*/ 0 h 89"/>
              <a:gd name="T18" fmla="*/ 2147483647 w 748"/>
              <a:gd name="T19" fmla="*/ 2147483647 h 89"/>
              <a:gd name="T20" fmla="*/ 2147483647 w 748"/>
              <a:gd name="T21" fmla="*/ 2147483647 h 89"/>
              <a:gd name="T22" fmla="*/ 2147483647 w 748"/>
              <a:gd name="T23" fmla="*/ 2147483647 h 89"/>
              <a:gd name="T24" fmla="*/ 2147483647 w 748"/>
              <a:gd name="T25" fmla="*/ 2147483647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8"/>
              <a:gd name="T40" fmla="*/ 0 h 89"/>
              <a:gd name="T41" fmla="*/ 748 w 748"/>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8" h="89">
                <a:moveTo>
                  <a:pt x="0" y="42"/>
                </a:moveTo>
                <a:lnTo>
                  <a:pt x="26" y="89"/>
                </a:lnTo>
                <a:lnTo>
                  <a:pt x="26" y="37"/>
                </a:lnTo>
                <a:lnTo>
                  <a:pt x="51" y="71"/>
                </a:lnTo>
                <a:lnTo>
                  <a:pt x="77" y="71"/>
                </a:lnTo>
                <a:lnTo>
                  <a:pt x="103" y="33"/>
                </a:lnTo>
                <a:lnTo>
                  <a:pt x="129" y="9"/>
                </a:lnTo>
                <a:lnTo>
                  <a:pt x="154" y="14"/>
                </a:lnTo>
                <a:lnTo>
                  <a:pt x="206" y="0"/>
                </a:lnTo>
                <a:lnTo>
                  <a:pt x="286" y="23"/>
                </a:lnTo>
                <a:lnTo>
                  <a:pt x="386" y="19"/>
                </a:lnTo>
                <a:lnTo>
                  <a:pt x="565" y="85"/>
                </a:lnTo>
                <a:lnTo>
                  <a:pt x="748" y="80"/>
                </a:lnTo>
              </a:path>
            </a:pathLst>
          </a:custGeom>
          <a:noFill/>
          <a:ln w="28575" cap="rnd">
            <a:solidFill>
              <a:srgbClr val="99CC00"/>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10" name="Rectangle 320"/>
          <p:cNvSpPr>
            <a:spLocks noChangeArrowheads="1"/>
          </p:cNvSpPr>
          <p:nvPr/>
        </p:nvSpPr>
        <p:spPr bwMode="auto">
          <a:xfrm>
            <a:off x="4830763" y="3214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20</a:t>
            </a:r>
          </a:p>
        </p:txBody>
      </p:sp>
      <p:sp>
        <p:nvSpPr>
          <p:cNvPr id="765" name="Rectangle 3"/>
          <p:cNvSpPr>
            <a:spLocks noChangeArrowheads="1"/>
          </p:cNvSpPr>
          <p:nvPr/>
        </p:nvSpPr>
        <p:spPr bwMode="auto">
          <a:xfrm>
            <a:off x="5102225" y="2597150"/>
            <a:ext cx="3524250" cy="2933700"/>
          </a:xfrm>
          <a:prstGeom prst="rect">
            <a:avLst/>
          </a:prstGeom>
          <a:gradFill>
            <a:gsLst>
              <a:gs pos="0">
                <a:schemeClr val="bg2">
                  <a:alpha val="0"/>
                </a:schemeClr>
              </a:gs>
              <a:gs pos="100000">
                <a:schemeClr val="bg1">
                  <a:lumMod val="75000"/>
                </a:schemeClr>
              </a:gs>
            </a:gsLst>
            <a:lin ang="5400000" scaled="1"/>
          </a:gradFill>
          <a:ln w="9525" algn="ctr">
            <a:noFill/>
            <a:miter lim="800000"/>
            <a:headEnd/>
            <a:tailEnd/>
          </a:ln>
          <a:effectLst/>
        </p:spPr>
        <p:txBody>
          <a:bodyPr lIns="91406" tIns="45702" rIns="91406" bIns="45702" anchor="ctr"/>
          <a:lstStyle/>
          <a:p>
            <a:pPr algn="ctr">
              <a:spcBef>
                <a:spcPct val="20000"/>
              </a:spcBef>
              <a:defRPr/>
            </a:pPr>
            <a:endParaRPr lang="en-US" sz="1000" b="1" dirty="0">
              <a:solidFill>
                <a:srgbClr val="000000"/>
              </a:solidFill>
            </a:endParaRPr>
          </a:p>
        </p:txBody>
      </p:sp>
      <p:sp>
        <p:nvSpPr>
          <p:cNvPr id="766" name="Line 218"/>
          <p:cNvSpPr>
            <a:spLocks noChangeShapeType="1"/>
          </p:cNvSpPr>
          <p:nvPr/>
        </p:nvSpPr>
        <p:spPr bwMode="auto">
          <a:xfrm>
            <a:off x="5100638" y="3748088"/>
            <a:ext cx="3509962" cy="0"/>
          </a:xfrm>
          <a:prstGeom prst="line">
            <a:avLst/>
          </a:prstGeom>
          <a:noFill/>
          <a:ln w="19050" cap="rnd">
            <a:solidFill>
              <a:schemeClr val="tx1">
                <a:lumMod val="65000"/>
              </a:schemeClr>
            </a:solidFill>
            <a:prstDash val="sysDot"/>
            <a:round/>
            <a:headEnd/>
            <a:tailEnd/>
          </a:ln>
        </p:spPr>
        <p:txBody>
          <a:bodyPr lIns="91406" tIns="45702" rIns="91406" bIns="45702"/>
          <a:lstStyle/>
          <a:p>
            <a:pPr algn="ctr">
              <a:spcBef>
                <a:spcPct val="20000"/>
              </a:spcBef>
              <a:defRPr/>
            </a:pPr>
            <a:endParaRPr lang="en-US" sz="1000" b="1" dirty="0">
              <a:solidFill>
                <a:srgbClr val="000000"/>
              </a:solidFill>
            </a:endParaRPr>
          </a:p>
        </p:txBody>
      </p:sp>
      <p:sp>
        <p:nvSpPr>
          <p:cNvPr id="29713" name="Rectangle 279"/>
          <p:cNvSpPr>
            <a:spLocks noChangeArrowheads="1"/>
          </p:cNvSpPr>
          <p:nvPr/>
        </p:nvSpPr>
        <p:spPr bwMode="auto">
          <a:xfrm>
            <a:off x="6419850" y="5880101"/>
            <a:ext cx="885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400" b="1">
                <a:solidFill>
                  <a:srgbClr val="000000"/>
                </a:solidFill>
              </a:rPr>
              <a:t>Time (Day)</a:t>
            </a:r>
          </a:p>
        </p:txBody>
      </p:sp>
      <p:sp>
        <p:nvSpPr>
          <p:cNvPr id="29714" name="Line 280"/>
          <p:cNvSpPr>
            <a:spLocks noChangeShapeType="1"/>
          </p:cNvSpPr>
          <p:nvPr/>
        </p:nvSpPr>
        <p:spPr bwMode="auto">
          <a:xfrm>
            <a:off x="5100638" y="5518150"/>
            <a:ext cx="35099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15" name="Line 281"/>
          <p:cNvSpPr>
            <a:spLocks noChangeShapeType="1"/>
          </p:cNvSpPr>
          <p:nvPr/>
        </p:nvSpPr>
        <p:spPr bwMode="auto">
          <a:xfrm flipV="1">
            <a:off x="5141913"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16" name="Line 282"/>
          <p:cNvSpPr>
            <a:spLocks noChangeShapeType="1"/>
          </p:cNvSpPr>
          <p:nvPr/>
        </p:nvSpPr>
        <p:spPr bwMode="auto">
          <a:xfrm flipV="1">
            <a:off x="5430838"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17" name="Line 283"/>
          <p:cNvSpPr>
            <a:spLocks noChangeShapeType="1"/>
          </p:cNvSpPr>
          <p:nvPr/>
        </p:nvSpPr>
        <p:spPr bwMode="auto">
          <a:xfrm flipV="1">
            <a:off x="5719763"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18" name="Line 284"/>
          <p:cNvSpPr>
            <a:spLocks noChangeShapeType="1"/>
          </p:cNvSpPr>
          <p:nvPr/>
        </p:nvSpPr>
        <p:spPr bwMode="auto">
          <a:xfrm flipV="1">
            <a:off x="6008688"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19" name="Line 285"/>
          <p:cNvSpPr>
            <a:spLocks noChangeShapeType="1"/>
          </p:cNvSpPr>
          <p:nvPr/>
        </p:nvSpPr>
        <p:spPr bwMode="auto">
          <a:xfrm flipV="1">
            <a:off x="6297613"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0" name="Line 286"/>
          <p:cNvSpPr>
            <a:spLocks noChangeShapeType="1"/>
          </p:cNvSpPr>
          <p:nvPr/>
        </p:nvSpPr>
        <p:spPr bwMode="auto">
          <a:xfrm flipV="1">
            <a:off x="6586538"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1" name="Line 287"/>
          <p:cNvSpPr>
            <a:spLocks noChangeShapeType="1"/>
          </p:cNvSpPr>
          <p:nvPr/>
        </p:nvSpPr>
        <p:spPr bwMode="auto">
          <a:xfrm flipV="1">
            <a:off x="6875463"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2" name="Line 288"/>
          <p:cNvSpPr>
            <a:spLocks noChangeShapeType="1"/>
          </p:cNvSpPr>
          <p:nvPr/>
        </p:nvSpPr>
        <p:spPr bwMode="auto">
          <a:xfrm flipV="1">
            <a:off x="7165975"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3" name="Line 289"/>
          <p:cNvSpPr>
            <a:spLocks noChangeShapeType="1"/>
          </p:cNvSpPr>
          <p:nvPr/>
        </p:nvSpPr>
        <p:spPr bwMode="auto">
          <a:xfrm flipV="1">
            <a:off x="7453313"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4" name="Line 290"/>
          <p:cNvSpPr>
            <a:spLocks noChangeShapeType="1"/>
          </p:cNvSpPr>
          <p:nvPr/>
        </p:nvSpPr>
        <p:spPr bwMode="auto">
          <a:xfrm flipV="1">
            <a:off x="7742238"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5" name="Line 291"/>
          <p:cNvSpPr>
            <a:spLocks noChangeShapeType="1"/>
          </p:cNvSpPr>
          <p:nvPr/>
        </p:nvSpPr>
        <p:spPr bwMode="auto">
          <a:xfrm flipV="1">
            <a:off x="8031163"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6" name="Line 292"/>
          <p:cNvSpPr>
            <a:spLocks noChangeShapeType="1"/>
          </p:cNvSpPr>
          <p:nvPr/>
        </p:nvSpPr>
        <p:spPr bwMode="auto">
          <a:xfrm flipV="1">
            <a:off x="8321675"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7" name="Line 293"/>
          <p:cNvSpPr>
            <a:spLocks noChangeShapeType="1"/>
          </p:cNvSpPr>
          <p:nvPr/>
        </p:nvSpPr>
        <p:spPr bwMode="auto">
          <a:xfrm flipV="1">
            <a:off x="8610600" y="5518150"/>
            <a:ext cx="0" cy="63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28" name="Rectangle 294"/>
          <p:cNvSpPr>
            <a:spLocks noChangeArrowheads="1"/>
          </p:cNvSpPr>
          <p:nvPr/>
        </p:nvSpPr>
        <p:spPr bwMode="auto">
          <a:xfrm>
            <a:off x="5095875" y="5627688"/>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0</a:t>
            </a:r>
          </a:p>
        </p:txBody>
      </p:sp>
      <p:sp>
        <p:nvSpPr>
          <p:cNvPr id="29729" name="Rectangle 295"/>
          <p:cNvSpPr>
            <a:spLocks noChangeArrowheads="1"/>
          </p:cNvSpPr>
          <p:nvPr/>
        </p:nvSpPr>
        <p:spPr bwMode="auto">
          <a:xfrm>
            <a:off x="5384801" y="562768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8</a:t>
            </a:r>
          </a:p>
        </p:txBody>
      </p:sp>
      <p:sp>
        <p:nvSpPr>
          <p:cNvPr id="29730" name="Rectangle 296"/>
          <p:cNvSpPr>
            <a:spLocks noChangeArrowheads="1"/>
          </p:cNvSpPr>
          <p:nvPr/>
        </p:nvSpPr>
        <p:spPr bwMode="auto">
          <a:xfrm>
            <a:off x="5627688"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15</a:t>
            </a:r>
          </a:p>
        </p:txBody>
      </p:sp>
      <p:sp>
        <p:nvSpPr>
          <p:cNvPr id="29731" name="Rectangle 297"/>
          <p:cNvSpPr>
            <a:spLocks noChangeArrowheads="1"/>
          </p:cNvSpPr>
          <p:nvPr/>
        </p:nvSpPr>
        <p:spPr bwMode="auto">
          <a:xfrm>
            <a:off x="5916613"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22</a:t>
            </a:r>
          </a:p>
        </p:txBody>
      </p:sp>
      <p:sp>
        <p:nvSpPr>
          <p:cNvPr id="29732" name="Rectangle 298"/>
          <p:cNvSpPr>
            <a:spLocks noChangeArrowheads="1"/>
          </p:cNvSpPr>
          <p:nvPr/>
        </p:nvSpPr>
        <p:spPr bwMode="auto">
          <a:xfrm>
            <a:off x="6205538"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29</a:t>
            </a:r>
          </a:p>
        </p:txBody>
      </p:sp>
      <p:sp>
        <p:nvSpPr>
          <p:cNvPr id="29733" name="Rectangle 299"/>
          <p:cNvSpPr>
            <a:spLocks noChangeArrowheads="1"/>
          </p:cNvSpPr>
          <p:nvPr/>
        </p:nvSpPr>
        <p:spPr bwMode="auto">
          <a:xfrm>
            <a:off x="6494463"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36</a:t>
            </a:r>
          </a:p>
        </p:txBody>
      </p:sp>
      <p:sp>
        <p:nvSpPr>
          <p:cNvPr id="29734" name="Rectangle 300"/>
          <p:cNvSpPr>
            <a:spLocks noChangeArrowheads="1"/>
          </p:cNvSpPr>
          <p:nvPr/>
        </p:nvSpPr>
        <p:spPr bwMode="auto">
          <a:xfrm>
            <a:off x="6783388"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43</a:t>
            </a:r>
          </a:p>
        </p:txBody>
      </p:sp>
      <p:sp>
        <p:nvSpPr>
          <p:cNvPr id="29735" name="Rectangle 301"/>
          <p:cNvSpPr>
            <a:spLocks noChangeArrowheads="1"/>
          </p:cNvSpPr>
          <p:nvPr/>
        </p:nvSpPr>
        <p:spPr bwMode="auto">
          <a:xfrm>
            <a:off x="7072313"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50</a:t>
            </a:r>
          </a:p>
        </p:txBody>
      </p:sp>
      <p:sp>
        <p:nvSpPr>
          <p:cNvPr id="29736" name="Rectangle 302"/>
          <p:cNvSpPr>
            <a:spLocks noChangeArrowheads="1"/>
          </p:cNvSpPr>
          <p:nvPr/>
        </p:nvSpPr>
        <p:spPr bwMode="auto">
          <a:xfrm>
            <a:off x="7361238"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57</a:t>
            </a:r>
          </a:p>
        </p:txBody>
      </p:sp>
      <p:sp>
        <p:nvSpPr>
          <p:cNvPr id="29737" name="Rectangle 303"/>
          <p:cNvSpPr>
            <a:spLocks noChangeArrowheads="1"/>
          </p:cNvSpPr>
          <p:nvPr/>
        </p:nvSpPr>
        <p:spPr bwMode="auto">
          <a:xfrm>
            <a:off x="7650163"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64</a:t>
            </a:r>
          </a:p>
        </p:txBody>
      </p:sp>
      <p:sp>
        <p:nvSpPr>
          <p:cNvPr id="29738" name="Rectangle 304"/>
          <p:cNvSpPr>
            <a:spLocks noChangeArrowheads="1"/>
          </p:cNvSpPr>
          <p:nvPr/>
        </p:nvSpPr>
        <p:spPr bwMode="auto">
          <a:xfrm>
            <a:off x="7939088" y="56276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71</a:t>
            </a:r>
          </a:p>
        </p:txBody>
      </p:sp>
      <p:sp>
        <p:nvSpPr>
          <p:cNvPr id="29739" name="Rectangle 305"/>
          <p:cNvSpPr>
            <a:spLocks noChangeArrowheads="1"/>
          </p:cNvSpPr>
          <p:nvPr/>
        </p:nvSpPr>
        <p:spPr bwMode="auto">
          <a:xfrm>
            <a:off x="8229601" y="5627688"/>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78</a:t>
            </a:r>
          </a:p>
        </p:txBody>
      </p:sp>
      <p:sp>
        <p:nvSpPr>
          <p:cNvPr id="29740" name="Rectangle 306"/>
          <p:cNvSpPr>
            <a:spLocks noChangeArrowheads="1"/>
          </p:cNvSpPr>
          <p:nvPr/>
        </p:nvSpPr>
        <p:spPr bwMode="auto">
          <a:xfrm>
            <a:off x="8518526" y="5627688"/>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85</a:t>
            </a:r>
          </a:p>
        </p:txBody>
      </p:sp>
      <p:sp>
        <p:nvSpPr>
          <p:cNvPr id="29741" name="Line 308"/>
          <p:cNvSpPr>
            <a:spLocks noChangeShapeType="1"/>
          </p:cNvSpPr>
          <p:nvPr/>
        </p:nvSpPr>
        <p:spPr bwMode="auto">
          <a:xfrm flipV="1">
            <a:off x="5100638" y="2419350"/>
            <a:ext cx="0" cy="3098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42" name="Line 309"/>
          <p:cNvSpPr>
            <a:spLocks noChangeShapeType="1"/>
          </p:cNvSpPr>
          <p:nvPr/>
        </p:nvSpPr>
        <p:spPr bwMode="auto">
          <a:xfrm>
            <a:off x="5037138" y="5518150"/>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43" name="Line 310"/>
          <p:cNvSpPr>
            <a:spLocks noChangeShapeType="1"/>
          </p:cNvSpPr>
          <p:nvPr/>
        </p:nvSpPr>
        <p:spPr bwMode="auto">
          <a:xfrm>
            <a:off x="5037138" y="4632325"/>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44" name="Line 311"/>
          <p:cNvSpPr>
            <a:spLocks noChangeShapeType="1"/>
          </p:cNvSpPr>
          <p:nvPr/>
        </p:nvSpPr>
        <p:spPr bwMode="auto">
          <a:xfrm>
            <a:off x="5037138" y="4189413"/>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45" name="Line 312"/>
          <p:cNvSpPr>
            <a:spLocks noChangeShapeType="1"/>
          </p:cNvSpPr>
          <p:nvPr/>
        </p:nvSpPr>
        <p:spPr bwMode="auto">
          <a:xfrm>
            <a:off x="5037138" y="3748088"/>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46" name="Line 313"/>
          <p:cNvSpPr>
            <a:spLocks noChangeShapeType="1"/>
          </p:cNvSpPr>
          <p:nvPr/>
        </p:nvSpPr>
        <p:spPr bwMode="auto">
          <a:xfrm>
            <a:off x="5037138" y="3305175"/>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47" name="Line 315"/>
          <p:cNvSpPr>
            <a:spLocks noChangeShapeType="1"/>
          </p:cNvSpPr>
          <p:nvPr/>
        </p:nvSpPr>
        <p:spPr bwMode="auto">
          <a:xfrm>
            <a:off x="5037138" y="2419350"/>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48" name="Rectangle 316"/>
          <p:cNvSpPr>
            <a:spLocks noChangeArrowheads="1"/>
          </p:cNvSpPr>
          <p:nvPr/>
        </p:nvSpPr>
        <p:spPr bwMode="auto">
          <a:xfrm>
            <a:off x="4779963" y="5427663"/>
            <a:ext cx="220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-80</a:t>
            </a:r>
          </a:p>
        </p:txBody>
      </p:sp>
      <p:sp>
        <p:nvSpPr>
          <p:cNvPr id="29749" name="Rectangle 317"/>
          <p:cNvSpPr>
            <a:spLocks noChangeArrowheads="1"/>
          </p:cNvSpPr>
          <p:nvPr/>
        </p:nvSpPr>
        <p:spPr bwMode="auto">
          <a:xfrm>
            <a:off x="4779963" y="4541840"/>
            <a:ext cx="2206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-40</a:t>
            </a:r>
          </a:p>
        </p:txBody>
      </p:sp>
      <p:sp>
        <p:nvSpPr>
          <p:cNvPr id="29750" name="Rectangle 318"/>
          <p:cNvSpPr>
            <a:spLocks noChangeArrowheads="1"/>
          </p:cNvSpPr>
          <p:nvPr/>
        </p:nvSpPr>
        <p:spPr bwMode="auto">
          <a:xfrm>
            <a:off x="4779963" y="4098925"/>
            <a:ext cx="2206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-20</a:t>
            </a:r>
          </a:p>
        </p:txBody>
      </p:sp>
      <p:sp>
        <p:nvSpPr>
          <p:cNvPr id="29751" name="Rectangle 319"/>
          <p:cNvSpPr>
            <a:spLocks noChangeArrowheads="1"/>
          </p:cNvSpPr>
          <p:nvPr/>
        </p:nvSpPr>
        <p:spPr bwMode="auto">
          <a:xfrm>
            <a:off x="4916488" y="3657600"/>
            <a:ext cx="84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0</a:t>
            </a:r>
          </a:p>
        </p:txBody>
      </p:sp>
      <p:sp>
        <p:nvSpPr>
          <p:cNvPr id="29752" name="Rectangle 322"/>
          <p:cNvSpPr>
            <a:spLocks noChangeArrowheads="1"/>
          </p:cNvSpPr>
          <p:nvPr/>
        </p:nvSpPr>
        <p:spPr bwMode="auto">
          <a:xfrm>
            <a:off x="4830763" y="2328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60</a:t>
            </a:r>
          </a:p>
        </p:txBody>
      </p:sp>
      <p:sp>
        <p:nvSpPr>
          <p:cNvPr id="29753" name="Line 313"/>
          <p:cNvSpPr>
            <a:spLocks noChangeShapeType="1"/>
          </p:cNvSpPr>
          <p:nvPr/>
        </p:nvSpPr>
        <p:spPr bwMode="auto">
          <a:xfrm>
            <a:off x="5037138" y="2862263"/>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54" name="Rectangle 320"/>
          <p:cNvSpPr>
            <a:spLocks noChangeArrowheads="1"/>
          </p:cNvSpPr>
          <p:nvPr/>
        </p:nvSpPr>
        <p:spPr bwMode="auto">
          <a:xfrm>
            <a:off x="4830763" y="277177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40</a:t>
            </a:r>
          </a:p>
        </p:txBody>
      </p:sp>
      <p:sp>
        <p:nvSpPr>
          <p:cNvPr id="29755" name="Line 310"/>
          <p:cNvSpPr>
            <a:spLocks noChangeShapeType="1"/>
          </p:cNvSpPr>
          <p:nvPr/>
        </p:nvSpPr>
        <p:spPr bwMode="auto">
          <a:xfrm>
            <a:off x="5037138" y="5075238"/>
            <a:ext cx="63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1406" tIns="45702" rIns="91406" bIns="45702"/>
          <a:lstStyle/>
          <a:p>
            <a:endParaRPr lang="en-GB">
              <a:solidFill>
                <a:srgbClr val="636363"/>
              </a:solidFill>
            </a:endParaRPr>
          </a:p>
        </p:txBody>
      </p:sp>
      <p:sp>
        <p:nvSpPr>
          <p:cNvPr id="29756" name="Rectangle 317"/>
          <p:cNvSpPr>
            <a:spLocks noChangeArrowheads="1"/>
          </p:cNvSpPr>
          <p:nvPr/>
        </p:nvSpPr>
        <p:spPr bwMode="auto">
          <a:xfrm>
            <a:off x="4779963" y="4984750"/>
            <a:ext cx="220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a:spcBef>
                <a:spcPct val="20000"/>
              </a:spcBef>
            </a:pPr>
            <a:r>
              <a:rPr lang="en-US" sz="1200" b="1">
                <a:solidFill>
                  <a:srgbClr val="000000"/>
                </a:solidFill>
              </a:rPr>
              <a:t>-60</a:t>
            </a:r>
          </a:p>
        </p:txBody>
      </p:sp>
      <p:sp>
        <p:nvSpPr>
          <p:cNvPr id="29757" name="Freeform 218"/>
          <p:cNvSpPr>
            <a:spLocks/>
          </p:cNvSpPr>
          <p:nvPr/>
        </p:nvSpPr>
        <p:spPr bwMode="auto">
          <a:xfrm>
            <a:off x="5127627" y="3563940"/>
            <a:ext cx="1190625" cy="1336675"/>
          </a:xfrm>
          <a:custGeom>
            <a:avLst/>
            <a:gdLst>
              <a:gd name="T0" fmla="*/ 0 w 755"/>
              <a:gd name="T1" fmla="*/ 2147483647 h 842"/>
              <a:gd name="T2" fmla="*/ 2147483647 w 755"/>
              <a:gd name="T3" fmla="*/ 2147483647 h 842"/>
              <a:gd name="T4" fmla="*/ 2147483647 w 755"/>
              <a:gd name="T5" fmla="*/ 2147483647 h 842"/>
              <a:gd name="T6" fmla="*/ 2147483647 w 755"/>
              <a:gd name="T7" fmla="*/ 2147483647 h 842"/>
              <a:gd name="T8" fmla="*/ 2147483647 w 755"/>
              <a:gd name="T9" fmla="*/ 2147483647 h 842"/>
              <a:gd name="T10" fmla="*/ 2147483647 w 755"/>
              <a:gd name="T11" fmla="*/ 2147483647 h 842"/>
              <a:gd name="T12" fmla="*/ 2147483647 w 755"/>
              <a:gd name="T13" fmla="*/ 2147483647 h 842"/>
              <a:gd name="T14" fmla="*/ 2147483647 w 755"/>
              <a:gd name="T15" fmla="*/ 0 h 842"/>
              <a:gd name="T16" fmla="*/ 2147483647 w 755"/>
              <a:gd name="T17" fmla="*/ 2147483647 h 842"/>
              <a:gd name="T18" fmla="*/ 2147483647 w 755"/>
              <a:gd name="T19" fmla="*/ 2147483647 h 842"/>
              <a:gd name="T20" fmla="*/ 2147483647 w 755"/>
              <a:gd name="T21" fmla="*/ 2147483647 h 842"/>
              <a:gd name="T22" fmla="*/ 2147483647 w 755"/>
              <a:gd name="T23" fmla="*/ 2147483647 h 842"/>
              <a:gd name="T24" fmla="*/ 2147483647 w 755"/>
              <a:gd name="T25" fmla="*/ 2147483647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5"/>
              <a:gd name="T40" fmla="*/ 0 h 842"/>
              <a:gd name="T41" fmla="*/ 755 w 755"/>
              <a:gd name="T42" fmla="*/ 842 h 8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5" h="842">
                <a:moveTo>
                  <a:pt x="0" y="113"/>
                </a:moveTo>
                <a:lnTo>
                  <a:pt x="26" y="842"/>
                </a:lnTo>
                <a:lnTo>
                  <a:pt x="26" y="552"/>
                </a:lnTo>
                <a:lnTo>
                  <a:pt x="52" y="75"/>
                </a:lnTo>
                <a:lnTo>
                  <a:pt x="80" y="127"/>
                </a:lnTo>
                <a:lnTo>
                  <a:pt x="103" y="164"/>
                </a:lnTo>
                <a:lnTo>
                  <a:pt x="132" y="61"/>
                </a:lnTo>
                <a:lnTo>
                  <a:pt x="154" y="0"/>
                </a:lnTo>
                <a:lnTo>
                  <a:pt x="209" y="253"/>
                </a:lnTo>
                <a:lnTo>
                  <a:pt x="289" y="262"/>
                </a:lnTo>
                <a:lnTo>
                  <a:pt x="389" y="206"/>
                </a:lnTo>
                <a:lnTo>
                  <a:pt x="572" y="164"/>
                </a:lnTo>
                <a:lnTo>
                  <a:pt x="755" y="267"/>
                </a:lnTo>
              </a:path>
            </a:pathLst>
          </a:custGeom>
          <a:noFill/>
          <a:ln w="28575" cap="rnd">
            <a:solidFill>
              <a:srgbClr val="00CCFF"/>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58" name="Freeform 219"/>
          <p:cNvSpPr>
            <a:spLocks/>
          </p:cNvSpPr>
          <p:nvPr/>
        </p:nvSpPr>
        <p:spPr bwMode="auto">
          <a:xfrm>
            <a:off x="5127627" y="3675065"/>
            <a:ext cx="1190625" cy="1374775"/>
          </a:xfrm>
          <a:custGeom>
            <a:avLst/>
            <a:gdLst>
              <a:gd name="T0" fmla="*/ 0 w 755"/>
              <a:gd name="T1" fmla="*/ 2147483647 h 866"/>
              <a:gd name="T2" fmla="*/ 2147483647 w 755"/>
              <a:gd name="T3" fmla="*/ 2147483647 h 866"/>
              <a:gd name="T4" fmla="*/ 2147483647 w 755"/>
              <a:gd name="T5" fmla="*/ 2147483647 h 866"/>
              <a:gd name="T6" fmla="*/ 2147483647 w 755"/>
              <a:gd name="T7" fmla="*/ 0 h 866"/>
              <a:gd name="T8" fmla="*/ 2147483647 w 755"/>
              <a:gd name="T9" fmla="*/ 2147483647 h 866"/>
              <a:gd name="T10" fmla="*/ 2147483647 w 755"/>
              <a:gd name="T11" fmla="*/ 2147483647 h 866"/>
              <a:gd name="T12" fmla="*/ 2147483647 w 755"/>
              <a:gd name="T13" fmla="*/ 2147483647 h 866"/>
              <a:gd name="T14" fmla="*/ 2147483647 w 755"/>
              <a:gd name="T15" fmla="*/ 2147483647 h 866"/>
              <a:gd name="T16" fmla="*/ 2147483647 w 755"/>
              <a:gd name="T17" fmla="*/ 2147483647 h 866"/>
              <a:gd name="T18" fmla="*/ 2147483647 w 755"/>
              <a:gd name="T19" fmla="*/ 2147483647 h 866"/>
              <a:gd name="T20" fmla="*/ 2147483647 w 755"/>
              <a:gd name="T21" fmla="*/ 2147483647 h 866"/>
              <a:gd name="T22" fmla="*/ 2147483647 w 755"/>
              <a:gd name="T23" fmla="*/ 2147483647 h 866"/>
              <a:gd name="T24" fmla="*/ 2147483647 w 755"/>
              <a:gd name="T25" fmla="*/ 2147483647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5"/>
              <a:gd name="T40" fmla="*/ 0 h 866"/>
              <a:gd name="T41" fmla="*/ 755 w 755"/>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5" h="866">
                <a:moveTo>
                  <a:pt x="0" y="43"/>
                </a:moveTo>
                <a:lnTo>
                  <a:pt x="26" y="866"/>
                </a:lnTo>
                <a:lnTo>
                  <a:pt x="26" y="627"/>
                </a:lnTo>
                <a:lnTo>
                  <a:pt x="52" y="0"/>
                </a:lnTo>
                <a:lnTo>
                  <a:pt x="80" y="85"/>
                </a:lnTo>
                <a:lnTo>
                  <a:pt x="103" y="80"/>
                </a:lnTo>
                <a:lnTo>
                  <a:pt x="132" y="47"/>
                </a:lnTo>
                <a:lnTo>
                  <a:pt x="154" y="75"/>
                </a:lnTo>
                <a:lnTo>
                  <a:pt x="209" y="239"/>
                </a:lnTo>
                <a:lnTo>
                  <a:pt x="289" y="309"/>
                </a:lnTo>
                <a:lnTo>
                  <a:pt x="389" y="333"/>
                </a:lnTo>
                <a:lnTo>
                  <a:pt x="572" y="379"/>
                </a:lnTo>
                <a:lnTo>
                  <a:pt x="755" y="155"/>
                </a:lnTo>
              </a:path>
            </a:pathLst>
          </a:custGeom>
          <a:noFill/>
          <a:ln w="28575" cap="rnd">
            <a:solidFill>
              <a:srgbClr val="99CC00"/>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59" name="Freeform 220"/>
          <p:cNvSpPr>
            <a:spLocks/>
          </p:cNvSpPr>
          <p:nvPr/>
        </p:nvSpPr>
        <p:spPr bwMode="auto">
          <a:xfrm>
            <a:off x="5127627" y="3743327"/>
            <a:ext cx="2335213" cy="1128713"/>
          </a:xfrm>
          <a:custGeom>
            <a:avLst/>
            <a:gdLst>
              <a:gd name="T0" fmla="*/ 0 w 1481"/>
              <a:gd name="T1" fmla="*/ 0 h 711"/>
              <a:gd name="T2" fmla="*/ 2147483647 w 1481"/>
              <a:gd name="T3" fmla="*/ 2147483647 h 711"/>
              <a:gd name="T4" fmla="*/ 2147483647 w 1481"/>
              <a:gd name="T5" fmla="*/ 2147483647 h 711"/>
              <a:gd name="T6" fmla="*/ 2147483647 w 1481"/>
              <a:gd name="T7" fmla="*/ 2147483647 h 711"/>
              <a:gd name="T8" fmla="*/ 2147483647 w 1481"/>
              <a:gd name="T9" fmla="*/ 2147483647 h 711"/>
              <a:gd name="T10" fmla="*/ 2147483647 w 1481"/>
              <a:gd name="T11" fmla="*/ 2147483647 h 711"/>
              <a:gd name="T12" fmla="*/ 2147483647 w 1481"/>
              <a:gd name="T13" fmla="*/ 2147483647 h 711"/>
              <a:gd name="T14" fmla="*/ 2147483647 w 1481"/>
              <a:gd name="T15" fmla="*/ 2147483647 h 711"/>
              <a:gd name="T16" fmla="*/ 2147483647 w 1481"/>
              <a:gd name="T17" fmla="*/ 2147483647 h 711"/>
              <a:gd name="T18" fmla="*/ 2147483647 w 1481"/>
              <a:gd name="T19" fmla="*/ 2147483647 h 711"/>
              <a:gd name="T20" fmla="*/ 2147483647 w 1481"/>
              <a:gd name="T21" fmla="*/ 2147483647 h 711"/>
              <a:gd name="T22" fmla="*/ 2147483647 w 1481"/>
              <a:gd name="T23" fmla="*/ 2147483647 h 711"/>
              <a:gd name="T24" fmla="*/ 2147483647 w 1481"/>
              <a:gd name="T25" fmla="*/ 2147483647 h 711"/>
              <a:gd name="T26" fmla="*/ 2147483647 w 1481"/>
              <a:gd name="T27" fmla="*/ 2147483647 h 711"/>
              <a:gd name="T28" fmla="*/ 2147483647 w 1481"/>
              <a:gd name="T29" fmla="*/ 2147483647 h 711"/>
              <a:gd name="T30" fmla="*/ 2147483647 w 1481"/>
              <a:gd name="T31" fmla="*/ 2147483647 h 711"/>
              <a:gd name="T32" fmla="*/ 2147483647 w 1481"/>
              <a:gd name="T33" fmla="*/ 2147483647 h 7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1"/>
              <a:gd name="T52" fmla="*/ 0 h 711"/>
              <a:gd name="T53" fmla="*/ 1481 w 1481"/>
              <a:gd name="T54" fmla="*/ 711 h 7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1" h="711">
                <a:moveTo>
                  <a:pt x="0" y="0"/>
                </a:moveTo>
                <a:lnTo>
                  <a:pt x="26" y="711"/>
                </a:lnTo>
                <a:lnTo>
                  <a:pt x="26" y="542"/>
                </a:lnTo>
                <a:lnTo>
                  <a:pt x="52" y="23"/>
                </a:lnTo>
                <a:lnTo>
                  <a:pt x="80" y="65"/>
                </a:lnTo>
                <a:lnTo>
                  <a:pt x="103" y="131"/>
                </a:lnTo>
                <a:lnTo>
                  <a:pt x="132" y="126"/>
                </a:lnTo>
                <a:lnTo>
                  <a:pt x="154" y="135"/>
                </a:lnTo>
                <a:lnTo>
                  <a:pt x="209" y="346"/>
                </a:lnTo>
                <a:lnTo>
                  <a:pt x="289" y="430"/>
                </a:lnTo>
                <a:lnTo>
                  <a:pt x="389" y="304"/>
                </a:lnTo>
                <a:lnTo>
                  <a:pt x="572" y="294"/>
                </a:lnTo>
                <a:lnTo>
                  <a:pt x="755" y="425"/>
                </a:lnTo>
                <a:lnTo>
                  <a:pt x="935" y="388"/>
                </a:lnTo>
                <a:lnTo>
                  <a:pt x="1118" y="262"/>
                </a:lnTo>
                <a:lnTo>
                  <a:pt x="1301" y="444"/>
                </a:lnTo>
                <a:lnTo>
                  <a:pt x="1481" y="280"/>
                </a:lnTo>
              </a:path>
            </a:pathLst>
          </a:custGeom>
          <a:noFill/>
          <a:ln w="28575" cap="rnd">
            <a:solidFill>
              <a:srgbClr val="955ABA"/>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60" name="Freeform 221"/>
          <p:cNvSpPr>
            <a:spLocks/>
          </p:cNvSpPr>
          <p:nvPr/>
        </p:nvSpPr>
        <p:spPr bwMode="auto">
          <a:xfrm>
            <a:off x="5127627" y="3743325"/>
            <a:ext cx="2335213" cy="1016000"/>
          </a:xfrm>
          <a:custGeom>
            <a:avLst/>
            <a:gdLst>
              <a:gd name="T0" fmla="*/ 0 w 1481"/>
              <a:gd name="T1" fmla="*/ 0 h 640"/>
              <a:gd name="T2" fmla="*/ 2147483647 w 1481"/>
              <a:gd name="T3" fmla="*/ 2147483647 h 640"/>
              <a:gd name="T4" fmla="*/ 2147483647 w 1481"/>
              <a:gd name="T5" fmla="*/ 2147483647 h 640"/>
              <a:gd name="T6" fmla="*/ 2147483647 w 1481"/>
              <a:gd name="T7" fmla="*/ 2147483647 h 640"/>
              <a:gd name="T8" fmla="*/ 2147483647 w 1481"/>
              <a:gd name="T9" fmla="*/ 2147483647 h 640"/>
              <a:gd name="T10" fmla="*/ 2147483647 w 1481"/>
              <a:gd name="T11" fmla="*/ 2147483647 h 640"/>
              <a:gd name="T12" fmla="*/ 2147483647 w 1481"/>
              <a:gd name="T13" fmla="*/ 2147483647 h 640"/>
              <a:gd name="T14" fmla="*/ 2147483647 w 1481"/>
              <a:gd name="T15" fmla="*/ 2147483647 h 640"/>
              <a:gd name="T16" fmla="*/ 2147483647 w 1481"/>
              <a:gd name="T17" fmla="*/ 2147483647 h 640"/>
              <a:gd name="T18" fmla="*/ 2147483647 w 1481"/>
              <a:gd name="T19" fmla="*/ 2147483647 h 640"/>
              <a:gd name="T20" fmla="*/ 2147483647 w 1481"/>
              <a:gd name="T21" fmla="*/ 2147483647 h 640"/>
              <a:gd name="T22" fmla="*/ 2147483647 w 1481"/>
              <a:gd name="T23" fmla="*/ 2147483647 h 640"/>
              <a:gd name="T24" fmla="*/ 2147483647 w 1481"/>
              <a:gd name="T25" fmla="*/ 2147483647 h 640"/>
              <a:gd name="T26" fmla="*/ 2147483647 w 1481"/>
              <a:gd name="T27" fmla="*/ 2147483647 h 640"/>
              <a:gd name="T28" fmla="*/ 2147483647 w 1481"/>
              <a:gd name="T29" fmla="*/ 2147483647 h 640"/>
              <a:gd name="T30" fmla="*/ 2147483647 w 1481"/>
              <a:gd name="T31" fmla="*/ 2147483647 h 640"/>
              <a:gd name="T32" fmla="*/ 2147483647 w 1481"/>
              <a:gd name="T33" fmla="*/ 2147483647 h 6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1"/>
              <a:gd name="T52" fmla="*/ 0 h 640"/>
              <a:gd name="T53" fmla="*/ 1481 w 1481"/>
              <a:gd name="T54" fmla="*/ 640 h 6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1" h="640">
                <a:moveTo>
                  <a:pt x="0" y="0"/>
                </a:moveTo>
                <a:lnTo>
                  <a:pt x="26" y="640"/>
                </a:lnTo>
                <a:lnTo>
                  <a:pt x="26" y="463"/>
                </a:lnTo>
                <a:lnTo>
                  <a:pt x="52" y="107"/>
                </a:lnTo>
                <a:lnTo>
                  <a:pt x="80" y="205"/>
                </a:lnTo>
                <a:lnTo>
                  <a:pt x="103" y="182"/>
                </a:lnTo>
                <a:lnTo>
                  <a:pt x="132" y="243"/>
                </a:lnTo>
                <a:lnTo>
                  <a:pt x="154" y="318"/>
                </a:lnTo>
                <a:lnTo>
                  <a:pt x="209" y="397"/>
                </a:lnTo>
                <a:lnTo>
                  <a:pt x="289" y="472"/>
                </a:lnTo>
                <a:lnTo>
                  <a:pt x="389" y="467"/>
                </a:lnTo>
                <a:lnTo>
                  <a:pt x="572" y="318"/>
                </a:lnTo>
                <a:lnTo>
                  <a:pt x="755" y="224"/>
                </a:lnTo>
                <a:lnTo>
                  <a:pt x="935" y="374"/>
                </a:lnTo>
                <a:lnTo>
                  <a:pt x="1118" y="402"/>
                </a:lnTo>
                <a:lnTo>
                  <a:pt x="1301" y="304"/>
                </a:lnTo>
                <a:lnTo>
                  <a:pt x="1481" y="135"/>
                </a:lnTo>
              </a:path>
            </a:pathLst>
          </a:custGeom>
          <a:noFill/>
          <a:ln w="28575" cap="rnd">
            <a:solidFill>
              <a:srgbClr val="42865C"/>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61" name="Freeform 222"/>
          <p:cNvSpPr>
            <a:spLocks/>
          </p:cNvSpPr>
          <p:nvPr/>
        </p:nvSpPr>
        <p:spPr bwMode="auto">
          <a:xfrm>
            <a:off x="5127627" y="3602038"/>
            <a:ext cx="3489325" cy="1254125"/>
          </a:xfrm>
          <a:custGeom>
            <a:avLst/>
            <a:gdLst>
              <a:gd name="T0" fmla="*/ 0 w 2213"/>
              <a:gd name="T1" fmla="*/ 2147483647 h 790"/>
              <a:gd name="T2" fmla="*/ 2147483647 w 2213"/>
              <a:gd name="T3" fmla="*/ 2147483647 h 790"/>
              <a:gd name="T4" fmla="*/ 2147483647 w 2213"/>
              <a:gd name="T5" fmla="*/ 2147483647 h 790"/>
              <a:gd name="T6" fmla="*/ 2147483647 w 2213"/>
              <a:gd name="T7" fmla="*/ 2147483647 h 790"/>
              <a:gd name="T8" fmla="*/ 2147483647 w 2213"/>
              <a:gd name="T9" fmla="*/ 2147483647 h 790"/>
              <a:gd name="T10" fmla="*/ 2147483647 w 2213"/>
              <a:gd name="T11" fmla="*/ 2147483647 h 790"/>
              <a:gd name="T12" fmla="*/ 2147483647 w 2213"/>
              <a:gd name="T13" fmla="*/ 2147483647 h 790"/>
              <a:gd name="T14" fmla="*/ 2147483647 w 2213"/>
              <a:gd name="T15" fmla="*/ 2147483647 h 790"/>
              <a:gd name="T16" fmla="*/ 2147483647 w 2213"/>
              <a:gd name="T17" fmla="*/ 2147483647 h 790"/>
              <a:gd name="T18" fmla="*/ 2147483647 w 2213"/>
              <a:gd name="T19" fmla="*/ 2147483647 h 790"/>
              <a:gd name="T20" fmla="*/ 2147483647 w 2213"/>
              <a:gd name="T21" fmla="*/ 2147483647 h 790"/>
              <a:gd name="T22" fmla="*/ 2147483647 w 2213"/>
              <a:gd name="T23" fmla="*/ 2147483647 h 790"/>
              <a:gd name="T24" fmla="*/ 2147483647 w 2213"/>
              <a:gd name="T25" fmla="*/ 2147483647 h 790"/>
              <a:gd name="T26" fmla="*/ 2147483647 w 2213"/>
              <a:gd name="T27" fmla="*/ 2147483647 h 790"/>
              <a:gd name="T28" fmla="*/ 2147483647 w 2213"/>
              <a:gd name="T29" fmla="*/ 2147483647 h 790"/>
              <a:gd name="T30" fmla="*/ 2147483647 w 2213"/>
              <a:gd name="T31" fmla="*/ 2147483647 h 790"/>
              <a:gd name="T32" fmla="*/ 2147483647 w 2213"/>
              <a:gd name="T33" fmla="*/ 2147483647 h 790"/>
              <a:gd name="T34" fmla="*/ 2147483647 w 2213"/>
              <a:gd name="T35" fmla="*/ 0 h 790"/>
              <a:gd name="T36" fmla="*/ 2147483647 w 2213"/>
              <a:gd name="T37" fmla="*/ 2147483647 h 790"/>
              <a:gd name="T38" fmla="*/ 2147483647 w 2213"/>
              <a:gd name="T39" fmla="*/ 2147483647 h 790"/>
              <a:gd name="T40" fmla="*/ 2147483647 w 2213"/>
              <a:gd name="T41" fmla="*/ 2147483647 h 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3"/>
              <a:gd name="T64" fmla="*/ 0 h 790"/>
              <a:gd name="T65" fmla="*/ 2213 w 2213"/>
              <a:gd name="T66" fmla="*/ 790 h 7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3" h="790">
                <a:moveTo>
                  <a:pt x="0" y="89"/>
                </a:moveTo>
                <a:lnTo>
                  <a:pt x="26" y="790"/>
                </a:lnTo>
                <a:lnTo>
                  <a:pt x="26" y="636"/>
                </a:lnTo>
                <a:lnTo>
                  <a:pt x="52" y="238"/>
                </a:lnTo>
                <a:lnTo>
                  <a:pt x="80" y="346"/>
                </a:lnTo>
                <a:lnTo>
                  <a:pt x="103" y="453"/>
                </a:lnTo>
                <a:lnTo>
                  <a:pt x="132" y="341"/>
                </a:lnTo>
                <a:lnTo>
                  <a:pt x="154" y="453"/>
                </a:lnTo>
                <a:lnTo>
                  <a:pt x="209" y="664"/>
                </a:lnTo>
                <a:lnTo>
                  <a:pt x="289" y="725"/>
                </a:lnTo>
                <a:lnTo>
                  <a:pt x="389" y="767"/>
                </a:lnTo>
                <a:lnTo>
                  <a:pt x="572" y="701"/>
                </a:lnTo>
                <a:lnTo>
                  <a:pt x="755" y="626"/>
                </a:lnTo>
                <a:lnTo>
                  <a:pt x="938" y="753"/>
                </a:lnTo>
                <a:lnTo>
                  <a:pt x="1118" y="678"/>
                </a:lnTo>
                <a:lnTo>
                  <a:pt x="1301" y="481"/>
                </a:lnTo>
                <a:lnTo>
                  <a:pt x="1484" y="379"/>
                </a:lnTo>
                <a:lnTo>
                  <a:pt x="1667" y="0"/>
                </a:lnTo>
                <a:lnTo>
                  <a:pt x="1847" y="360"/>
                </a:lnTo>
                <a:lnTo>
                  <a:pt x="2030" y="570"/>
                </a:lnTo>
                <a:lnTo>
                  <a:pt x="2213" y="505"/>
                </a:lnTo>
              </a:path>
            </a:pathLst>
          </a:custGeom>
          <a:noFill/>
          <a:ln w="28575" cap="rnd">
            <a:solidFill>
              <a:srgbClr val="FCC30C"/>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62" name="Freeform 223"/>
          <p:cNvSpPr>
            <a:spLocks/>
          </p:cNvSpPr>
          <p:nvPr/>
        </p:nvSpPr>
        <p:spPr bwMode="auto">
          <a:xfrm>
            <a:off x="5127627" y="3059114"/>
            <a:ext cx="3489325" cy="1952625"/>
          </a:xfrm>
          <a:custGeom>
            <a:avLst/>
            <a:gdLst>
              <a:gd name="T0" fmla="*/ 0 w 2213"/>
              <a:gd name="T1" fmla="*/ 2147483647 h 1230"/>
              <a:gd name="T2" fmla="*/ 2147483647 w 2213"/>
              <a:gd name="T3" fmla="*/ 2147483647 h 1230"/>
              <a:gd name="T4" fmla="*/ 2147483647 w 2213"/>
              <a:gd name="T5" fmla="*/ 2147483647 h 1230"/>
              <a:gd name="T6" fmla="*/ 2147483647 w 2213"/>
              <a:gd name="T7" fmla="*/ 2147483647 h 1230"/>
              <a:gd name="T8" fmla="*/ 2147483647 w 2213"/>
              <a:gd name="T9" fmla="*/ 2147483647 h 1230"/>
              <a:gd name="T10" fmla="*/ 2147483647 w 2213"/>
              <a:gd name="T11" fmla="*/ 2147483647 h 1230"/>
              <a:gd name="T12" fmla="*/ 2147483647 w 2213"/>
              <a:gd name="T13" fmla="*/ 2147483647 h 1230"/>
              <a:gd name="T14" fmla="*/ 2147483647 w 2213"/>
              <a:gd name="T15" fmla="*/ 2147483647 h 1230"/>
              <a:gd name="T16" fmla="*/ 2147483647 w 2213"/>
              <a:gd name="T17" fmla="*/ 2147483647 h 1230"/>
              <a:gd name="T18" fmla="*/ 2147483647 w 2213"/>
              <a:gd name="T19" fmla="*/ 2147483647 h 1230"/>
              <a:gd name="T20" fmla="*/ 2147483647 w 2213"/>
              <a:gd name="T21" fmla="*/ 2147483647 h 1230"/>
              <a:gd name="T22" fmla="*/ 2147483647 w 2213"/>
              <a:gd name="T23" fmla="*/ 2147483647 h 1230"/>
              <a:gd name="T24" fmla="*/ 2147483647 w 2213"/>
              <a:gd name="T25" fmla="*/ 2147483647 h 1230"/>
              <a:gd name="T26" fmla="*/ 2147483647 w 2213"/>
              <a:gd name="T27" fmla="*/ 2147483647 h 1230"/>
              <a:gd name="T28" fmla="*/ 2147483647 w 2213"/>
              <a:gd name="T29" fmla="*/ 2147483647 h 1230"/>
              <a:gd name="T30" fmla="*/ 2147483647 w 2213"/>
              <a:gd name="T31" fmla="*/ 2147483647 h 1230"/>
              <a:gd name="T32" fmla="*/ 2147483647 w 2213"/>
              <a:gd name="T33" fmla="*/ 2147483647 h 1230"/>
              <a:gd name="T34" fmla="*/ 2147483647 w 2213"/>
              <a:gd name="T35" fmla="*/ 2147483647 h 1230"/>
              <a:gd name="T36" fmla="*/ 2147483647 w 2213"/>
              <a:gd name="T37" fmla="*/ 2147483647 h 1230"/>
              <a:gd name="T38" fmla="*/ 2147483647 w 2213"/>
              <a:gd name="T39" fmla="*/ 2147483647 h 1230"/>
              <a:gd name="T40" fmla="*/ 2147483647 w 2213"/>
              <a:gd name="T41" fmla="*/ 0 h 1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3"/>
              <a:gd name="T64" fmla="*/ 0 h 1230"/>
              <a:gd name="T65" fmla="*/ 2213 w 2213"/>
              <a:gd name="T66" fmla="*/ 1230 h 1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3" h="1230">
                <a:moveTo>
                  <a:pt x="0" y="431"/>
                </a:moveTo>
                <a:lnTo>
                  <a:pt x="26" y="1230"/>
                </a:lnTo>
                <a:lnTo>
                  <a:pt x="26" y="1095"/>
                </a:lnTo>
                <a:lnTo>
                  <a:pt x="52" y="674"/>
                </a:lnTo>
                <a:lnTo>
                  <a:pt x="80" y="861"/>
                </a:lnTo>
                <a:lnTo>
                  <a:pt x="103" y="880"/>
                </a:lnTo>
                <a:lnTo>
                  <a:pt x="132" y="884"/>
                </a:lnTo>
                <a:lnTo>
                  <a:pt x="154" y="931"/>
                </a:lnTo>
                <a:lnTo>
                  <a:pt x="209" y="1048"/>
                </a:lnTo>
                <a:lnTo>
                  <a:pt x="289" y="1170"/>
                </a:lnTo>
                <a:lnTo>
                  <a:pt x="389" y="1184"/>
                </a:lnTo>
                <a:lnTo>
                  <a:pt x="572" y="1104"/>
                </a:lnTo>
                <a:lnTo>
                  <a:pt x="755" y="997"/>
                </a:lnTo>
                <a:lnTo>
                  <a:pt x="938" y="809"/>
                </a:lnTo>
                <a:lnTo>
                  <a:pt x="1118" y="562"/>
                </a:lnTo>
                <a:lnTo>
                  <a:pt x="1301" y="360"/>
                </a:lnTo>
                <a:lnTo>
                  <a:pt x="1484" y="360"/>
                </a:lnTo>
                <a:lnTo>
                  <a:pt x="1667" y="127"/>
                </a:lnTo>
                <a:lnTo>
                  <a:pt x="1847" y="98"/>
                </a:lnTo>
                <a:lnTo>
                  <a:pt x="2030" y="84"/>
                </a:lnTo>
                <a:lnTo>
                  <a:pt x="2213" y="0"/>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63" name="Freeform 224"/>
          <p:cNvSpPr>
            <a:spLocks/>
          </p:cNvSpPr>
          <p:nvPr/>
        </p:nvSpPr>
        <p:spPr bwMode="auto">
          <a:xfrm>
            <a:off x="5127626" y="3059114"/>
            <a:ext cx="3484563" cy="1952625"/>
          </a:xfrm>
          <a:custGeom>
            <a:avLst/>
            <a:gdLst>
              <a:gd name="T0" fmla="*/ 0 w 2210"/>
              <a:gd name="T1" fmla="*/ 2147483647 h 1230"/>
              <a:gd name="T2" fmla="*/ 2147483647 w 2210"/>
              <a:gd name="T3" fmla="*/ 2147483647 h 1230"/>
              <a:gd name="T4" fmla="*/ 2147483647 w 2210"/>
              <a:gd name="T5" fmla="*/ 2147483647 h 1230"/>
              <a:gd name="T6" fmla="*/ 2147483647 w 2210"/>
              <a:gd name="T7" fmla="*/ 2147483647 h 1230"/>
              <a:gd name="T8" fmla="*/ 2147483647 w 2210"/>
              <a:gd name="T9" fmla="*/ 2147483647 h 1230"/>
              <a:gd name="T10" fmla="*/ 2147483647 w 2210"/>
              <a:gd name="T11" fmla="*/ 2147483647 h 1230"/>
              <a:gd name="T12" fmla="*/ 2147483647 w 2210"/>
              <a:gd name="T13" fmla="*/ 2147483647 h 1230"/>
              <a:gd name="T14" fmla="*/ 2147483647 w 2210"/>
              <a:gd name="T15" fmla="*/ 2147483647 h 1230"/>
              <a:gd name="T16" fmla="*/ 2147483647 w 2210"/>
              <a:gd name="T17" fmla="*/ 2147483647 h 1230"/>
              <a:gd name="T18" fmla="*/ 2147483647 w 2210"/>
              <a:gd name="T19" fmla="*/ 2147483647 h 1230"/>
              <a:gd name="T20" fmla="*/ 2147483647 w 2210"/>
              <a:gd name="T21" fmla="*/ 2147483647 h 1230"/>
              <a:gd name="T22" fmla="*/ 2147483647 w 2210"/>
              <a:gd name="T23" fmla="*/ 2147483647 h 1230"/>
              <a:gd name="T24" fmla="*/ 2147483647 w 2210"/>
              <a:gd name="T25" fmla="*/ 2147483647 h 1230"/>
              <a:gd name="T26" fmla="*/ 2147483647 w 2210"/>
              <a:gd name="T27" fmla="*/ 2147483647 h 1230"/>
              <a:gd name="T28" fmla="*/ 2147483647 w 2210"/>
              <a:gd name="T29" fmla="*/ 2147483647 h 1230"/>
              <a:gd name="T30" fmla="*/ 2147483647 w 2210"/>
              <a:gd name="T31" fmla="*/ 2147483647 h 1230"/>
              <a:gd name="T32" fmla="*/ 2147483647 w 2210"/>
              <a:gd name="T33" fmla="*/ 2147483647 h 1230"/>
              <a:gd name="T34" fmla="*/ 2147483647 w 2210"/>
              <a:gd name="T35" fmla="*/ 2147483647 h 1230"/>
              <a:gd name="T36" fmla="*/ 2147483647 w 2210"/>
              <a:gd name="T37" fmla="*/ 2147483647 h 1230"/>
              <a:gd name="T38" fmla="*/ 2147483647 w 2210"/>
              <a:gd name="T39" fmla="*/ 2147483647 h 1230"/>
              <a:gd name="T40" fmla="*/ 2147483647 w 2210"/>
              <a:gd name="T41" fmla="*/ 0 h 1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0"/>
              <a:gd name="T64" fmla="*/ 0 h 1230"/>
              <a:gd name="T65" fmla="*/ 2210 w 2210"/>
              <a:gd name="T66" fmla="*/ 1230 h 1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0" h="1230">
                <a:moveTo>
                  <a:pt x="0" y="431"/>
                </a:moveTo>
                <a:lnTo>
                  <a:pt x="26" y="1230"/>
                </a:lnTo>
                <a:lnTo>
                  <a:pt x="26" y="1099"/>
                </a:lnTo>
                <a:lnTo>
                  <a:pt x="52" y="674"/>
                </a:lnTo>
                <a:lnTo>
                  <a:pt x="80" y="861"/>
                </a:lnTo>
                <a:lnTo>
                  <a:pt x="103" y="880"/>
                </a:lnTo>
                <a:lnTo>
                  <a:pt x="132" y="884"/>
                </a:lnTo>
                <a:lnTo>
                  <a:pt x="154" y="931"/>
                </a:lnTo>
                <a:lnTo>
                  <a:pt x="209" y="1048"/>
                </a:lnTo>
                <a:lnTo>
                  <a:pt x="289" y="1170"/>
                </a:lnTo>
                <a:lnTo>
                  <a:pt x="389" y="1184"/>
                </a:lnTo>
                <a:lnTo>
                  <a:pt x="572" y="1104"/>
                </a:lnTo>
                <a:lnTo>
                  <a:pt x="755" y="997"/>
                </a:lnTo>
                <a:lnTo>
                  <a:pt x="935" y="814"/>
                </a:lnTo>
                <a:lnTo>
                  <a:pt x="1118" y="562"/>
                </a:lnTo>
                <a:lnTo>
                  <a:pt x="1301" y="360"/>
                </a:lnTo>
                <a:lnTo>
                  <a:pt x="1481" y="360"/>
                </a:lnTo>
                <a:lnTo>
                  <a:pt x="1667" y="127"/>
                </a:lnTo>
                <a:lnTo>
                  <a:pt x="1847" y="98"/>
                </a:lnTo>
                <a:lnTo>
                  <a:pt x="2027" y="84"/>
                </a:lnTo>
                <a:lnTo>
                  <a:pt x="2210" y="0"/>
                </a:lnTo>
              </a:path>
            </a:pathLst>
          </a:custGeom>
          <a:noFill/>
          <a:ln w="28575" cap="rnd">
            <a:solidFill>
              <a:srgbClr val="C0362C"/>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29764" name="Freeform 225"/>
          <p:cNvSpPr>
            <a:spLocks/>
          </p:cNvSpPr>
          <p:nvPr/>
        </p:nvSpPr>
        <p:spPr bwMode="auto">
          <a:xfrm>
            <a:off x="5127626" y="3602040"/>
            <a:ext cx="3484563" cy="1201737"/>
          </a:xfrm>
          <a:custGeom>
            <a:avLst/>
            <a:gdLst>
              <a:gd name="T0" fmla="*/ 0 w 2210"/>
              <a:gd name="T1" fmla="*/ 2147483647 h 757"/>
              <a:gd name="T2" fmla="*/ 2147483647 w 2210"/>
              <a:gd name="T3" fmla="*/ 2147483647 h 757"/>
              <a:gd name="T4" fmla="*/ 2147483647 w 2210"/>
              <a:gd name="T5" fmla="*/ 2147483647 h 757"/>
              <a:gd name="T6" fmla="*/ 2147483647 w 2210"/>
              <a:gd name="T7" fmla="*/ 2147483647 h 757"/>
              <a:gd name="T8" fmla="*/ 2147483647 w 2210"/>
              <a:gd name="T9" fmla="*/ 2147483647 h 757"/>
              <a:gd name="T10" fmla="*/ 2147483647 w 2210"/>
              <a:gd name="T11" fmla="*/ 2147483647 h 757"/>
              <a:gd name="T12" fmla="*/ 2147483647 w 2210"/>
              <a:gd name="T13" fmla="*/ 2147483647 h 757"/>
              <a:gd name="T14" fmla="*/ 2147483647 w 2210"/>
              <a:gd name="T15" fmla="*/ 0 h 757"/>
              <a:gd name="T16" fmla="*/ 2147483647 w 2210"/>
              <a:gd name="T17" fmla="*/ 2147483647 h 757"/>
              <a:gd name="T18" fmla="*/ 2147483647 w 2210"/>
              <a:gd name="T19" fmla="*/ 2147483647 h 757"/>
              <a:gd name="T20" fmla="*/ 2147483647 w 2210"/>
              <a:gd name="T21" fmla="*/ 2147483647 h 757"/>
              <a:gd name="T22" fmla="*/ 2147483647 w 2210"/>
              <a:gd name="T23" fmla="*/ 2147483647 h 757"/>
              <a:gd name="T24" fmla="*/ 2147483647 w 2210"/>
              <a:gd name="T25" fmla="*/ 2147483647 h 757"/>
              <a:gd name="T26" fmla="*/ 2147483647 w 2210"/>
              <a:gd name="T27" fmla="*/ 2147483647 h 757"/>
              <a:gd name="T28" fmla="*/ 2147483647 w 2210"/>
              <a:gd name="T29" fmla="*/ 2147483647 h 757"/>
              <a:gd name="T30" fmla="*/ 2147483647 w 2210"/>
              <a:gd name="T31" fmla="*/ 2147483647 h 757"/>
              <a:gd name="T32" fmla="*/ 2147483647 w 2210"/>
              <a:gd name="T33" fmla="*/ 2147483647 h 757"/>
              <a:gd name="T34" fmla="*/ 2147483647 w 2210"/>
              <a:gd name="T35" fmla="*/ 2147483647 h 757"/>
              <a:gd name="T36" fmla="*/ 2147483647 w 2210"/>
              <a:gd name="T37" fmla="*/ 2147483647 h 757"/>
              <a:gd name="T38" fmla="*/ 2147483647 w 2210"/>
              <a:gd name="T39" fmla="*/ 2147483647 h 757"/>
              <a:gd name="T40" fmla="*/ 2147483647 w 2210"/>
              <a:gd name="T41" fmla="*/ 2147483647 h 7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0"/>
              <a:gd name="T64" fmla="*/ 0 h 757"/>
              <a:gd name="T65" fmla="*/ 2210 w 2210"/>
              <a:gd name="T66" fmla="*/ 757 h 7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0" h="757">
                <a:moveTo>
                  <a:pt x="0" y="89"/>
                </a:moveTo>
                <a:lnTo>
                  <a:pt x="26" y="757"/>
                </a:lnTo>
                <a:lnTo>
                  <a:pt x="26" y="528"/>
                </a:lnTo>
                <a:lnTo>
                  <a:pt x="52" y="14"/>
                </a:lnTo>
                <a:lnTo>
                  <a:pt x="80" y="14"/>
                </a:lnTo>
                <a:lnTo>
                  <a:pt x="103" y="42"/>
                </a:lnTo>
                <a:lnTo>
                  <a:pt x="132" y="4"/>
                </a:lnTo>
                <a:lnTo>
                  <a:pt x="154" y="0"/>
                </a:lnTo>
                <a:lnTo>
                  <a:pt x="209" y="84"/>
                </a:lnTo>
                <a:lnTo>
                  <a:pt x="289" y="103"/>
                </a:lnTo>
                <a:lnTo>
                  <a:pt x="389" y="145"/>
                </a:lnTo>
                <a:lnTo>
                  <a:pt x="572" y="206"/>
                </a:lnTo>
                <a:lnTo>
                  <a:pt x="755" y="140"/>
                </a:lnTo>
                <a:lnTo>
                  <a:pt x="935" y="257"/>
                </a:lnTo>
                <a:lnTo>
                  <a:pt x="1118" y="294"/>
                </a:lnTo>
                <a:lnTo>
                  <a:pt x="1301" y="154"/>
                </a:lnTo>
                <a:lnTo>
                  <a:pt x="1481" y="262"/>
                </a:lnTo>
                <a:lnTo>
                  <a:pt x="1667" y="294"/>
                </a:lnTo>
                <a:lnTo>
                  <a:pt x="1847" y="304"/>
                </a:lnTo>
                <a:lnTo>
                  <a:pt x="2027" y="168"/>
                </a:lnTo>
                <a:lnTo>
                  <a:pt x="2210" y="215"/>
                </a:lnTo>
              </a:path>
            </a:pathLst>
          </a:cu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1250" name="Freeform 226"/>
          <p:cNvSpPr>
            <a:spLocks/>
          </p:cNvSpPr>
          <p:nvPr/>
        </p:nvSpPr>
        <p:spPr bwMode="auto">
          <a:xfrm>
            <a:off x="5127627" y="3602040"/>
            <a:ext cx="3489325" cy="1201737"/>
          </a:xfrm>
          <a:custGeom>
            <a:avLst/>
            <a:gdLst/>
            <a:ahLst/>
            <a:cxnLst>
              <a:cxn ang="0">
                <a:pos x="0" y="89"/>
              </a:cxn>
              <a:cxn ang="0">
                <a:pos x="26" y="757"/>
              </a:cxn>
              <a:cxn ang="0">
                <a:pos x="26" y="524"/>
              </a:cxn>
              <a:cxn ang="0">
                <a:pos x="52" y="14"/>
              </a:cxn>
              <a:cxn ang="0">
                <a:pos x="80" y="14"/>
              </a:cxn>
              <a:cxn ang="0">
                <a:pos x="103" y="37"/>
              </a:cxn>
              <a:cxn ang="0">
                <a:pos x="132" y="4"/>
              </a:cxn>
              <a:cxn ang="0">
                <a:pos x="154" y="0"/>
              </a:cxn>
              <a:cxn ang="0">
                <a:pos x="209" y="84"/>
              </a:cxn>
              <a:cxn ang="0">
                <a:pos x="289" y="103"/>
              </a:cxn>
              <a:cxn ang="0">
                <a:pos x="389" y="140"/>
              </a:cxn>
              <a:cxn ang="0">
                <a:pos x="572" y="206"/>
              </a:cxn>
              <a:cxn ang="0">
                <a:pos x="755" y="140"/>
              </a:cxn>
              <a:cxn ang="0">
                <a:pos x="938" y="257"/>
              </a:cxn>
              <a:cxn ang="0">
                <a:pos x="1118" y="290"/>
              </a:cxn>
              <a:cxn ang="0">
                <a:pos x="1301" y="154"/>
              </a:cxn>
              <a:cxn ang="0">
                <a:pos x="1484" y="262"/>
              </a:cxn>
              <a:cxn ang="0">
                <a:pos x="1667" y="294"/>
              </a:cxn>
              <a:cxn ang="0">
                <a:pos x="1847" y="299"/>
              </a:cxn>
              <a:cxn ang="0">
                <a:pos x="2030" y="168"/>
              </a:cxn>
              <a:cxn ang="0">
                <a:pos x="2213" y="210"/>
              </a:cxn>
            </a:cxnLst>
            <a:rect l="0" t="0" r="r" b="b"/>
            <a:pathLst>
              <a:path w="2213" h="757">
                <a:moveTo>
                  <a:pt x="0" y="89"/>
                </a:moveTo>
                <a:lnTo>
                  <a:pt x="26" y="757"/>
                </a:lnTo>
                <a:lnTo>
                  <a:pt x="26" y="524"/>
                </a:lnTo>
                <a:lnTo>
                  <a:pt x="52" y="14"/>
                </a:lnTo>
                <a:lnTo>
                  <a:pt x="80" y="14"/>
                </a:lnTo>
                <a:lnTo>
                  <a:pt x="103" y="37"/>
                </a:lnTo>
                <a:lnTo>
                  <a:pt x="132" y="4"/>
                </a:lnTo>
                <a:lnTo>
                  <a:pt x="154" y="0"/>
                </a:lnTo>
                <a:lnTo>
                  <a:pt x="209" y="84"/>
                </a:lnTo>
                <a:lnTo>
                  <a:pt x="289" y="103"/>
                </a:lnTo>
                <a:lnTo>
                  <a:pt x="389" y="140"/>
                </a:lnTo>
                <a:lnTo>
                  <a:pt x="572" y="206"/>
                </a:lnTo>
                <a:lnTo>
                  <a:pt x="755" y="140"/>
                </a:lnTo>
                <a:lnTo>
                  <a:pt x="938" y="257"/>
                </a:lnTo>
                <a:lnTo>
                  <a:pt x="1118" y="290"/>
                </a:lnTo>
                <a:lnTo>
                  <a:pt x="1301" y="154"/>
                </a:lnTo>
                <a:lnTo>
                  <a:pt x="1484" y="262"/>
                </a:lnTo>
                <a:lnTo>
                  <a:pt x="1667" y="294"/>
                </a:lnTo>
                <a:lnTo>
                  <a:pt x="1847" y="299"/>
                </a:lnTo>
                <a:lnTo>
                  <a:pt x="2030" y="168"/>
                </a:lnTo>
                <a:lnTo>
                  <a:pt x="2213" y="210"/>
                </a:lnTo>
              </a:path>
            </a:pathLst>
          </a:custGeom>
          <a:noFill/>
          <a:ln w="28575" cap="rnd">
            <a:solidFill>
              <a:schemeClr val="tx1">
                <a:lumMod val="85000"/>
              </a:schemeClr>
            </a:solidFill>
            <a:prstDash val="solid"/>
            <a:round/>
            <a:headEnd/>
            <a:tailEnd/>
          </a:ln>
        </p:spPr>
        <p:txBody>
          <a:bodyPr lIns="91406" tIns="45702" rIns="91406" bIns="45702"/>
          <a:lstStyle/>
          <a:p>
            <a:pPr algn="ctr">
              <a:spcBef>
                <a:spcPct val="20000"/>
              </a:spcBef>
              <a:defRPr/>
            </a:pPr>
            <a:endParaRPr lang="en-US" sz="1000" b="1" dirty="0">
              <a:solidFill>
                <a:srgbClr val="000000"/>
              </a:solidFill>
            </a:endParaRPr>
          </a:p>
        </p:txBody>
      </p:sp>
      <p:sp>
        <p:nvSpPr>
          <p:cNvPr id="29767" name="TextBox 135"/>
          <p:cNvSpPr txBox="1">
            <a:spLocks noChangeArrowheads="1"/>
          </p:cNvSpPr>
          <p:nvPr/>
        </p:nvSpPr>
        <p:spPr bwMode="auto">
          <a:xfrm>
            <a:off x="2454512" y="2686050"/>
            <a:ext cx="1074263"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defRPr>
                <a:solidFill>
                  <a:schemeClr val="bg1"/>
                </a:solidFill>
                <a:latin typeface="Arial" charset="0"/>
                <a:ea typeface="SimSun" pitchFamily="2" charset="-122"/>
              </a:defRPr>
            </a:lvl1pPr>
            <a:lvl2pPr eaLnBrk="0" hangingPunct="0">
              <a:defRPr>
                <a:solidFill>
                  <a:schemeClr val="bg1"/>
                </a:solidFill>
                <a:latin typeface="Arial" charset="0"/>
                <a:ea typeface="SimSun" pitchFamily="2" charset="-122"/>
              </a:defRPr>
            </a:lvl2pPr>
            <a:lvl3pPr eaLnBrk="0" hangingPunct="0">
              <a:defRPr>
                <a:solidFill>
                  <a:schemeClr val="bg1"/>
                </a:solidFill>
                <a:latin typeface="Arial" charset="0"/>
                <a:ea typeface="SimSun" pitchFamily="2" charset="-122"/>
              </a:defRPr>
            </a:lvl3pPr>
            <a:lvl4pPr eaLnBrk="0" hangingPunct="0">
              <a:defRPr>
                <a:solidFill>
                  <a:schemeClr val="bg1"/>
                </a:solidFill>
                <a:latin typeface="Arial" charset="0"/>
                <a:ea typeface="SimSun" pitchFamily="2" charset="-122"/>
              </a:defRPr>
            </a:lvl4pPr>
            <a:lvl5pPr eaLnBrk="0" hangingPunct="0">
              <a:defRPr>
                <a:solidFill>
                  <a:schemeClr val="bg1"/>
                </a:solidFill>
                <a:latin typeface="Arial"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lgn="ctr" eaLnBrk="1" hangingPunct="1"/>
            <a:r>
              <a:rPr lang="en-US" sz="1600" b="1">
                <a:solidFill>
                  <a:srgbClr val="636363"/>
                </a:solidFill>
              </a:rPr>
              <a:t>10 mg/kg</a:t>
            </a:r>
          </a:p>
        </p:txBody>
      </p:sp>
      <p:sp>
        <p:nvSpPr>
          <p:cNvPr id="29768" name="TextBox 136"/>
          <p:cNvSpPr txBox="1">
            <a:spLocks noChangeArrowheads="1"/>
          </p:cNvSpPr>
          <p:nvPr/>
        </p:nvSpPr>
        <p:spPr bwMode="auto">
          <a:xfrm>
            <a:off x="1447800" y="3981450"/>
            <a:ext cx="915988"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defRPr>
                <a:solidFill>
                  <a:schemeClr val="bg1"/>
                </a:solidFill>
                <a:latin typeface="Arial" charset="0"/>
                <a:ea typeface="SimSun" pitchFamily="2" charset="-122"/>
              </a:defRPr>
            </a:lvl1pPr>
            <a:lvl2pPr eaLnBrk="0" hangingPunct="0">
              <a:defRPr>
                <a:solidFill>
                  <a:schemeClr val="bg1"/>
                </a:solidFill>
                <a:latin typeface="Arial" charset="0"/>
                <a:ea typeface="SimSun" pitchFamily="2" charset="-122"/>
              </a:defRPr>
            </a:lvl2pPr>
            <a:lvl3pPr eaLnBrk="0" hangingPunct="0">
              <a:defRPr>
                <a:solidFill>
                  <a:schemeClr val="bg1"/>
                </a:solidFill>
                <a:latin typeface="Arial" charset="0"/>
                <a:ea typeface="SimSun" pitchFamily="2" charset="-122"/>
              </a:defRPr>
            </a:lvl3pPr>
            <a:lvl4pPr eaLnBrk="0" hangingPunct="0">
              <a:defRPr>
                <a:solidFill>
                  <a:schemeClr val="bg1"/>
                </a:solidFill>
                <a:latin typeface="Arial" charset="0"/>
                <a:ea typeface="SimSun" pitchFamily="2" charset="-122"/>
              </a:defRPr>
            </a:lvl4pPr>
            <a:lvl5pPr eaLnBrk="0" hangingPunct="0">
              <a:defRPr>
                <a:solidFill>
                  <a:schemeClr val="bg1"/>
                </a:solidFill>
                <a:latin typeface="Arial"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lgn="ctr" eaLnBrk="1" hangingPunct="1"/>
            <a:r>
              <a:rPr lang="en-US" sz="1400" b="1">
                <a:solidFill>
                  <a:srgbClr val="636363"/>
                </a:solidFill>
              </a:rPr>
              <a:t>3 mg/kg</a:t>
            </a:r>
          </a:p>
        </p:txBody>
      </p:sp>
      <p:grpSp>
        <p:nvGrpSpPr>
          <p:cNvPr id="29769" name="Group 263"/>
          <p:cNvGrpSpPr>
            <a:grpSpLocks/>
          </p:cNvGrpSpPr>
          <p:nvPr/>
        </p:nvGrpSpPr>
        <p:grpSpPr bwMode="auto">
          <a:xfrm>
            <a:off x="6588126" y="1236665"/>
            <a:ext cx="1985963" cy="1616075"/>
            <a:chOff x="3314" y="1246"/>
            <a:chExt cx="912" cy="756"/>
          </a:xfrm>
        </p:grpSpPr>
        <p:sp>
          <p:nvSpPr>
            <p:cNvPr id="29773" name="Rectangle 264"/>
            <p:cNvSpPr>
              <a:spLocks noChangeArrowheads="1"/>
            </p:cNvSpPr>
            <p:nvPr/>
          </p:nvSpPr>
          <p:spPr bwMode="auto">
            <a:xfrm>
              <a:off x="3314" y="1246"/>
              <a:ext cx="912" cy="75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pPr>
              <a:endParaRPr lang="en-US" sz="1000" b="1">
                <a:solidFill>
                  <a:srgbClr val="000000"/>
                </a:solidFill>
              </a:endParaRPr>
            </a:p>
          </p:txBody>
        </p:sp>
        <p:sp>
          <p:nvSpPr>
            <p:cNvPr id="29774" name="Rectangle 265"/>
            <p:cNvSpPr>
              <a:spLocks noChangeArrowheads="1"/>
            </p:cNvSpPr>
            <p:nvPr/>
          </p:nvSpPr>
          <p:spPr bwMode="auto">
            <a:xfrm>
              <a:off x="3541" y="1283"/>
              <a:ext cx="6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Placebo SC (n = 14)</a:t>
              </a:r>
            </a:p>
          </p:txBody>
        </p:sp>
        <p:sp>
          <p:nvSpPr>
            <p:cNvPr id="29775" name="Line 266"/>
            <p:cNvSpPr>
              <a:spLocks noChangeShapeType="1"/>
            </p:cNvSpPr>
            <p:nvPr/>
          </p:nvSpPr>
          <p:spPr bwMode="auto">
            <a:xfrm>
              <a:off x="3364" y="1327"/>
              <a:ext cx="13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76" name="Rectangle 267"/>
            <p:cNvSpPr>
              <a:spLocks noChangeArrowheads="1"/>
            </p:cNvSpPr>
            <p:nvPr/>
          </p:nvSpPr>
          <p:spPr bwMode="auto">
            <a:xfrm>
              <a:off x="3541" y="1383"/>
              <a:ext cx="6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0.1 mg/kg SC (n = 6)</a:t>
              </a:r>
            </a:p>
          </p:txBody>
        </p:sp>
        <p:sp>
          <p:nvSpPr>
            <p:cNvPr id="29777" name="Line 268"/>
            <p:cNvSpPr>
              <a:spLocks noChangeShapeType="1"/>
            </p:cNvSpPr>
            <p:nvPr/>
          </p:nvSpPr>
          <p:spPr bwMode="auto">
            <a:xfrm>
              <a:off x="3364" y="1427"/>
              <a:ext cx="139" cy="0"/>
            </a:xfrm>
            <a:prstGeom prst="line">
              <a:avLst/>
            </a:prstGeom>
            <a:noFill/>
            <a:ln w="38100">
              <a:solidFill>
                <a:srgbClr val="00CCFF"/>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78" name="Rectangle 269"/>
            <p:cNvSpPr>
              <a:spLocks noChangeArrowheads="1"/>
            </p:cNvSpPr>
            <p:nvPr/>
          </p:nvSpPr>
          <p:spPr bwMode="auto">
            <a:xfrm>
              <a:off x="3541" y="1483"/>
              <a:ext cx="6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0.3 mg/kg SC (n = 6)</a:t>
              </a:r>
            </a:p>
          </p:txBody>
        </p:sp>
        <p:sp>
          <p:nvSpPr>
            <p:cNvPr id="29779" name="Line 270"/>
            <p:cNvSpPr>
              <a:spLocks noChangeShapeType="1"/>
            </p:cNvSpPr>
            <p:nvPr/>
          </p:nvSpPr>
          <p:spPr bwMode="auto">
            <a:xfrm>
              <a:off x="3364" y="1526"/>
              <a:ext cx="139" cy="0"/>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80" name="Rectangle 271"/>
            <p:cNvSpPr>
              <a:spLocks noChangeArrowheads="1"/>
            </p:cNvSpPr>
            <p:nvPr/>
          </p:nvSpPr>
          <p:spPr bwMode="auto">
            <a:xfrm>
              <a:off x="3541" y="1583"/>
              <a:ext cx="5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1 mg/kg SC (n = 9)</a:t>
              </a:r>
            </a:p>
          </p:txBody>
        </p:sp>
        <p:sp>
          <p:nvSpPr>
            <p:cNvPr id="29781" name="Line 272"/>
            <p:cNvSpPr>
              <a:spLocks noChangeShapeType="1"/>
            </p:cNvSpPr>
            <p:nvPr/>
          </p:nvSpPr>
          <p:spPr bwMode="auto">
            <a:xfrm>
              <a:off x="3364" y="1626"/>
              <a:ext cx="139" cy="0"/>
            </a:xfrm>
            <a:prstGeom prst="line">
              <a:avLst/>
            </a:prstGeom>
            <a:noFill/>
            <a:ln w="38100">
              <a:solidFill>
                <a:srgbClr val="955ABA"/>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82" name="Rectangle 273"/>
            <p:cNvSpPr>
              <a:spLocks noChangeArrowheads="1"/>
            </p:cNvSpPr>
            <p:nvPr/>
          </p:nvSpPr>
          <p:spPr bwMode="auto">
            <a:xfrm>
              <a:off x="3541" y="1682"/>
              <a:ext cx="5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3 mg/kg SC (n = 6)</a:t>
              </a:r>
            </a:p>
          </p:txBody>
        </p:sp>
        <p:sp>
          <p:nvSpPr>
            <p:cNvPr id="29783" name="Line 274"/>
            <p:cNvSpPr>
              <a:spLocks noChangeShapeType="1"/>
            </p:cNvSpPr>
            <p:nvPr/>
          </p:nvSpPr>
          <p:spPr bwMode="auto">
            <a:xfrm>
              <a:off x="3364" y="1726"/>
              <a:ext cx="139" cy="0"/>
            </a:xfrm>
            <a:prstGeom prst="line">
              <a:avLst/>
            </a:prstGeom>
            <a:noFill/>
            <a:ln w="38100">
              <a:solidFill>
                <a:srgbClr val="42865C"/>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84" name="Rectangle 275"/>
            <p:cNvSpPr>
              <a:spLocks noChangeArrowheads="1"/>
            </p:cNvSpPr>
            <p:nvPr/>
          </p:nvSpPr>
          <p:spPr bwMode="auto">
            <a:xfrm>
              <a:off x="3541" y="1782"/>
              <a:ext cx="5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5 mg/kg SC (n = 9)</a:t>
              </a:r>
            </a:p>
          </p:txBody>
        </p:sp>
        <p:sp>
          <p:nvSpPr>
            <p:cNvPr id="29785" name="Line 276"/>
            <p:cNvSpPr>
              <a:spLocks noChangeShapeType="1"/>
            </p:cNvSpPr>
            <p:nvPr/>
          </p:nvSpPr>
          <p:spPr bwMode="auto">
            <a:xfrm>
              <a:off x="3364" y="1826"/>
              <a:ext cx="139" cy="0"/>
            </a:xfrm>
            <a:prstGeom prst="line">
              <a:avLst/>
            </a:prstGeom>
            <a:noFill/>
            <a:ln w="38100">
              <a:solidFill>
                <a:srgbClr val="FCC30C"/>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sp>
          <p:nvSpPr>
            <p:cNvPr id="29786" name="Rectangle 277"/>
            <p:cNvSpPr>
              <a:spLocks noChangeArrowheads="1"/>
            </p:cNvSpPr>
            <p:nvPr/>
          </p:nvSpPr>
          <p:spPr bwMode="auto">
            <a:xfrm>
              <a:off x="3541" y="1882"/>
              <a:ext cx="6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spcBef>
                  <a:spcPct val="20000"/>
                </a:spcBef>
              </a:pPr>
              <a:r>
                <a:rPr lang="en-US" sz="1200" b="1">
                  <a:solidFill>
                    <a:srgbClr val="000000"/>
                  </a:solidFill>
                </a:rPr>
                <a:t>10 mg/kg SC (n = 6)</a:t>
              </a:r>
            </a:p>
          </p:txBody>
        </p:sp>
        <p:sp>
          <p:nvSpPr>
            <p:cNvPr id="29787" name="Line 278"/>
            <p:cNvSpPr>
              <a:spLocks noChangeShapeType="1"/>
            </p:cNvSpPr>
            <p:nvPr/>
          </p:nvSpPr>
          <p:spPr bwMode="auto">
            <a:xfrm>
              <a:off x="3364" y="1925"/>
              <a:ext cx="139" cy="0"/>
            </a:xfrm>
            <a:prstGeom prst="line">
              <a:avLst/>
            </a:prstGeom>
            <a:noFill/>
            <a:ln w="38100">
              <a:solidFill>
                <a:srgbClr val="C0362C"/>
              </a:solidFill>
              <a:round/>
              <a:headEnd/>
              <a:tailEnd/>
            </a:ln>
            <a:extLst>
              <a:ext uri="{909E8E84-426E-40DD-AFC4-6F175D3DCCD1}">
                <a14:hiddenFill xmlns:a14="http://schemas.microsoft.com/office/drawing/2010/main">
                  <a:noFill/>
                </a14:hiddenFill>
              </a:ext>
            </a:extLst>
          </p:spPr>
          <p:txBody>
            <a:bodyPr/>
            <a:lstStyle/>
            <a:p>
              <a:endParaRPr lang="en-GB">
                <a:solidFill>
                  <a:srgbClr val="636363"/>
                </a:solidFill>
              </a:endParaRPr>
            </a:p>
          </p:txBody>
        </p:sp>
      </p:grpSp>
      <p:sp>
        <p:nvSpPr>
          <p:cNvPr id="29770" name="TextBox 137"/>
          <p:cNvSpPr txBox="1">
            <a:spLocks noChangeArrowheads="1"/>
          </p:cNvSpPr>
          <p:nvPr/>
        </p:nvSpPr>
        <p:spPr bwMode="auto">
          <a:xfrm>
            <a:off x="1931990" y="3094038"/>
            <a:ext cx="915987"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defRPr>
                <a:solidFill>
                  <a:schemeClr val="bg1"/>
                </a:solidFill>
                <a:latin typeface="Arial" charset="0"/>
                <a:ea typeface="SimSun" pitchFamily="2" charset="-122"/>
              </a:defRPr>
            </a:lvl1pPr>
            <a:lvl2pPr eaLnBrk="0" hangingPunct="0">
              <a:defRPr>
                <a:solidFill>
                  <a:schemeClr val="bg1"/>
                </a:solidFill>
                <a:latin typeface="Arial" charset="0"/>
                <a:ea typeface="SimSun" pitchFamily="2" charset="-122"/>
              </a:defRPr>
            </a:lvl2pPr>
            <a:lvl3pPr eaLnBrk="0" hangingPunct="0">
              <a:defRPr>
                <a:solidFill>
                  <a:schemeClr val="bg1"/>
                </a:solidFill>
                <a:latin typeface="Arial" charset="0"/>
                <a:ea typeface="SimSun" pitchFamily="2" charset="-122"/>
              </a:defRPr>
            </a:lvl3pPr>
            <a:lvl4pPr eaLnBrk="0" hangingPunct="0">
              <a:defRPr>
                <a:solidFill>
                  <a:schemeClr val="bg1"/>
                </a:solidFill>
                <a:latin typeface="Arial" charset="0"/>
                <a:ea typeface="SimSun" pitchFamily="2" charset="-122"/>
              </a:defRPr>
            </a:lvl4pPr>
            <a:lvl5pPr eaLnBrk="0" hangingPunct="0">
              <a:defRPr>
                <a:solidFill>
                  <a:schemeClr val="bg1"/>
                </a:solidFill>
                <a:latin typeface="Arial"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SimSun" pitchFamily="2" charset="-122"/>
              </a:defRPr>
            </a:lvl9pPr>
          </a:lstStyle>
          <a:p>
            <a:pPr algn="ctr" eaLnBrk="1" hangingPunct="1"/>
            <a:r>
              <a:rPr lang="en-US" sz="1400" b="1">
                <a:solidFill>
                  <a:srgbClr val="636363"/>
                </a:solidFill>
              </a:rPr>
              <a:t>5 mg/kg</a:t>
            </a:r>
          </a:p>
        </p:txBody>
      </p:sp>
      <p:sp>
        <p:nvSpPr>
          <p:cNvPr id="29771" name="Rectangle 140"/>
          <p:cNvSpPr>
            <a:spLocks noGrp="1" noChangeArrowheads="1"/>
          </p:cNvSpPr>
          <p:nvPr>
            <p:ph type="title"/>
          </p:nvPr>
        </p:nvSpPr>
        <p:spPr/>
        <p:txBody>
          <a:bodyPr/>
          <a:lstStyle/>
          <a:p>
            <a:pPr eaLnBrk="1" hangingPunct="1"/>
            <a:r>
              <a:rPr lang="en-GB" dirty="0" smtClean="0"/>
              <a:t>Romosozumab increased a marker of bone formation and decreased a marker of bone resorption</a:t>
            </a:r>
          </a:p>
        </p:txBody>
      </p:sp>
    </p:spTree>
    <p:custDataLst>
      <p:tags r:id="rId1"/>
    </p:custDataLst>
    <p:extLst>
      <p:ext uri="{BB962C8B-B14F-4D97-AF65-F5344CB8AC3E}">
        <p14:creationId xmlns:p14="http://schemas.microsoft.com/office/powerpoint/2010/main" val="228068021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a:t>
            </a:r>
            <a:r>
              <a:rPr lang="en-US" dirty="0" smtClean="0"/>
              <a:t>mineral </a:t>
            </a:r>
            <a:r>
              <a:rPr lang="en-US" dirty="0"/>
              <a:t>d</a:t>
            </a:r>
            <a:r>
              <a:rPr lang="en-US" dirty="0" smtClean="0"/>
              <a:t>ensity </a:t>
            </a:r>
            <a:r>
              <a:rPr lang="en-US" dirty="0"/>
              <a:t>– Year 1</a:t>
            </a:r>
            <a:endParaRPr lang="en-GB" dirty="0"/>
          </a:p>
        </p:txBody>
      </p:sp>
      <p:sp>
        <p:nvSpPr>
          <p:cNvPr id="3" name="Slide Number Placeholder 2"/>
          <p:cNvSpPr>
            <a:spLocks noGrp="1"/>
          </p:cNvSpPr>
          <p:nvPr>
            <p:ph type="sldNum" sz="quarter" idx="4"/>
          </p:nvPr>
        </p:nvSpPr>
        <p:spPr/>
        <p:txBody>
          <a:bodyPr/>
          <a:lstStyle/>
          <a:p>
            <a:fld id="{CE9E02B7-A5A9-47B3-8EC6-9026BB62DA25}" type="slidenum">
              <a:rPr lang="en-US" smtClean="0">
                <a:solidFill>
                  <a:srgbClr val="636363"/>
                </a:solidFill>
              </a:rPr>
              <a:pPr/>
              <a:t>46</a:t>
            </a:fld>
            <a:endParaRPr lang="en-US">
              <a:solidFill>
                <a:srgbClr val="636363"/>
              </a:solidFill>
            </a:endParaRPr>
          </a:p>
        </p:txBody>
      </p:sp>
      <p:grpSp>
        <p:nvGrpSpPr>
          <p:cNvPr id="4" name="Group 136"/>
          <p:cNvGrpSpPr>
            <a:grpSpLocks/>
          </p:cNvGrpSpPr>
          <p:nvPr/>
        </p:nvGrpSpPr>
        <p:grpSpPr bwMode="auto">
          <a:xfrm>
            <a:off x="5405439" y="2959627"/>
            <a:ext cx="1679575" cy="947738"/>
            <a:chOff x="2468752" y="3570883"/>
            <a:chExt cx="1679149" cy="947470"/>
          </a:xfrm>
        </p:grpSpPr>
        <p:grpSp>
          <p:nvGrpSpPr>
            <p:cNvPr id="5" name="Group 348"/>
            <p:cNvGrpSpPr>
              <a:grpSpLocks/>
            </p:cNvGrpSpPr>
            <p:nvPr/>
          </p:nvGrpSpPr>
          <p:grpSpPr bwMode="auto">
            <a:xfrm>
              <a:off x="2468752" y="3804082"/>
              <a:ext cx="1659032" cy="714271"/>
              <a:chOff x="1381125" y="3533776"/>
              <a:chExt cx="971550" cy="457199"/>
            </a:xfrm>
          </p:grpSpPr>
          <p:cxnSp>
            <p:nvCxnSpPr>
              <p:cNvPr id="11" name="Straight Connector 146"/>
              <p:cNvCxnSpPr>
                <a:cxnSpLocks noChangeShapeType="1"/>
              </p:cNvCxnSpPr>
              <p:nvPr/>
            </p:nvCxnSpPr>
            <p:spPr bwMode="auto">
              <a:xfrm flipV="1">
                <a:off x="1381125" y="3867150"/>
                <a:ext cx="228600" cy="1238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12" name="Straight Connector 147"/>
              <p:cNvCxnSpPr>
                <a:cxnSpLocks noChangeShapeType="1"/>
              </p:cNvCxnSpPr>
              <p:nvPr/>
            </p:nvCxnSpPr>
            <p:spPr bwMode="auto">
              <a:xfrm flipV="1">
                <a:off x="1581150" y="3810000"/>
                <a:ext cx="238125" cy="6667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13" name="Straight Connector 148"/>
              <p:cNvCxnSpPr>
                <a:cxnSpLocks noChangeShapeType="1"/>
              </p:cNvCxnSpPr>
              <p:nvPr/>
            </p:nvCxnSpPr>
            <p:spPr bwMode="auto">
              <a:xfrm flipV="1">
                <a:off x="1840267" y="3533776"/>
                <a:ext cx="512408" cy="25985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grpSp>
        <p:sp>
          <p:nvSpPr>
            <p:cNvPr id="6" name="Freeform 154"/>
            <p:cNvSpPr>
              <a:spLocks noEditPoints="1"/>
            </p:cNvSpPr>
            <p:nvPr/>
          </p:nvSpPr>
          <p:spPr bwMode="auto">
            <a:xfrm>
              <a:off x="4067125" y="3570883"/>
              <a:ext cx="56134" cy="465504"/>
            </a:xfrm>
            <a:custGeom>
              <a:avLst/>
              <a:gdLst>
                <a:gd name="T0" fmla="*/ 2147483647 w 21"/>
                <a:gd name="T1" fmla="*/ 2147483647 h 177"/>
                <a:gd name="T2" fmla="*/ 2147483647 w 21"/>
                <a:gd name="T3" fmla="*/ 2147483647 h 177"/>
                <a:gd name="T4" fmla="*/ 2147483647 w 21"/>
                <a:gd name="T5" fmla="*/ 0 h 177"/>
                <a:gd name="T6" fmla="*/ 0 w 21"/>
                <a:gd name="T7" fmla="*/ 2147483647 h 177"/>
                <a:gd name="T8" fmla="*/ 2147483647 w 21"/>
                <a:gd name="T9" fmla="*/ 2147483647 h 177"/>
                <a:gd name="T10" fmla="*/ 0 w 21"/>
                <a:gd name="T11" fmla="*/ 0 h 177"/>
                <a:gd name="T12" fmla="*/ 2147483647 w 21"/>
                <a:gd name="T13" fmla="*/ 0 h 177"/>
                <a:gd name="T14" fmla="*/ 0 60000 65536"/>
                <a:gd name="T15" fmla="*/ 0 60000 65536"/>
                <a:gd name="T16" fmla="*/ 0 60000 65536"/>
                <a:gd name="T17" fmla="*/ 0 60000 65536"/>
                <a:gd name="T18" fmla="*/ 0 60000 65536"/>
                <a:gd name="T19" fmla="*/ 0 60000 65536"/>
                <a:gd name="T20" fmla="*/ 0 60000 65536"/>
                <a:gd name="T21" fmla="*/ 0 w 21"/>
                <a:gd name="T22" fmla="*/ 0 h 177"/>
                <a:gd name="T23" fmla="*/ 21 w 21"/>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7">
                  <a:moveTo>
                    <a:pt x="9" y="177"/>
                  </a:moveTo>
                  <a:lnTo>
                    <a:pt x="9" y="85"/>
                  </a:lnTo>
                  <a:lnTo>
                    <a:pt x="9" y="0"/>
                  </a:lnTo>
                  <a:moveTo>
                    <a:pt x="0" y="177"/>
                  </a:moveTo>
                  <a:lnTo>
                    <a:pt x="21" y="177"/>
                  </a:lnTo>
                  <a:moveTo>
                    <a:pt x="0" y="0"/>
                  </a:moveTo>
                  <a:lnTo>
                    <a:pt x="21" y="0"/>
                  </a:lnTo>
                </a:path>
              </a:pathLst>
            </a:custGeom>
            <a:noFill/>
            <a:ln w="95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7" name="Freeform 181"/>
            <p:cNvSpPr>
              <a:spLocks/>
            </p:cNvSpPr>
            <p:nvPr/>
          </p:nvSpPr>
          <p:spPr bwMode="auto">
            <a:xfrm>
              <a:off x="4042478" y="3749525"/>
              <a:ext cx="105423" cy="105423"/>
            </a:xfrm>
            <a:custGeom>
              <a:avLst/>
              <a:gdLst>
                <a:gd name="T0" fmla="*/ 2147483647 w 40"/>
                <a:gd name="T1" fmla="*/ 0 h 40"/>
                <a:gd name="T2" fmla="*/ 2147483647 w 40"/>
                <a:gd name="T3" fmla="*/ 2147483647 h 40"/>
                <a:gd name="T4" fmla="*/ 0 w 40"/>
                <a:gd name="T5" fmla="*/ 2147483647 h 40"/>
                <a:gd name="T6" fmla="*/ 2147483647 w 40"/>
                <a:gd name="T7" fmla="*/ 0 h 40"/>
                <a:gd name="T8" fmla="*/ 2147483647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1" y="0"/>
                  </a:moveTo>
                  <a:lnTo>
                    <a:pt x="40" y="40"/>
                  </a:lnTo>
                  <a:lnTo>
                    <a:pt x="0" y="40"/>
                  </a:lnTo>
                  <a:lnTo>
                    <a:pt x="21" y="0"/>
                  </a:lnTo>
                  <a:close/>
                </a:path>
              </a:pathLst>
            </a:custGeom>
            <a:solidFill>
              <a:schemeClr val="accent2"/>
            </a:solidFill>
            <a:ln w="9525">
              <a:solidFill>
                <a:schemeClr val="accent2"/>
              </a:solidFill>
              <a:round/>
              <a:headEnd/>
              <a:tailEnd/>
            </a:ln>
          </p:spPr>
          <p:txBody>
            <a:bodyPr/>
            <a:lstStyle/>
            <a:p>
              <a:endParaRPr lang="en-GB">
                <a:solidFill>
                  <a:srgbClr val="636363"/>
                </a:solidFill>
              </a:endParaRPr>
            </a:p>
          </p:txBody>
        </p:sp>
        <p:sp>
          <p:nvSpPr>
            <p:cNvPr id="8" name="Freeform 181"/>
            <p:cNvSpPr>
              <a:spLocks/>
            </p:cNvSpPr>
            <p:nvPr/>
          </p:nvSpPr>
          <p:spPr bwMode="auto">
            <a:xfrm>
              <a:off x="3189990" y="4149575"/>
              <a:ext cx="105423" cy="105423"/>
            </a:xfrm>
            <a:custGeom>
              <a:avLst/>
              <a:gdLst>
                <a:gd name="T0" fmla="*/ 2147483647 w 40"/>
                <a:gd name="T1" fmla="*/ 0 h 40"/>
                <a:gd name="T2" fmla="*/ 2147483647 w 40"/>
                <a:gd name="T3" fmla="*/ 2147483647 h 40"/>
                <a:gd name="T4" fmla="*/ 0 w 40"/>
                <a:gd name="T5" fmla="*/ 2147483647 h 40"/>
                <a:gd name="T6" fmla="*/ 2147483647 w 40"/>
                <a:gd name="T7" fmla="*/ 0 h 40"/>
                <a:gd name="T8" fmla="*/ 2147483647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1" y="0"/>
                  </a:moveTo>
                  <a:lnTo>
                    <a:pt x="40" y="40"/>
                  </a:lnTo>
                  <a:lnTo>
                    <a:pt x="0" y="40"/>
                  </a:lnTo>
                  <a:lnTo>
                    <a:pt x="21" y="0"/>
                  </a:lnTo>
                  <a:close/>
                </a:path>
              </a:pathLst>
            </a:custGeom>
            <a:solidFill>
              <a:schemeClr val="accent2"/>
            </a:solidFill>
            <a:ln w="9525">
              <a:solidFill>
                <a:schemeClr val="accent2"/>
              </a:solidFill>
              <a:round/>
              <a:headEnd/>
              <a:tailEnd/>
            </a:ln>
          </p:spPr>
          <p:txBody>
            <a:bodyPr/>
            <a:lstStyle/>
            <a:p>
              <a:endParaRPr lang="en-GB">
                <a:solidFill>
                  <a:srgbClr val="636363"/>
                </a:solidFill>
              </a:endParaRPr>
            </a:p>
          </p:txBody>
        </p:sp>
        <p:sp>
          <p:nvSpPr>
            <p:cNvPr id="9" name="Freeform 181"/>
            <p:cNvSpPr>
              <a:spLocks/>
            </p:cNvSpPr>
            <p:nvPr/>
          </p:nvSpPr>
          <p:spPr bwMode="auto">
            <a:xfrm>
              <a:off x="2756016" y="4273947"/>
              <a:ext cx="106336" cy="104745"/>
            </a:xfrm>
            <a:custGeom>
              <a:avLst/>
              <a:gdLst>
                <a:gd name="T0" fmla="*/ 2147483647 w 40"/>
                <a:gd name="T1" fmla="*/ 0 h 40"/>
                <a:gd name="T2" fmla="*/ 2147483647 w 40"/>
                <a:gd name="T3" fmla="*/ 2147483647 h 40"/>
                <a:gd name="T4" fmla="*/ 0 w 40"/>
                <a:gd name="T5" fmla="*/ 2147483647 h 40"/>
                <a:gd name="T6" fmla="*/ 2147483647 w 40"/>
                <a:gd name="T7" fmla="*/ 0 h 40"/>
                <a:gd name="T8" fmla="*/ 2147483647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1" y="0"/>
                  </a:moveTo>
                  <a:lnTo>
                    <a:pt x="40" y="40"/>
                  </a:lnTo>
                  <a:lnTo>
                    <a:pt x="0" y="40"/>
                  </a:lnTo>
                  <a:lnTo>
                    <a:pt x="21" y="0"/>
                  </a:lnTo>
                  <a:close/>
                </a:path>
              </a:pathLst>
            </a:custGeom>
            <a:solidFill>
              <a:schemeClr val="accent2"/>
            </a:solidFill>
            <a:ln w="9525">
              <a:solidFill>
                <a:schemeClr val="accent2"/>
              </a:solidFill>
              <a:round/>
              <a:headEnd/>
              <a:tailEnd/>
            </a:ln>
          </p:spPr>
          <p:txBody>
            <a:bodyPr/>
            <a:lstStyle/>
            <a:p>
              <a:endParaRPr lang="en-GB">
                <a:solidFill>
                  <a:srgbClr val="636363"/>
                </a:solidFill>
              </a:endParaRPr>
            </a:p>
          </p:txBody>
        </p:sp>
        <p:sp>
          <p:nvSpPr>
            <p:cNvPr id="10" name="Freeform 154"/>
            <p:cNvSpPr>
              <a:spLocks noEditPoints="1"/>
            </p:cNvSpPr>
            <p:nvPr/>
          </p:nvSpPr>
          <p:spPr bwMode="auto">
            <a:xfrm>
              <a:off x="3214637" y="3994746"/>
              <a:ext cx="71487" cy="377229"/>
            </a:xfrm>
            <a:custGeom>
              <a:avLst/>
              <a:gdLst>
                <a:gd name="T0" fmla="*/ 2147483647 w 21"/>
                <a:gd name="T1" fmla="*/ 2147483647 h 177"/>
                <a:gd name="T2" fmla="*/ 2147483647 w 21"/>
                <a:gd name="T3" fmla="*/ 2147483647 h 177"/>
                <a:gd name="T4" fmla="*/ 2147483647 w 21"/>
                <a:gd name="T5" fmla="*/ 0 h 177"/>
                <a:gd name="T6" fmla="*/ 0 w 21"/>
                <a:gd name="T7" fmla="*/ 2147483647 h 177"/>
                <a:gd name="T8" fmla="*/ 2147483647 w 21"/>
                <a:gd name="T9" fmla="*/ 2147483647 h 177"/>
                <a:gd name="T10" fmla="*/ 0 w 21"/>
                <a:gd name="T11" fmla="*/ 0 h 177"/>
                <a:gd name="T12" fmla="*/ 2147483647 w 21"/>
                <a:gd name="T13" fmla="*/ 0 h 177"/>
                <a:gd name="T14" fmla="*/ 0 60000 65536"/>
                <a:gd name="T15" fmla="*/ 0 60000 65536"/>
                <a:gd name="T16" fmla="*/ 0 60000 65536"/>
                <a:gd name="T17" fmla="*/ 0 60000 65536"/>
                <a:gd name="T18" fmla="*/ 0 60000 65536"/>
                <a:gd name="T19" fmla="*/ 0 60000 65536"/>
                <a:gd name="T20" fmla="*/ 0 60000 65536"/>
                <a:gd name="T21" fmla="*/ 0 w 21"/>
                <a:gd name="T22" fmla="*/ 0 h 177"/>
                <a:gd name="T23" fmla="*/ 21 w 21"/>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7">
                  <a:moveTo>
                    <a:pt x="9" y="177"/>
                  </a:moveTo>
                  <a:lnTo>
                    <a:pt x="9" y="85"/>
                  </a:lnTo>
                  <a:lnTo>
                    <a:pt x="9" y="0"/>
                  </a:lnTo>
                  <a:moveTo>
                    <a:pt x="0" y="177"/>
                  </a:moveTo>
                  <a:lnTo>
                    <a:pt x="21" y="177"/>
                  </a:lnTo>
                  <a:moveTo>
                    <a:pt x="0" y="0"/>
                  </a:moveTo>
                  <a:lnTo>
                    <a:pt x="21" y="0"/>
                  </a:lnTo>
                </a:path>
              </a:pathLst>
            </a:custGeom>
            <a:noFill/>
            <a:ln w="95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grpSp>
      <p:sp>
        <p:nvSpPr>
          <p:cNvPr id="14" name="Freeform 96"/>
          <p:cNvSpPr>
            <a:spLocks noEditPoints="1"/>
          </p:cNvSpPr>
          <p:nvPr/>
        </p:nvSpPr>
        <p:spPr bwMode="auto">
          <a:xfrm>
            <a:off x="800100" y="4566179"/>
            <a:ext cx="3848100" cy="3175"/>
          </a:xfrm>
          <a:custGeom>
            <a:avLst/>
            <a:gdLst>
              <a:gd name="T0" fmla="*/ 2147483647 w 2962"/>
              <a:gd name="T1" fmla="*/ 0 h 2533"/>
              <a:gd name="T2" fmla="*/ 2147483647 w 2962"/>
              <a:gd name="T3" fmla="*/ 0 h 2533"/>
              <a:gd name="T4" fmla="*/ 2147483647 w 2962"/>
              <a:gd name="T5" fmla="*/ 0 h 2533"/>
              <a:gd name="T6" fmla="*/ 2147483647 w 2962"/>
              <a:gd name="T7" fmla="*/ 0 h 2533"/>
              <a:gd name="T8" fmla="*/ 2147483647 w 2962"/>
              <a:gd name="T9" fmla="*/ 0 h 2533"/>
              <a:gd name="T10" fmla="*/ 2147483647 w 2962"/>
              <a:gd name="T11" fmla="*/ 0 h 2533"/>
              <a:gd name="T12" fmla="*/ 2147483647 w 2962"/>
              <a:gd name="T13" fmla="*/ 0 h 2533"/>
              <a:gd name="T14" fmla="*/ 2147483647 w 2962"/>
              <a:gd name="T15" fmla="*/ 0 h 2533"/>
              <a:gd name="T16" fmla="*/ 2147483647 w 2962"/>
              <a:gd name="T17" fmla="*/ 0 h 2533"/>
              <a:gd name="T18" fmla="*/ 2147483647 w 2962"/>
              <a:gd name="T19" fmla="*/ 0 h 2533"/>
              <a:gd name="T20" fmla="*/ 2147483647 w 2962"/>
              <a:gd name="T21" fmla="*/ 0 h 2533"/>
              <a:gd name="T22" fmla="*/ 2147483647 w 2962"/>
              <a:gd name="T23" fmla="*/ 0 h 2533"/>
              <a:gd name="T24" fmla="*/ 2147483647 w 2962"/>
              <a:gd name="T25" fmla="*/ 0 h 2533"/>
              <a:gd name="T26" fmla="*/ 2147483647 w 2962"/>
              <a:gd name="T27" fmla="*/ 0 h 2533"/>
              <a:gd name="T28" fmla="*/ 2147483647 w 2962"/>
              <a:gd name="T29" fmla="*/ 0 h 2533"/>
              <a:gd name="T30" fmla="*/ 2147483647 w 2962"/>
              <a:gd name="T31" fmla="*/ 0 h 2533"/>
              <a:gd name="T32" fmla="*/ 2147483647 w 2962"/>
              <a:gd name="T33" fmla="*/ 0 h 2533"/>
              <a:gd name="T34" fmla="*/ 2147483647 w 2962"/>
              <a:gd name="T35" fmla="*/ 0 h 2533"/>
              <a:gd name="T36" fmla="*/ 2147483647 w 2962"/>
              <a:gd name="T37" fmla="*/ 0 h 2533"/>
              <a:gd name="T38" fmla="*/ 2147483647 w 2962"/>
              <a:gd name="T39" fmla="*/ 0 h 2533"/>
              <a:gd name="T40" fmla="*/ 2147483647 w 2962"/>
              <a:gd name="T41" fmla="*/ 0 h 2533"/>
              <a:gd name="T42" fmla="*/ 2147483647 w 2962"/>
              <a:gd name="T43" fmla="*/ 0 h 2533"/>
              <a:gd name="T44" fmla="*/ 2147483647 w 2962"/>
              <a:gd name="T45" fmla="*/ 0 h 2533"/>
              <a:gd name="T46" fmla="*/ 2147483647 w 2962"/>
              <a:gd name="T47" fmla="*/ 0 h 2533"/>
              <a:gd name="T48" fmla="*/ 2147483647 w 2962"/>
              <a:gd name="T49" fmla="*/ 0 h 2533"/>
              <a:gd name="T50" fmla="*/ 2147483647 w 2962"/>
              <a:gd name="T51" fmla="*/ 0 h 2533"/>
              <a:gd name="T52" fmla="*/ 2147483647 w 2962"/>
              <a:gd name="T53" fmla="*/ 0 h 2533"/>
              <a:gd name="T54" fmla="*/ 2147483647 w 2962"/>
              <a:gd name="T55" fmla="*/ 0 h 2533"/>
              <a:gd name="T56" fmla="*/ 2147483647 w 2962"/>
              <a:gd name="T57" fmla="*/ 0 h 2533"/>
              <a:gd name="T58" fmla="*/ 2147483647 w 2962"/>
              <a:gd name="T59" fmla="*/ 0 h 2533"/>
              <a:gd name="T60" fmla="*/ 2147483647 w 2962"/>
              <a:gd name="T61" fmla="*/ 0 h 2533"/>
              <a:gd name="T62" fmla="*/ 2147483647 w 2962"/>
              <a:gd name="T63" fmla="*/ 0 h 2533"/>
              <a:gd name="T64" fmla="*/ 2147483647 w 2962"/>
              <a:gd name="T65" fmla="*/ 0 h 2533"/>
              <a:gd name="T66" fmla="*/ 2147483647 w 2962"/>
              <a:gd name="T67" fmla="*/ 0 h 2533"/>
              <a:gd name="T68" fmla="*/ 2147483647 w 2962"/>
              <a:gd name="T69" fmla="*/ 0 h 2533"/>
              <a:gd name="T70" fmla="*/ 2147483647 w 2962"/>
              <a:gd name="T71" fmla="*/ 0 h 2533"/>
              <a:gd name="T72" fmla="*/ 2147483647 w 2962"/>
              <a:gd name="T73" fmla="*/ 0 h 2533"/>
              <a:gd name="T74" fmla="*/ 2147483647 w 2962"/>
              <a:gd name="T75" fmla="*/ 0 h 2533"/>
              <a:gd name="T76" fmla="*/ 2147483647 w 2962"/>
              <a:gd name="T77" fmla="*/ 0 h 2533"/>
              <a:gd name="T78" fmla="*/ 2147483647 w 2962"/>
              <a:gd name="T79" fmla="*/ 0 h 2533"/>
              <a:gd name="T80" fmla="*/ 2147483647 w 2962"/>
              <a:gd name="T81" fmla="*/ 0 h 2533"/>
              <a:gd name="T82" fmla="*/ 2147483647 w 2962"/>
              <a:gd name="T83" fmla="*/ 0 h 2533"/>
              <a:gd name="T84" fmla="*/ 2147483647 w 2962"/>
              <a:gd name="T85" fmla="*/ 0 h 2533"/>
              <a:gd name="T86" fmla="*/ 2147483647 w 2962"/>
              <a:gd name="T87" fmla="*/ 0 h 2533"/>
              <a:gd name="T88" fmla="*/ 2147483647 w 2962"/>
              <a:gd name="T89" fmla="*/ 0 h 2533"/>
              <a:gd name="T90" fmla="*/ 2147483647 w 2962"/>
              <a:gd name="T91" fmla="*/ 0 h 2533"/>
              <a:gd name="T92" fmla="*/ 2147483647 w 2962"/>
              <a:gd name="T93" fmla="*/ 0 h 2533"/>
              <a:gd name="T94" fmla="*/ 2147483647 w 2962"/>
              <a:gd name="T95" fmla="*/ 0 h 2533"/>
              <a:gd name="T96" fmla="*/ 2147483647 w 2962"/>
              <a:gd name="T97" fmla="*/ 0 h 2533"/>
              <a:gd name="T98" fmla="*/ 2147483647 w 2962"/>
              <a:gd name="T99" fmla="*/ 0 h 2533"/>
              <a:gd name="T100" fmla="*/ 2147483647 w 2962"/>
              <a:gd name="T101" fmla="*/ 0 h 2533"/>
              <a:gd name="T102" fmla="*/ 2147483647 w 2962"/>
              <a:gd name="T103" fmla="*/ 0 h 2533"/>
              <a:gd name="T104" fmla="*/ 2147483647 w 2962"/>
              <a:gd name="T105" fmla="*/ 0 h 25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62"/>
              <a:gd name="T160" fmla="*/ 0 h 2533"/>
              <a:gd name="T161" fmla="*/ 2962 w 2962"/>
              <a:gd name="T162" fmla="*/ 2533 h 25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62" h="2533">
                <a:moveTo>
                  <a:pt x="0" y="0"/>
                </a:moveTo>
                <a:lnTo>
                  <a:pt x="0" y="0"/>
                </a:lnTo>
                <a:lnTo>
                  <a:pt x="14" y="0"/>
                </a:lnTo>
                <a:moveTo>
                  <a:pt x="57" y="0"/>
                </a:moveTo>
                <a:lnTo>
                  <a:pt x="57" y="0"/>
                </a:lnTo>
                <a:lnTo>
                  <a:pt x="71" y="0"/>
                </a:lnTo>
                <a:moveTo>
                  <a:pt x="113" y="0"/>
                </a:moveTo>
                <a:lnTo>
                  <a:pt x="113" y="0"/>
                </a:lnTo>
                <a:lnTo>
                  <a:pt x="127" y="0"/>
                </a:lnTo>
                <a:moveTo>
                  <a:pt x="170" y="0"/>
                </a:moveTo>
                <a:lnTo>
                  <a:pt x="170" y="0"/>
                </a:lnTo>
                <a:lnTo>
                  <a:pt x="184" y="0"/>
                </a:lnTo>
                <a:moveTo>
                  <a:pt x="227" y="0"/>
                </a:moveTo>
                <a:lnTo>
                  <a:pt x="227" y="0"/>
                </a:lnTo>
                <a:lnTo>
                  <a:pt x="241" y="0"/>
                </a:lnTo>
                <a:moveTo>
                  <a:pt x="283" y="0"/>
                </a:moveTo>
                <a:lnTo>
                  <a:pt x="283" y="0"/>
                </a:lnTo>
                <a:lnTo>
                  <a:pt x="298" y="0"/>
                </a:lnTo>
                <a:moveTo>
                  <a:pt x="340" y="0"/>
                </a:moveTo>
                <a:lnTo>
                  <a:pt x="340" y="0"/>
                </a:lnTo>
                <a:lnTo>
                  <a:pt x="354" y="0"/>
                </a:lnTo>
                <a:moveTo>
                  <a:pt x="397" y="0"/>
                </a:moveTo>
                <a:lnTo>
                  <a:pt x="397" y="0"/>
                </a:lnTo>
                <a:lnTo>
                  <a:pt x="411" y="0"/>
                </a:lnTo>
                <a:moveTo>
                  <a:pt x="453" y="0"/>
                </a:moveTo>
                <a:lnTo>
                  <a:pt x="453" y="0"/>
                </a:lnTo>
                <a:lnTo>
                  <a:pt x="468" y="0"/>
                </a:lnTo>
                <a:moveTo>
                  <a:pt x="510" y="0"/>
                </a:moveTo>
                <a:lnTo>
                  <a:pt x="510" y="0"/>
                </a:lnTo>
                <a:lnTo>
                  <a:pt x="524" y="0"/>
                </a:lnTo>
                <a:moveTo>
                  <a:pt x="567" y="0"/>
                </a:moveTo>
                <a:lnTo>
                  <a:pt x="567" y="0"/>
                </a:lnTo>
                <a:lnTo>
                  <a:pt x="581" y="0"/>
                </a:lnTo>
                <a:moveTo>
                  <a:pt x="623" y="0"/>
                </a:moveTo>
                <a:lnTo>
                  <a:pt x="623" y="0"/>
                </a:lnTo>
                <a:lnTo>
                  <a:pt x="638" y="0"/>
                </a:lnTo>
                <a:moveTo>
                  <a:pt x="680" y="0"/>
                </a:moveTo>
                <a:lnTo>
                  <a:pt x="680" y="0"/>
                </a:lnTo>
                <a:lnTo>
                  <a:pt x="694" y="0"/>
                </a:lnTo>
                <a:moveTo>
                  <a:pt x="737" y="0"/>
                </a:moveTo>
                <a:lnTo>
                  <a:pt x="737" y="0"/>
                </a:lnTo>
                <a:lnTo>
                  <a:pt x="751" y="0"/>
                </a:lnTo>
                <a:moveTo>
                  <a:pt x="794" y="0"/>
                </a:moveTo>
                <a:lnTo>
                  <a:pt x="794" y="0"/>
                </a:lnTo>
                <a:lnTo>
                  <a:pt x="808" y="0"/>
                </a:lnTo>
                <a:moveTo>
                  <a:pt x="850" y="0"/>
                </a:moveTo>
                <a:lnTo>
                  <a:pt x="850" y="0"/>
                </a:lnTo>
                <a:lnTo>
                  <a:pt x="864" y="0"/>
                </a:lnTo>
                <a:moveTo>
                  <a:pt x="907" y="0"/>
                </a:moveTo>
                <a:lnTo>
                  <a:pt x="907" y="0"/>
                </a:lnTo>
                <a:lnTo>
                  <a:pt x="921" y="0"/>
                </a:lnTo>
                <a:moveTo>
                  <a:pt x="964" y="0"/>
                </a:moveTo>
                <a:lnTo>
                  <a:pt x="964" y="0"/>
                </a:lnTo>
                <a:lnTo>
                  <a:pt x="978" y="0"/>
                </a:lnTo>
                <a:moveTo>
                  <a:pt x="1020" y="0"/>
                </a:moveTo>
                <a:lnTo>
                  <a:pt x="1020" y="0"/>
                </a:lnTo>
                <a:lnTo>
                  <a:pt x="1035" y="0"/>
                </a:lnTo>
                <a:moveTo>
                  <a:pt x="1077" y="0"/>
                </a:moveTo>
                <a:lnTo>
                  <a:pt x="1077" y="0"/>
                </a:lnTo>
                <a:lnTo>
                  <a:pt x="1091" y="0"/>
                </a:lnTo>
                <a:moveTo>
                  <a:pt x="1134" y="0"/>
                </a:moveTo>
                <a:lnTo>
                  <a:pt x="1134" y="0"/>
                </a:lnTo>
                <a:lnTo>
                  <a:pt x="1148" y="0"/>
                </a:lnTo>
                <a:moveTo>
                  <a:pt x="1190" y="0"/>
                </a:moveTo>
                <a:lnTo>
                  <a:pt x="1190" y="0"/>
                </a:lnTo>
                <a:lnTo>
                  <a:pt x="1205" y="0"/>
                </a:lnTo>
                <a:moveTo>
                  <a:pt x="1247" y="0"/>
                </a:moveTo>
                <a:lnTo>
                  <a:pt x="1247" y="0"/>
                </a:lnTo>
                <a:lnTo>
                  <a:pt x="1261" y="0"/>
                </a:lnTo>
                <a:moveTo>
                  <a:pt x="1304" y="0"/>
                </a:moveTo>
                <a:lnTo>
                  <a:pt x="1304" y="0"/>
                </a:lnTo>
                <a:lnTo>
                  <a:pt x="1318" y="0"/>
                </a:lnTo>
                <a:moveTo>
                  <a:pt x="1361" y="0"/>
                </a:moveTo>
                <a:lnTo>
                  <a:pt x="1361" y="0"/>
                </a:lnTo>
                <a:lnTo>
                  <a:pt x="1375" y="0"/>
                </a:lnTo>
                <a:moveTo>
                  <a:pt x="1417" y="0"/>
                </a:moveTo>
                <a:lnTo>
                  <a:pt x="1417" y="0"/>
                </a:lnTo>
                <a:lnTo>
                  <a:pt x="1431" y="0"/>
                </a:lnTo>
                <a:moveTo>
                  <a:pt x="1474" y="0"/>
                </a:moveTo>
                <a:lnTo>
                  <a:pt x="1474" y="0"/>
                </a:lnTo>
                <a:lnTo>
                  <a:pt x="1488" y="0"/>
                </a:lnTo>
                <a:moveTo>
                  <a:pt x="1531" y="0"/>
                </a:moveTo>
                <a:lnTo>
                  <a:pt x="1531" y="0"/>
                </a:lnTo>
                <a:lnTo>
                  <a:pt x="1545" y="0"/>
                </a:lnTo>
                <a:moveTo>
                  <a:pt x="1587" y="0"/>
                </a:moveTo>
                <a:lnTo>
                  <a:pt x="1587" y="0"/>
                </a:lnTo>
                <a:lnTo>
                  <a:pt x="1601" y="0"/>
                </a:lnTo>
                <a:moveTo>
                  <a:pt x="1644" y="0"/>
                </a:moveTo>
                <a:lnTo>
                  <a:pt x="1644" y="0"/>
                </a:lnTo>
                <a:lnTo>
                  <a:pt x="1658" y="0"/>
                </a:lnTo>
                <a:moveTo>
                  <a:pt x="1701" y="0"/>
                </a:moveTo>
                <a:lnTo>
                  <a:pt x="1701" y="0"/>
                </a:lnTo>
                <a:lnTo>
                  <a:pt x="1715" y="0"/>
                </a:lnTo>
                <a:moveTo>
                  <a:pt x="1757" y="0"/>
                </a:moveTo>
                <a:lnTo>
                  <a:pt x="1757" y="0"/>
                </a:lnTo>
                <a:lnTo>
                  <a:pt x="1772" y="0"/>
                </a:lnTo>
                <a:moveTo>
                  <a:pt x="1814" y="0"/>
                </a:moveTo>
                <a:lnTo>
                  <a:pt x="1814" y="0"/>
                </a:lnTo>
                <a:lnTo>
                  <a:pt x="1828" y="0"/>
                </a:lnTo>
                <a:moveTo>
                  <a:pt x="1871" y="0"/>
                </a:moveTo>
                <a:lnTo>
                  <a:pt x="1871" y="0"/>
                </a:lnTo>
                <a:lnTo>
                  <a:pt x="1885" y="0"/>
                </a:lnTo>
                <a:moveTo>
                  <a:pt x="1927" y="0"/>
                </a:moveTo>
                <a:lnTo>
                  <a:pt x="1927" y="0"/>
                </a:lnTo>
                <a:lnTo>
                  <a:pt x="1942" y="0"/>
                </a:lnTo>
                <a:moveTo>
                  <a:pt x="1984" y="0"/>
                </a:moveTo>
                <a:lnTo>
                  <a:pt x="1984" y="0"/>
                </a:lnTo>
                <a:lnTo>
                  <a:pt x="1998" y="0"/>
                </a:lnTo>
                <a:moveTo>
                  <a:pt x="2041" y="0"/>
                </a:moveTo>
                <a:lnTo>
                  <a:pt x="2041" y="0"/>
                </a:lnTo>
                <a:lnTo>
                  <a:pt x="2055" y="0"/>
                </a:lnTo>
                <a:moveTo>
                  <a:pt x="2098" y="0"/>
                </a:moveTo>
                <a:lnTo>
                  <a:pt x="2098" y="0"/>
                </a:lnTo>
                <a:lnTo>
                  <a:pt x="2112" y="0"/>
                </a:lnTo>
                <a:moveTo>
                  <a:pt x="2154" y="0"/>
                </a:moveTo>
                <a:lnTo>
                  <a:pt x="2154" y="0"/>
                </a:lnTo>
                <a:lnTo>
                  <a:pt x="2168" y="0"/>
                </a:lnTo>
                <a:moveTo>
                  <a:pt x="2211" y="0"/>
                </a:moveTo>
                <a:lnTo>
                  <a:pt x="2211" y="0"/>
                </a:lnTo>
                <a:lnTo>
                  <a:pt x="2225" y="0"/>
                </a:lnTo>
                <a:moveTo>
                  <a:pt x="2268" y="0"/>
                </a:moveTo>
                <a:lnTo>
                  <a:pt x="2268" y="0"/>
                </a:lnTo>
                <a:lnTo>
                  <a:pt x="2282" y="0"/>
                </a:lnTo>
                <a:moveTo>
                  <a:pt x="2324" y="0"/>
                </a:moveTo>
                <a:lnTo>
                  <a:pt x="2324" y="0"/>
                </a:lnTo>
                <a:lnTo>
                  <a:pt x="2338" y="0"/>
                </a:lnTo>
                <a:moveTo>
                  <a:pt x="2381" y="0"/>
                </a:moveTo>
                <a:lnTo>
                  <a:pt x="2381" y="0"/>
                </a:lnTo>
                <a:lnTo>
                  <a:pt x="2395" y="0"/>
                </a:lnTo>
                <a:moveTo>
                  <a:pt x="2438" y="0"/>
                </a:moveTo>
                <a:lnTo>
                  <a:pt x="2438" y="0"/>
                </a:lnTo>
                <a:lnTo>
                  <a:pt x="2452" y="0"/>
                </a:lnTo>
                <a:moveTo>
                  <a:pt x="2494" y="0"/>
                </a:moveTo>
                <a:lnTo>
                  <a:pt x="2494" y="0"/>
                </a:lnTo>
                <a:lnTo>
                  <a:pt x="2509" y="0"/>
                </a:lnTo>
                <a:moveTo>
                  <a:pt x="2551" y="0"/>
                </a:moveTo>
                <a:lnTo>
                  <a:pt x="2551" y="0"/>
                </a:lnTo>
                <a:lnTo>
                  <a:pt x="2565" y="0"/>
                </a:lnTo>
                <a:moveTo>
                  <a:pt x="2608" y="0"/>
                </a:moveTo>
                <a:lnTo>
                  <a:pt x="2608" y="0"/>
                </a:lnTo>
                <a:lnTo>
                  <a:pt x="2622" y="0"/>
                </a:lnTo>
                <a:moveTo>
                  <a:pt x="2664" y="0"/>
                </a:moveTo>
                <a:lnTo>
                  <a:pt x="2664" y="0"/>
                </a:lnTo>
                <a:lnTo>
                  <a:pt x="2679" y="0"/>
                </a:lnTo>
                <a:moveTo>
                  <a:pt x="2721" y="0"/>
                </a:moveTo>
                <a:lnTo>
                  <a:pt x="2721" y="0"/>
                </a:lnTo>
                <a:lnTo>
                  <a:pt x="2735" y="0"/>
                </a:lnTo>
                <a:moveTo>
                  <a:pt x="2778" y="0"/>
                </a:moveTo>
                <a:lnTo>
                  <a:pt x="2778" y="0"/>
                </a:lnTo>
                <a:lnTo>
                  <a:pt x="2792" y="0"/>
                </a:lnTo>
                <a:moveTo>
                  <a:pt x="2835" y="0"/>
                </a:moveTo>
                <a:lnTo>
                  <a:pt x="2835" y="0"/>
                </a:lnTo>
                <a:lnTo>
                  <a:pt x="2849" y="0"/>
                </a:lnTo>
                <a:moveTo>
                  <a:pt x="2891" y="0"/>
                </a:moveTo>
                <a:lnTo>
                  <a:pt x="2891" y="0"/>
                </a:lnTo>
                <a:lnTo>
                  <a:pt x="2905" y="0"/>
                </a:lnTo>
                <a:moveTo>
                  <a:pt x="2948" y="0"/>
                </a:moveTo>
                <a:lnTo>
                  <a:pt x="2948" y="0"/>
                </a:lnTo>
                <a:lnTo>
                  <a:pt x="2962" y="0"/>
                </a:lnTo>
              </a:path>
            </a:pathLst>
          </a:custGeom>
          <a:noFill/>
          <a:ln w="28575" cap="flat">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15" name="Rectangle 212"/>
          <p:cNvSpPr>
            <a:spLocks noChangeArrowheads="1"/>
          </p:cNvSpPr>
          <p:nvPr/>
        </p:nvSpPr>
        <p:spPr bwMode="auto">
          <a:xfrm>
            <a:off x="1004888"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0</a:t>
            </a:r>
            <a:endParaRPr lang="en-US" altLang="en-US" sz="3600">
              <a:solidFill>
                <a:srgbClr val="636363"/>
              </a:solidFill>
            </a:endParaRPr>
          </a:p>
        </p:txBody>
      </p:sp>
      <p:sp>
        <p:nvSpPr>
          <p:cNvPr id="16" name="Rectangle 213"/>
          <p:cNvSpPr>
            <a:spLocks noChangeArrowheads="1"/>
          </p:cNvSpPr>
          <p:nvPr/>
        </p:nvSpPr>
        <p:spPr bwMode="auto">
          <a:xfrm>
            <a:off x="1468438"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3</a:t>
            </a:r>
            <a:endParaRPr lang="en-US" altLang="en-US" sz="3600">
              <a:solidFill>
                <a:srgbClr val="636363"/>
              </a:solidFill>
            </a:endParaRPr>
          </a:p>
        </p:txBody>
      </p:sp>
      <p:sp>
        <p:nvSpPr>
          <p:cNvPr id="17" name="Rectangle 214"/>
          <p:cNvSpPr>
            <a:spLocks noChangeArrowheads="1"/>
          </p:cNvSpPr>
          <p:nvPr/>
        </p:nvSpPr>
        <p:spPr bwMode="auto">
          <a:xfrm>
            <a:off x="1900238"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6</a:t>
            </a:r>
            <a:endParaRPr lang="en-US" altLang="en-US" sz="3600">
              <a:solidFill>
                <a:srgbClr val="636363"/>
              </a:solidFill>
            </a:endParaRPr>
          </a:p>
        </p:txBody>
      </p:sp>
      <p:sp>
        <p:nvSpPr>
          <p:cNvPr id="18" name="Rectangle 215"/>
          <p:cNvSpPr>
            <a:spLocks noChangeArrowheads="1"/>
          </p:cNvSpPr>
          <p:nvPr/>
        </p:nvSpPr>
        <p:spPr bwMode="auto">
          <a:xfrm>
            <a:off x="2314576"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9</a:t>
            </a:r>
            <a:endParaRPr lang="en-US" altLang="en-US" sz="3600">
              <a:solidFill>
                <a:srgbClr val="636363"/>
              </a:solidFill>
            </a:endParaRPr>
          </a:p>
        </p:txBody>
      </p:sp>
      <p:sp>
        <p:nvSpPr>
          <p:cNvPr id="19" name="Rectangle 216"/>
          <p:cNvSpPr>
            <a:spLocks noChangeArrowheads="1"/>
          </p:cNvSpPr>
          <p:nvPr/>
        </p:nvSpPr>
        <p:spPr bwMode="auto">
          <a:xfrm>
            <a:off x="2681288" y="50551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12</a:t>
            </a:r>
            <a:endParaRPr lang="en-US" altLang="en-US" sz="3600">
              <a:solidFill>
                <a:srgbClr val="636363"/>
              </a:solidFill>
            </a:endParaRPr>
          </a:p>
        </p:txBody>
      </p:sp>
      <p:sp>
        <p:nvSpPr>
          <p:cNvPr id="20" name="TextBox 716"/>
          <p:cNvSpPr txBox="1">
            <a:spLocks noChangeArrowheads="1"/>
          </p:cNvSpPr>
          <p:nvPr/>
        </p:nvSpPr>
        <p:spPr bwMode="auto">
          <a:xfrm>
            <a:off x="2207419" y="5390090"/>
            <a:ext cx="877095"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eaLnBrk="1" hangingPunct="1"/>
            <a:r>
              <a:rPr lang="en-US" altLang="en-US" sz="1800">
                <a:solidFill>
                  <a:srgbClr val="636363"/>
                </a:solidFill>
              </a:rPr>
              <a:t>Month</a:t>
            </a:r>
          </a:p>
        </p:txBody>
      </p:sp>
      <p:cxnSp>
        <p:nvCxnSpPr>
          <p:cNvPr id="21" name="Straight Connector 161"/>
          <p:cNvCxnSpPr>
            <a:cxnSpLocks noChangeShapeType="1"/>
          </p:cNvCxnSpPr>
          <p:nvPr/>
        </p:nvCxnSpPr>
        <p:spPr bwMode="auto">
          <a:xfrm flipV="1">
            <a:off x="822325" y="1403877"/>
            <a:ext cx="0" cy="35766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22" name="Group 167"/>
          <p:cNvGrpSpPr>
            <a:grpSpLocks/>
          </p:cNvGrpSpPr>
          <p:nvPr/>
        </p:nvGrpSpPr>
        <p:grpSpPr bwMode="auto">
          <a:xfrm>
            <a:off x="736600" y="1716617"/>
            <a:ext cx="85725" cy="2847975"/>
            <a:chOff x="2095500" y="2343150"/>
            <a:chExt cx="85725" cy="2847975"/>
          </a:xfrm>
        </p:grpSpPr>
        <p:cxnSp>
          <p:nvCxnSpPr>
            <p:cNvPr id="23" name="Straight Connector 163"/>
            <p:cNvCxnSpPr>
              <a:cxnSpLocks noChangeShapeType="1"/>
            </p:cNvCxnSpPr>
            <p:nvPr/>
          </p:nvCxnSpPr>
          <p:spPr bwMode="auto">
            <a:xfrm>
              <a:off x="2095500" y="2343150"/>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164"/>
            <p:cNvCxnSpPr>
              <a:cxnSpLocks noChangeShapeType="1"/>
            </p:cNvCxnSpPr>
            <p:nvPr/>
          </p:nvCxnSpPr>
          <p:spPr bwMode="auto">
            <a:xfrm>
              <a:off x="2095500" y="3295650"/>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165"/>
            <p:cNvCxnSpPr>
              <a:cxnSpLocks noChangeShapeType="1"/>
            </p:cNvCxnSpPr>
            <p:nvPr/>
          </p:nvCxnSpPr>
          <p:spPr bwMode="auto">
            <a:xfrm>
              <a:off x="2095500" y="4229100"/>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166"/>
            <p:cNvCxnSpPr>
              <a:cxnSpLocks noChangeShapeType="1"/>
            </p:cNvCxnSpPr>
            <p:nvPr/>
          </p:nvCxnSpPr>
          <p:spPr bwMode="auto">
            <a:xfrm>
              <a:off x="2095500" y="5191125"/>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27" name="Rectangle 125"/>
          <p:cNvSpPr>
            <a:spLocks noChangeArrowheads="1"/>
          </p:cNvSpPr>
          <p:nvPr/>
        </p:nvSpPr>
        <p:spPr bwMode="auto">
          <a:xfrm>
            <a:off x="541826" y="4474104"/>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0</a:t>
            </a:r>
          </a:p>
        </p:txBody>
      </p:sp>
      <p:sp>
        <p:nvSpPr>
          <p:cNvPr id="28" name="Rectangle 128"/>
          <p:cNvSpPr>
            <a:spLocks noChangeArrowheads="1"/>
          </p:cNvSpPr>
          <p:nvPr/>
        </p:nvSpPr>
        <p:spPr bwMode="auto">
          <a:xfrm>
            <a:off x="549763" y="3466041"/>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5</a:t>
            </a:r>
          </a:p>
        </p:txBody>
      </p:sp>
      <p:sp>
        <p:nvSpPr>
          <p:cNvPr id="29" name="Rectangle 131"/>
          <p:cNvSpPr>
            <a:spLocks noChangeArrowheads="1"/>
          </p:cNvSpPr>
          <p:nvPr/>
        </p:nvSpPr>
        <p:spPr bwMode="auto">
          <a:xfrm>
            <a:off x="475637" y="2550054"/>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10</a:t>
            </a:r>
          </a:p>
        </p:txBody>
      </p:sp>
      <p:sp>
        <p:nvSpPr>
          <p:cNvPr id="30" name="Rectangle 133"/>
          <p:cNvSpPr>
            <a:spLocks noChangeArrowheads="1"/>
          </p:cNvSpPr>
          <p:nvPr/>
        </p:nvSpPr>
        <p:spPr bwMode="auto">
          <a:xfrm>
            <a:off x="435949" y="1583266"/>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15</a:t>
            </a:r>
          </a:p>
        </p:txBody>
      </p:sp>
      <p:sp>
        <p:nvSpPr>
          <p:cNvPr id="31" name="Rectangle 216"/>
          <p:cNvSpPr>
            <a:spLocks noChangeArrowheads="1"/>
          </p:cNvSpPr>
          <p:nvPr/>
        </p:nvSpPr>
        <p:spPr bwMode="auto">
          <a:xfrm>
            <a:off x="3509963" y="50551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18</a:t>
            </a:r>
            <a:endParaRPr lang="en-US" altLang="en-US" sz="3600">
              <a:solidFill>
                <a:srgbClr val="636363"/>
              </a:solidFill>
            </a:endParaRPr>
          </a:p>
        </p:txBody>
      </p:sp>
      <p:sp>
        <p:nvSpPr>
          <p:cNvPr id="32" name="Rectangle 216"/>
          <p:cNvSpPr>
            <a:spLocks noChangeArrowheads="1"/>
          </p:cNvSpPr>
          <p:nvPr/>
        </p:nvSpPr>
        <p:spPr bwMode="auto">
          <a:xfrm>
            <a:off x="4357688" y="50551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24</a:t>
            </a:r>
            <a:endParaRPr lang="en-US" altLang="en-US" sz="3600">
              <a:solidFill>
                <a:srgbClr val="636363"/>
              </a:solidFill>
            </a:endParaRPr>
          </a:p>
        </p:txBody>
      </p:sp>
      <p:sp>
        <p:nvSpPr>
          <p:cNvPr id="33" name="TextBox 737"/>
          <p:cNvSpPr txBox="1">
            <a:spLocks noChangeArrowheads="1"/>
          </p:cNvSpPr>
          <p:nvPr/>
        </p:nvSpPr>
        <p:spPr bwMode="auto">
          <a:xfrm rot="-5400000">
            <a:off x="-1631950" y="3063418"/>
            <a:ext cx="3717925"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US" altLang="en-US" sz="1600">
                <a:solidFill>
                  <a:srgbClr val="636363"/>
                </a:solidFill>
              </a:rPr>
              <a:t>Percent Change from Baseline</a:t>
            </a:r>
          </a:p>
        </p:txBody>
      </p:sp>
      <p:sp>
        <p:nvSpPr>
          <p:cNvPr id="37" name="Freeform 92"/>
          <p:cNvSpPr>
            <a:spLocks/>
          </p:cNvSpPr>
          <p:nvPr/>
        </p:nvSpPr>
        <p:spPr bwMode="auto">
          <a:xfrm>
            <a:off x="1044192" y="2412363"/>
            <a:ext cx="1679693" cy="2153973"/>
          </a:xfrm>
          <a:custGeom>
            <a:avLst/>
            <a:gdLst>
              <a:gd name="T0" fmla="*/ 0 w 6663"/>
              <a:gd name="T1" fmla="*/ 2147483647 h 8721"/>
              <a:gd name="T2" fmla="*/ 0 w 6663"/>
              <a:gd name="T3" fmla="*/ 2147483647 h 8721"/>
              <a:gd name="T4" fmla="*/ 2147483647 w 6663"/>
              <a:gd name="T5" fmla="*/ 2147483647 h 8721"/>
              <a:gd name="T6" fmla="*/ 2147483647 w 6663"/>
              <a:gd name="T7" fmla="*/ 2147483647 h 8721"/>
              <a:gd name="T8" fmla="*/ 2147483647 w 6663"/>
              <a:gd name="T9" fmla="*/ 0 h 8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63" h="8721">
                <a:moveTo>
                  <a:pt x="0" y="8721"/>
                </a:moveTo>
                <a:lnTo>
                  <a:pt x="0" y="8721"/>
                </a:lnTo>
                <a:lnTo>
                  <a:pt x="1653" y="5223"/>
                </a:lnTo>
                <a:lnTo>
                  <a:pt x="3326" y="2384"/>
                </a:lnTo>
                <a:lnTo>
                  <a:pt x="6663" y="0"/>
                </a:lnTo>
              </a:path>
            </a:pathLst>
          </a:custGeom>
          <a:noFill/>
          <a:ln w="31750" cap="flat">
            <a:solidFill>
              <a:srgbClr val="1955A6"/>
            </a:solidFill>
            <a:prstDash val="solid"/>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39" name="Freeform 202"/>
          <p:cNvSpPr>
            <a:spLocks noEditPoints="1"/>
          </p:cNvSpPr>
          <p:nvPr/>
        </p:nvSpPr>
        <p:spPr bwMode="auto">
          <a:xfrm>
            <a:off x="2713772" y="2082041"/>
            <a:ext cx="45719" cy="538864"/>
          </a:xfrm>
          <a:custGeom>
            <a:avLst/>
            <a:gdLst>
              <a:gd name="T0" fmla="*/ 2147483647 w 21"/>
              <a:gd name="T1" fmla="*/ 2147483647 h 182"/>
              <a:gd name="T2" fmla="*/ 2147483647 w 21"/>
              <a:gd name="T3" fmla="*/ 2147483647 h 182"/>
              <a:gd name="T4" fmla="*/ 2147483647 w 21"/>
              <a:gd name="T5" fmla="*/ 0 h 182"/>
              <a:gd name="T6" fmla="*/ 0 w 21"/>
              <a:gd name="T7" fmla="*/ 2147483647 h 182"/>
              <a:gd name="T8" fmla="*/ 2147483647 w 21"/>
              <a:gd name="T9" fmla="*/ 2147483647 h 182"/>
              <a:gd name="T10" fmla="*/ 0 w 21"/>
              <a:gd name="T11" fmla="*/ 0 h 182"/>
              <a:gd name="T12" fmla="*/ 2147483647 w 21"/>
              <a:gd name="T13" fmla="*/ 0 h 182"/>
              <a:gd name="T14" fmla="*/ 0 60000 65536"/>
              <a:gd name="T15" fmla="*/ 0 60000 65536"/>
              <a:gd name="T16" fmla="*/ 0 60000 65536"/>
              <a:gd name="T17" fmla="*/ 0 60000 65536"/>
              <a:gd name="T18" fmla="*/ 0 60000 65536"/>
              <a:gd name="T19" fmla="*/ 0 60000 65536"/>
              <a:gd name="T20" fmla="*/ 0 60000 65536"/>
              <a:gd name="T21" fmla="*/ 0 w 21"/>
              <a:gd name="T22" fmla="*/ 0 h 182"/>
              <a:gd name="T23" fmla="*/ 21 w 21"/>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2">
                <a:moveTo>
                  <a:pt x="11" y="182"/>
                </a:moveTo>
                <a:lnTo>
                  <a:pt x="11" y="97"/>
                </a:lnTo>
                <a:lnTo>
                  <a:pt x="11" y="0"/>
                </a:lnTo>
                <a:moveTo>
                  <a:pt x="0" y="182"/>
                </a:moveTo>
                <a:lnTo>
                  <a:pt x="21" y="182"/>
                </a:lnTo>
                <a:moveTo>
                  <a:pt x="0" y="0"/>
                </a:moveTo>
                <a:lnTo>
                  <a:pt x="21" y="0"/>
                </a:lnTo>
              </a:path>
            </a:pathLst>
          </a:custGeom>
          <a:noFill/>
          <a:ln w="9525">
            <a:solidFill>
              <a:srgbClr val="1955A6"/>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40" name="Freeform 202"/>
          <p:cNvSpPr>
            <a:spLocks noEditPoints="1"/>
          </p:cNvSpPr>
          <p:nvPr/>
        </p:nvSpPr>
        <p:spPr bwMode="auto">
          <a:xfrm>
            <a:off x="1457190" y="3428528"/>
            <a:ext cx="45719" cy="445092"/>
          </a:xfrm>
          <a:custGeom>
            <a:avLst/>
            <a:gdLst>
              <a:gd name="T0" fmla="*/ 2147483647 w 21"/>
              <a:gd name="T1" fmla="*/ 2147483647 h 182"/>
              <a:gd name="T2" fmla="*/ 2147483647 w 21"/>
              <a:gd name="T3" fmla="*/ 2147483647 h 182"/>
              <a:gd name="T4" fmla="*/ 2147483647 w 21"/>
              <a:gd name="T5" fmla="*/ 0 h 182"/>
              <a:gd name="T6" fmla="*/ 0 w 21"/>
              <a:gd name="T7" fmla="*/ 2147483647 h 182"/>
              <a:gd name="T8" fmla="*/ 2147483647 w 21"/>
              <a:gd name="T9" fmla="*/ 2147483647 h 182"/>
              <a:gd name="T10" fmla="*/ 0 w 21"/>
              <a:gd name="T11" fmla="*/ 0 h 182"/>
              <a:gd name="T12" fmla="*/ 2147483647 w 21"/>
              <a:gd name="T13" fmla="*/ 0 h 182"/>
              <a:gd name="T14" fmla="*/ 0 60000 65536"/>
              <a:gd name="T15" fmla="*/ 0 60000 65536"/>
              <a:gd name="T16" fmla="*/ 0 60000 65536"/>
              <a:gd name="T17" fmla="*/ 0 60000 65536"/>
              <a:gd name="T18" fmla="*/ 0 60000 65536"/>
              <a:gd name="T19" fmla="*/ 0 60000 65536"/>
              <a:gd name="T20" fmla="*/ 0 60000 65536"/>
              <a:gd name="T21" fmla="*/ 0 w 21"/>
              <a:gd name="T22" fmla="*/ 0 h 182"/>
              <a:gd name="T23" fmla="*/ 21 w 21"/>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2">
                <a:moveTo>
                  <a:pt x="11" y="182"/>
                </a:moveTo>
                <a:lnTo>
                  <a:pt x="11" y="97"/>
                </a:lnTo>
                <a:lnTo>
                  <a:pt x="11" y="0"/>
                </a:lnTo>
                <a:moveTo>
                  <a:pt x="0" y="182"/>
                </a:moveTo>
                <a:lnTo>
                  <a:pt x="21" y="182"/>
                </a:lnTo>
                <a:moveTo>
                  <a:pt x="0" y="0"/>
                </a:moveTo>
                <a:lnTo>
                  <a:pt x="21" y="0"/>
                </a:lnTo>
              </a:path>
            </a:pathLst>
          </a:custGeom>
          <a:noFill/>
          <a:ln w="9525">
            <a:solidFill>
              <a:srgbClr val="1955A6"/>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41" name="Freeform 207"/>
          <p:cNvSpPr>
            <a:spLocks/>
          </p:cNvSpPr>
          <p:nvPr/>
        </p:nvSpPr>
        <p:spPr bwMode="auto">
          <a:xfrm>
            <a:off x="2697559" y="2308754"/>
            <a:ext cx="82154" cy="174325"/>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1955A6"/>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42" name="Freeform 207"/>
          <p:cNvSpPr>
            <a:spLocks/>
          </p:cNvSpPr>
          <p:nvPr/>
        </p:nvSpPr>
        <p:spPr bwMode="auto">
          <a:xfrm>
            <a:off x="1864590" y="2894621"/>
            <a:ext cx="82154" cy="174325"/>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1955A6"/>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43" name="Freeform 207"/>
          <p:cNvSpPr>
            <a:spLocks/>
          </p:cNvSpPr>
          <p:nvPr/>
        </p:nvSpPr>
        <p:spPr bwMode="auto">
          <a:xfrm>
            <a:off x="1440966" y="3590044"/>
            <a:ext cx="82154" cy="174325"/>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1955A6"/>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44" name="Freeform 207"/>
          <p:cNvSpPr>
            <a:spLocks/>
          </p:cNvSpPr>
          <p:nvPr/>
        </p:nvSpPr>
        <p:spPr bwMode="auto">
          <a:xfrm>
            <a:off x="1069699" y="4447415"/>
            <a:ext cx="82154" cy="174325"/>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00B050"/>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36" name="Freeform 202"/>
          <p:cNvSpPr>
            <a:spLocks noEditPoints="1"/>
          </p:cNvSpPr>
          <p:nvPr/>
        </p:nvSpPr>
        <p:spPr bwMode="auto">
          <a:xfrm>
            <a:off x="1869362" y="2815252"/>
            <a:ext cx="57168" cy="377235"/>
          </a:xfrm>
          <a:custGeom>
            <a:avLst/>
            <a:gdLst>
              <a:gd name="T0" fmla="*/ 2147483647 w 21"/>
              <a:gd name="T1" fmla="*/ 2147483647 h 182"/>
              <a:gd name="T2" fmla="*/ 2147483647 w 21"/>
              <a:gd name="T3" fmla="*/ 2147483647 h 182"/>
              <a:gd name="T4" fmla="*/ 2147483647 w 21"/>
              <a:gd name="T5" fmla="*/ 0 h 182"/>
              <a:gd name="T6" fmla="*/ 0 w 21"/>
              <a:gd name="T7" fmla="*/ 2147483647 h 182"/>
              <a:gd name="T8" fmla="*/ 2147483647 w 21"/>
              <a:gd name="T9" fmla="*/ 2147483647 h 182"/>
              <a:gd name="T10" fmla="*/ 0 w 21"/>
              <a:gd name="T11" fmla="*/ 0 h 182"/>
              <a:gd name="T12" fmla="*/ 2147483647 w 21"/>
              <a:gd name="T13" fmla="*/ 0 h 182"/>
              <a:gd name="T14" fmla="*/ 0 60000 65536"/>
              <a:gd name="T15" fmla="*/ 0 60000 65536"/>
              <a:gd name="T16" fmla="*/ 0 60000 65536"/>
              <a:gd name="T17" fmla="*/ 0 60000 65536"/>
              <a:gd name="T18" fmla="*/ 0 60000 65536"/>
              <a:gd name="T19" fmla="*/ 0 60000 65536"/>
              <a:gd name="T20" fmla="*/ 0 60000 65536"/>
              <a:gd name="T21" fmla="*/ 0 w 21"/>
              <a:gd name="T22" fmla="*/ 0 h 182"/>
              <a:gd name="T23" fmla="*/ 21 w 21"/>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2">
                <a:moveTo>
                  <a:pt x="11" y="182"/>
                </a:moveTo>
                <a:lnTo>
                  <a:pt x="11" y="97"/>
                </a:lnTo>
                <a:lnTo>
                  <a:pt x="11" y="0"/>
                </a:lnTo>
                <a:moveTo>
                  <a:pt x="0" y="182"/>
                </a:moveTo>
                <a:lnTo>
                  <a:pt x="21" y="182"/>
                </a:lnTo>
                <a:moveTo>
                  <a:pt x="0" y="0"/>
                </a:moveTo>
                <a:lnTo>
                  <a:pt x="21" y="0"/>
                </a:lnTo>
              </a:path>
            </a:pathLst>
          </a:custGeom>
          <a:noFill/>
          <a:ln w="9525">
            <a:solidFill>
              <a:srgbClr val="1955A6"/>
            </a:solidFill>
            <a:round/>
            <a:headEnd/>
            <a:tailEnd/>
          </a:ln>
        </p:spPr>
        <p:txBody>
          <a:bodyPr lIns="91406" tIns="45702" rIns="91406" bIns="45702"/>
          <a:lstStyle/>
          <a:p>
            <a:endParaRPr lang="en-GB">
              <a:solidFill>
                <a:srgbClr val="636363"/>
              </a:solidFill>
            </a:endParaRPr>
          </a:p>
        </p:txBody>
      </p:sp>
      <p:grpSp>
        <p:nvGrpSpPr>
          <p:cNvPr id="45" name="Group 114"/>
          <p:cNvGrpSpPr>
            <a:grpSpLocks/>
          </p:cNvGrpSpPr>
          <p:nvPr/>
        </p:nvGrpSpPr>
        <p:grpSpPr bwMode="auto">
          <a:xfrm>
            <a:off x="1085851" y="2975502"/>
            <a:ext cx="1724025" cy="1570038"/>
            <a:chOff x="2444138" y="3601849"/>
            <a:chExt cx="1725490" cy="1570159"/>
          </a:xfrm>
        </p:grpSpPr>
        <p:sp>
          <p:nvSpPr>
            <p:cNvPr id="46" name="Freeform 64"/>
            <p:cNvSpPr>
              <a:spLocks/>
            </p:cNvSpPr>
            <p:nvPr/>
          </p:nvSpPr>
          <p:spPr bwMode="auto">
            <a:xfrm>
              <a:off x="2444138" y="3817766"/>
              <a:ext cx="1679414" cy="1354242"/>
            </a:xfrm>
            <a:custGeom>
              <a:avLst/>
              <a:gdLst>
                <a:gd name="T0" fmla="*/ 0 w 1294"/>
                <a:gd name="T1" fmla="*/ 2147483647 h 1097"/>
                <a:gd name="T2" fmla="*/ 0 w 1294"/>
                <a:gd name="T3" fmla="*/ 2147483647 h 1097"/>
                <a:gd name="T4" fmla="*/ 2147483647 w 1294"/>
                <a:gd name="T5" fmla="*/ 2147483647 h 1097"/>
                <a:gd name="T6" fmla="*/ 2147483647 w 1294"/>
                <a:gd name="T7" fmla="*/ 2147483647 h 1097"/>
                <a:gd name="T8" fmla="*/ 2147483647 w 1294"/>
                <a:gd name="T9" fmla="*/ 0 h 1097"/>
                <a:gd name="T10" fmla="*/ 0 60000 65536"/>
                <a:gd name="T11" fmla="*/ 0 60000 65536"/>
                <a:gd name="T12" fmla="*/ 0 60000 65536"/>
                <a:gd name="T13" fmla="*/ 0 60000 65536"/>
                <a:gd name="T14" fmla="*/ 0 60000 65536"/>
                <a:gd name="T15" fmla="*/ 0 w 1294"/>
                <a:gd name="T16" fmla="*/ 0 h 1097"/>
                <a:gd name="T17" fmla="*/ 1294 w 1294"/>
                <a:gd name="T18" fmla="*/ 1097 h 1097"/>
              </a:gdLst>
              <a:ahLst/>
              <a:cxnLst>
                <a:cxn ang="T10">
                  <a:pos x="T0" y="T1"/>
                </a:cxn>
                <a:cxn ang="T11">
                  <a:pos x="T2" y="T3"/>
                </a:cxn>
                <a:cxn ang="T12">
                  <a:pos x="T4" y="T5"/>
                </a:cxn>
                <a:cxn ang="T13">
                  <a:pos x="T6" y="T7"/>
                </a:cxn>
                <a:cxn ang="T14">
                  <a:pos x="T8" y="T9"/>
                </a:cxn>
              </a:cxnLst>
              <a:rect l="T15" t="T16" r="T17" b="T18"/>
              <a:pathLst>
                <a:path w="1294" h="1097">
                  <a:moveTo>
                    <a:pt x="0" y="1097"/>
                  </a:moveTo>
                  <a:lnTo>
                    <a:pt x="0" y="1097"/>
                  </a:lnTo>
                  <a:lnTo>
                    <a:pt x="322" y="667"/>
                  </a:lnTo>
                  <a:lnTo>
                    <a:pt x="646" y="356"/>
                  </a:lnTo>
                  <a:lnTo>
                    <a:pt x="1294" y="0"/>
                  </a:lnTo>
                </a:path>
              </a:pathLst>
            </a:custGeom>
            <a:noFill/>
            <a:ln w="31750" cap="flat">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636363"/>
                </a:solidFill>
              </a:endParaRPr>
            </a:p>
          </p:txBody>
        </p:sp>
        <p:sp>
          <p:nvSpPr>
            <p:cNvPr id="47" name="Freeform 188"/>
            <p:cNvSpPr>
              <a:spLocks/>
            </p:cNvSpPr>
            <p:nvPr/>
          </p:nvSpPr>
          <p:spPr bwMode="auto">
            <a:xfrm>
              <a:off x="2815929" y="4594113"/>
              <a:ext cx="92153" cy="85732"/>
            </a:xfrm>
            <a:custGeom>
              <a:avLst/>
              <a:gdLst>
                <a:gd name="T0" fmla="*/ 0 w 35"/>
                <a:gd name="T1" fmla="*/ 0 h 33"/>
                <a:gd name="T2" fmla="*/ 2147483647 w 35"/>
                <a:gd name="T3" fmla="*/ 0 h 33"/>
                <a:gd name="T4" fmla="*/ 2147483647 w 35"/>
                <a:gd name="T5" fmla="*/ 2147483647 h 33"/>
                <a:gd name="T6" fmla="*/ 0 w 35"/>
                <a:gd name="T7" fmla="*/ 2147483647 h 33"/>
                <a:gd name="T8" fmla="*/ 0 w 35"/>
                <a:gd name="T9" fmla="*/ 0 h 33"/>
                <a:gd name="T10" fmla="*/ 0 w 35"/>
                <a:gd name="T11" fmla="*/ 0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0"/>
                  </a:moveTo>
                  <a:lnTo>
                    <a:pt x="35" y="0"/>
                  </a:lnTo>
                  <a:lnTo>
                    <a:pt x="35" y="33"/>
                  </a:lnTo>
                  <a:lnTo>
                    <a:pt x="0" y="33"/>
                  </a:lnTo>
                  <a:lnTo>
                    <a:pt x="0" y="0"/>
                  </a:lnTo>
                  <a:close/>
                </a:path>
              </a:pathLst>
            </a:custGeom>
            <a:solidFill>
              <a:schemeClr val="accent1">
                <a:lumMod val="40000"/>
                <a:lumOff val="60000"/>
              </a:schemeClr>
            </a:solidFill>
            <a:ln w="9525">
              <a:solidFill>
                <a:schemeClr val="accent1">
                  <a:lumMod val="40000"/>
                  <a:lumOff val="60000"/>
                </a:schemeClr>
              </a:solidFill>
              <a:round/>
              <a:headEnd/>
              <a:tailEnd/>
            </a:ln>
          </p:spPr>
          <p:txBody>
            <a:bodyPr/>
            <a:lstStyle/>
            <a:p>
              <a:pPr>
                <a:defRPr/>
              </a:pPr>
              <a:endParaRPr lang="en-US">
                <a:solidFill>
                  <a:srgbClr val="636363"/>
                </a:solidFill>
              </a:endParaRPr>
            </a:p>
          </p:txBody>
        </p:sp>
        <p:sp>
          <p:nvSpPr>
            <p:cNvPr id="48" name="Freeform 188"/>
            <p:cNvSpPr>
              <a:spLocks/>
            </p:cNvSpPr>
            <p:nvPr/>
          </p:nvSpPr>
          <p:spPr bwMode="auto">
            <a:xfrm>
              <a:off x="3244918" y="4222610"/>
              <a:ext cx="90565" cy="85732"/>
            </a:xfrm>
            <a:custGeom>
              <a:avLst/>
              <a:gdLst>
                <a:gd name="T0" fmla="*/ 0 w 35"/>
                <a:gd name="T1" fmla="*/ 0 h 33"/>
                <a:gd name="T2" fmla="*/ 2147483647 w 35"/>
                <a:gd name="T3" fmla="*/ 0 h 33"/>
                <a:gd name="T4" fmla="*/ 2147483647 w 35"/>
                <a:gd name="T5" fmla="*/ 2147483647 h 33"/>
                <a:gd name="T6" fmla="*/ 0 w 35"/>
                <a:gd name="T7" fmla="*/ 2147483647 h 33"/>
                <a:gd name="T8" fmla="*/ 0 w 35"/>
                <a:gd name="T9" fmla="*/ 0 h 33"/>
                <a:gd name="T10" fmla="*/ 0 w 35"/>
                <a:gd name="T11" fmla="*/ 0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0"/>
                  </a:moveTo>
                  <a:lnTo>
                    <a:pt x="35" y="0"/>
                  </a:lnTo>
                  <a:lnTo>
                    <a:pt x="35" y="33"/>
                  </a:lnTo>
                  <a:lnTo>
                    <a:pt x="0" y="33"/>
                  </a:lnTo>
                  <a:lnTo>
                    <a:pt x="0" y="0"/>
                  </a:lnTo>
                  <a:close/>
                </a:path>
              </a:pathLst>
            </a:custGeom>
            <a:solidFill>
              <a:schemeClr val="accent1">
                <a:lumMod val="40000"/>
                <a:lumOff val="60000"/>
              </a:schemeClr>
            </a:solidFill>
            <a:ln w="9525">
              <a:solidFill>
                <a:schemeClr val="accent1">
                  <a:lumMod val="40000"/>
                  <a:lumOff val="60000"/>
                </a:schemeClr>
              </a:solidFill>
              <a:round/>
              <a:headEnd/>
              <a:tailEnd/>
            </a:ln>
          </p:spPr>
          <p:txBody>
            <a:bodyPr/>
            <a:lstStyle/>
            <a:p>
              <a:pPr>
                <a:defRPr/>
              </a:pPr>
              <a:endParaRPr lang="en-US">
                <a:solidFill>
                  <a:srgbClr val="636363"/>
                </a:solidFill>
              </a:endParaRPr>
            </a:p>
          </p:txBody>
        </p:sp>
        <p:sp>
          <p:nvSpPr>
            <p:cNvPr id="49" name="Freeform 188"/>
            <p:cNvSpPr>
              <a:spLocks/>
            </p:cNvSpPr>
            <p:nvPr/>
          </p:nvSpPr>
          <p:spPr bwMode="auto">
            <a:xfrm>
              <a:off x="4077475" y="3774900"/>
              <a:ext cx="92153" cy="85732"/>
            </a:xfrm>
            <a:custGeom>
              <a:avLst/>
              <a:gdLst>
                <a:gd name="T0" fmla="*/ 0 w 35"/>
                <a:gd name="T1" fmla="*/ 0 h 33"/>
                <a:gd name="T2" fmla="*/ 2147483647 w 35"/>
                <a:gd name="T3" fmla="*/ 0 h 33"/>
                <a:gd name="T4" fmla="*/ 2147483647 w 35"/>
                <a:gd name="T5" fmla="*/ 2147483647 h 33"/>
                <a:gd name="T6" fmla="*/ 0 w 35"/>
                <a:gd name="T7" fmla="*/ 2147483647 h 33"/>
                <a:gd name="T8" fmla="*/ 0 w 35"/>
                <a:gd name="T9" fmla="*/ 0 h 33"/>
                <a:gd name="T10" fmla="*/ 0 w 35"/>
                <a:gd name="T11" fmla="*/ 0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0"/>
                  </a:moveTo>
                  <a:lnTo>
                    <a:pt x="35" y="0"/>
                  </a:lnTo>
                  <a:lnTo>
                    <a:pt x="35" y="33"/>
                  </a:lnTo>
                  <a:lnTo>
                    <a:pt x="0" y="33"/>
                  </a:lnTo>
                  <a:lnTo>
                    <a:pt x="0" y="0"/>
                  </a:lnTo>
                  <a:close/>
                </a:path>
              </a:pathLst>
            </a:custGeom>
            <a:solidFill>
              <a:schemeClr val="accent1">
                <a:lumMod val="40000"/>
                <a:lumOff val="60000"/>
              </a:schemeClr>
            </a:solidFill>
            <a:ln w="9525">
              <a:solidFill>
                <a:schemeClr val="accent1">
                  <a:lumMod val="40000"/>
                  <a:lumOff val="60000"/>
                </a:schemeClr>
              </a:solidFill>
              <a:round/>
              <a:headEnd/>
              <a:tailEnd/>
            </a:ln>
          </p:spPr>
          <p:txBody>
            <a:bodyPr/>
            <a:lstStyle/>
            <a:p>
              <a:pPr>
                <a:defRPr/>
              </a:pPr>
              <a:endParaRPr lang="en-US">
                <a:solidFill>
                  <a:srgbClr val="636363"/>
                </a:solidFill>
              </a:endParaRPr>
            </a:p>
          </p:txBody>
        </p:sp>
        <p:sp>
          <p:nvSpPr>
            <p:cNvPr id="50" name="Freeform 161"/>
            <p:cNvSpPr>
              <a:spLocks noEditPoints="1"/>
            </p:cNvSpPr>
            <p:nvPr/>
          </p:nvSpPr>
          <p:spPr bwMode="auto">
            <a:xfrm>
              <a:off x="4099719" y="3601849"/>
              <a:ext cx="46077" cy="427071"/>
            </a:xfrm>
            <a:custGeom>
              <a:avLst/>
              <a:gdLst>
                <a:gd name="T0" fmla="*/ 2147483647 w 21"/>
                <a:gd name="T1" fmla="*/ 2147483647 h 170"/>
                <a:gd name="T2" fmla="*/ 2147483647 w 21"/>
                <a:gd name="T3" fmla="*/ 2147483647 h 170"/>
                <a:gd name="T4" fmla="*/ 2147483647 w 21"/>
                <a:gd name="T5" fmla="*/ 0 h 170"/>
                <a:gd name="T6" fmla="*/ 0 w 21"/>
                <a:gd name="T7" fmla="*/ 2147483647 h 170"/>
                <a:gd name="T8" fmla="*/ 2147483647 w 21"/>
                <a:gd name="T9" fmla="*/ 2147483647 h 170"/>
                <a:gd name="T10" fmla="*/ 0 w 21"/>
                <a:gd name="T11" fmla="*/ 0 h 170"/>
                <a:gd name="T12" fmla="*/ 2147483647 w 21"/>
                <a:gd name="T13" fmla="*/ 0 h 170"/>
                <a:gd name="T14" fmla="*/ 0 60000 65536"/>
                <a:gd name="T15" fmla="*/ 0 60000 65536"/>
                <a:gd name="T16" fmla="*/ 0 60000 65536"/>
                <a:gd name="T17" fmla="*/ 0 60000 65536"/>
                <a:gd name="T18" fmla="*/ 0 60000 65536"/>
                <a:gd name="T19" fmla="*/ 0 60000 65536"/>
                <a:gd name="T20" fmla="*/ 0 60000 65536"/>
                <a:gd name="T21" fmla="*/ 0 w 21"/>
                <a:gd name="T22" fmla="*/ 0 h 170"/>
                <a:gd name="T23" fmla="*/ 21 w 21"/>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0">
                  <a:moveTo>
                    <a:pt x="9" y="170"/>
                  </a:moveTo>
                  <a:lnTo>
                    <a:pt x="9" y="85"/>
                  </a:lnTo>
                  <a:lnTo>
                    <a:pt x="9" y="0"/>
                  </a:lnTo>
                  <a:moveTo>
                    <a:pt x="0" y="170"/>
                  </a:moveTo>
                  <a:lnTo>
                    <a:pt x="21" y="170"/>
                  </a:lnTo>
                  <a:moveTo>
                    <a:pt x="0" y="0"/>
                  </a:moveTo>
                  <a:lnTo>
                    <a:pt x="21" y="0"/>
                  </a:lnTo>
                </a:path>
              </a:pathLst>
            </a:custGeom>
            <a:solidFill>
              <a:schemeClr val="accent1">
                <a:lumMod val="75000"/>
              </a:schemeClr>
            </a:solidFill>
            <a:ln w="9525" cap="flat">
              <a:solidFill>
                <a:schemeClr val="accent1">
                  <a:lumMod val="40000"/>
                  <a:lumOff val="60000"/>
                </a:schemeClr>
              </a:solidFill>
              <a:prstDash val="solid"/>
              <a:round/>
              <a:headEnd/>
              <a:tailEnd/>
            </a:ln>
          </p:spPr>
          <p:txBody>
            <a:bodyPr/>
            <a:lstStyle/>
            <a:p>
              <a:pPr>
                <a:defRPr/>
              </a:pPr>
              <a:endParaRPr lang="en-US">
                <a:solidFill>
                  <a:srgbClr val="636363"/>
                </a:solidFill>
                <a:ea typeface="ＭＳ Ｐゴシック" charset="0"/>
                <a:cs typeface="Arial" charset="0"/>
              </a:endParaRPr>
            </a:p>
          </p:txBody>
        </p:sp>
        <p:sp>
          <p:nvSpPr>
            <p:cNvPr id="51" name="Freeform 161"/>
            <p:cNvSpPr>
              <a:spLocks noEditPoints="1"/>
            </p:cNvSpPr>
            <p:nvPr/>
          </p:nvSpPr>
          <p:spPr bwMode="auto">
            <a:xfrm>
              <a:off x="3267162" y="4068610"/>
              <a:ext cx="46077" cy="374679"/>
            </a:xfrm>
            <a:custGeom>
              <a:avLst/>
              <a:gdLst>
                <a:gd name="T0" fmla="*/ 2147483647 w 21"/>
                <a:gd name="T1" fmla="*/ 2147483647 h 170"/>
                <a:gd name="T2" fmla="*/ 2147483647 w 21"/>
                <a:gd name="T3" fmla="*/ 2147483647 h 170"/>
                <a:gd name="T4" fmla="*/ 2147483647 w 21"/>
                <a:gd name="T5" fmla="*/ 0 h 170"/>
                <a:gd name="T6" fmla="*/ 0 w 21"/>
                <a:gd name="T7" fmla="*/ 2147483647 h 170"/>
                <a:gd name="T8" fmla="*/ 2147483647 w 21"/>
                <a:gd name="T9" fmla="*/ 2147483647 h 170"/>
                <a:gd name="T10" fmla="*/ 0 w 21"/>
                <a:gd name="T11" fmla="*/ 0 h 170"/>
                <a:gd name="T12" fmla="*/ 2147483647 w 21"/>
                <a:gd name="T13" fmla="*/ 0 h 170"/>
                <a:gd name="T14" fmla="*/ 0 60000 65536"/>
                <a:gd name="T15" fmla="*/ 0 60000 65536"/>
                <a:gd name="T16" fmla="*/ 0 60000 65536"/>
                <a:gd name="T17" fmla="*/ 0 60000 65536"/>
                <a:gd name="T18" fmla="*/ 0 60000 65536"/>
                <a:gd name="T19" fmla="*/ 0 60000 65536"/>
                <a:gd name="T20" fmla="*/ 0 60000 65536"/>
                <a:gd name="T21" fmla="*/ 0 w 21"/>
                <a:gd name="T22" fmla="*/ 0 h 170"/>
                <a:gd name="T23" fmla="*/ 21 w 21"/>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0">
                  <a:moveTo>
                    <a:pt x="9" y="170"/>
                  </a:moveTo>
                  <a:lnTo>
                    <a:pt x="9" y="85"/>
                  </a:lnTo>
                  <a:lnTo>
                    <a:pt x="9" y="0"/>
                  </a:lnTo>
                  <a:moveTo>
                    <a:pt x="0" y="170"/>
                  </a:moveTo>
                  <a:lnTo>
                    <a:pt x="21" y="170"/>
                  </a:lnTo>
                  <a:moveTo>
                    <a:pt x="0" y="0"/>
                  </a:moveTo>
                  <a:lnTo>
                    <a:pt x="21" y="0"/>
                  </a:lnTo>
                </a:path>
              </a:pathLst>
            </a:custGeom>
            <a:solidFill>
              <a:schemeClr val="accent1">
                <a:lumMod val="75000"/>
              </a:schemeClr>
            </a:solidFill>
            <a:ln w="9525" cap="flat">
              <a:solidFill>
                <a:schemeClr val="accent1">
                  <a:lumMod val="40000"/>
                  <a:lumOff val="60000"/>
                </a:schemeClr>
              </a:solidFill>
              <a:prstDash val="solid"/>
              <a:round/>
              <a:headEnd/>
              <a:tailEnd/>
            </a:ln>
          </p:spPr>
          <p:txBody>
            <a:bodyPr/>
            <a:lstStyle/>
            <a:p>
              <a:pPr>
                <a:defRPr/>
              </a:pPr>
              <a:endParaRPr lang="en-US">
                <a:solidFill>
                  <a:srgbClr val="636363"/>
                </a:solidFill>
                <a:ea typeface="ＭＳ Ｐゴシック" charset="0"/>
                <a:cs typeface="Arial" charset="0"/>
              </a:endParaRPr>
            </a:p>
          </p:txBody>
        </p:sp>
        <p:sp>
          <p:nvSpPr>
            <p:cNvPr id="52" name="Freeform 161"/>
            <p:cNvSpPr>
              <a:spLocks noEditPoints="1"/>
            </p:cNvSpPr>
            <p:nvPr/>
          </p:nvSpPr>
          <p:spPr bwMode="auto">
            <a:xfrm>
              <a:off x="2842940" y="4473454"/>
              <a:ext cx="46076" cy="322287"/>
            </a:xfrm>
            <a:custGeom>
              <a:avLst/>
              <a:gdLst>
                <a:gd name="T0" fmla="*/ 2147483647 w 21"/>
                <a:gd name="T1" fmla="*/ 2147483647 h 170"/>
                <a:gd name="T2" fmla="*/ 2147483647 w 21"/>
                <a:gd name="T3" fmla="*/ 2147483647 h 170"/>
                <a:gd name="T4" fmla="*/ 2147483647 w 21"/>
                <a:gd name="T5" fmla="*/ 0 h 170"/>
                <a:gd name="T6" fmla="*/ 0 w 21"/>
                <a:gd name="T7" fmla="*/ 2147483647 h 170"/>
                <a:gd name="T8" fmla="*/ 2147483647 w 21"/>
                <a:gd name="T9" fmla="*/ 2147483647 h 170"/>
                <a:gd name="T10" fmla="*/ 0 w 21"/>
                <a:gd name="T11" fmla="*/ 0 h 170"/>
                <a:gd name="T12" fmla="*/ 2147483647 w 21"/>
                <a:gd name="T13" fmla="*/ 0 h 170"/>
                <a:gd name="T14" fmla="*/ 0 60000 65536"/>
                <a:gd name="T15" fmla="*/ 0 60000 65536"/>
                <a:gd name="T16" fmla="*/ 0 60000 65536"/>
                <a:gd name="T17" fmla="*/ 0 60000 65536"/>
                <a:gd name="T18" fmla="*/ 0 60000 65536"/>
                <a:gd name="T19" fmla="*/ 0 60000 65536"/>
                <a:gd name="T20" fmla="*/ 0 60000 65536"/>
                <a:gd name="T21" fmla="*/ 0 w 21"/>
                <a:gd name="T22" fmla="*/ 0 h 170"/>
                <a:gd name="T23" fmla="*/ 21 w 21"/>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0">
                  <a:moveTo>
                    <a:pt x="9" y="170"/>
                  </a:moveTo>
                  <a:lnTo>
                    <a:pt x="9" y="85"/>
                  </a:lnTo>
                  <a:lnTo>
                    <a:pt x="9" y="0"/>
                  </a:lnTo>
                  <a:moveTo>
                    <a:pt x="0" y="170"/>
                  </a:moveTo>
                  <a:lnTo>
                    <a:pt x="21" y="170"/>
                  </a:lnTo>
                  <a:moveTo>
                    <a:pt x="0" y="0"/>
                  </a:moveTo>
                  <a:lnTo>
                    <a:pt x="21" y="0"/>
                  </a:lnTo>
                </a:path>
              </a:pathLst>
            </a:custGeom>
            <a:solidFill>
              <a:schemeClr val="accent1">
                <a:lumMod val="75000"/>
              </a:schemeClr>
            </a:solidFill>
            <a:ln w="9525" cap="flat">
              <a:solidFill>
                <a:schemeClr val="accent1">
                  <a:lumMod val="40000"/>
                  <a:lumOff val="60000"/>
                </a:schemeClr>
              </a:solidFill>
              <a:prstDash val="solid"/>
              <a:round/>
              <a:headEnd/>
              <a:tailEnd/>
            </a:ln>
          </p:spPr>
          <p:txBody>
            <a:bodyPr/>
            <a:lstStyle/>
            <a:p>
              <a:pPr>
                <a:defRPr/>
              </a:pPr>
              <a:endParaRPr lang="en-US">
                <a:solidFill>
                  <a:srgbClr val="636363"/>
                </a:solidFill>
                <a:ea typeface="ＭＳ Ｐゴシック" charset="0"/>
                <a:cs typeface="Arial" charset="0"/>
              </a:endParaRPr>
            </a:p>
          </p:txBody>
        </p:sp>
      </p:grpSp>
      <p:grpSp>
        <p:nvGrpSpPr>
          <p:cNvPr id="53" name="Group 116"/>
          <p:cNvGrpSpPr>
            <a:grpSpLocks/>
          </p:cNvGrpSpPr>
          <p:nvPr/>
        </p:nvGrpSpPr>
        <p:grpSpPr bwMode="auto">
          <a:xfrm>
            <a:off x="1106489" y="3543827"/>
            <a:ext cx="1711325" cy="1014413"/>
            <a:chOff x="2465574" y="4170958"/>
            <a:chExt cx="1710904" cy="1013712"/>
          </a:xfrm>
        </p:grpSpPr>
        <p:grpSp>
          <p:nvGrpSpPr>
            <p:cNvPr id="54" name="Group 115"/>
            <p:cNvGrpSpPr>
              <a:grpSpLocks/>
            </p:cNvGrpSpPr>
            <p:nvPr/>
          </p:nvGrpSpPr>
          <p:grpSpPr bwMode="auto">
            <a:xfrm>
              <a:off x="2465574" y="4406695"/>
              <a:ext cx="1682254" cy="777975"/>
              <a:chOff x="2465574" y="4406695"/>
              <a:chExt cx="1682254" cy="777975"/>
            </a:xfrm>
          </p:grpSpPr>
          <p:cxnSp>
            <p:nvCxnSpPr>
              <p:cNvPr id="61" name="Straight Connector 18"/>
              <p:cNvCxnSpPr>
                <a:cxnSpLocks noChangeShapeType="1"/>
              </p:cNvCxnSpPr>
              <p:nvPr/>
            </p:nvCxnSpPr>
            <p:spPr bwMode="auto">
              <a:xfrm flipV="1">
                <a:off x="2465574" y="4819994"/>
                <a:ext cx="385838" cy="36467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62" name="Straight Connector 19"/>
              <p:cNvCxnSpPr>
                <a:cxnSpLocks noChangeShapeType="1"/>
              </p:cNvCxnSpPr>
              <p:nvPr/>
            </p:nvCxnSpPr>
            <p:spPr bwMode="auto">
              <a:xfrm flipV="1">
                <a:off x="2857321" y="4669262"/>
                <a:ext cx="463006" cy="16532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63" name="Straight Connector 20"/>
              <p:cNvCxnSpPr>
                <a:cxnSpLocks noChangeShapeType="1"/>
              </p:cNvCxnSpPr>
              <p:nvPr/>
            </p:nvCxnSpPr>
            <p:spPr bwMode="auto">
              <a:xfrm flipV="1">
                <a:off x="3293840" y="4406695"/>
                <a:ext cx="853988" cy="2625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grpSp>
        <p:sp>
          <p:nvSpPr>
            <p:cNvPr id="55" name="Freeform 154"/>
            <p:cNvSpPr>
              <a:spLocks noEditPoints="1"/>
            </p:cNvSpPr>
            <p:nvPr/>
          </p:nvSpPr>
          <p:spPr bwMode="auto">
            <a:xfrm>
              <a:off x="2843163" y="4675783"/>
              <a:ext cx="57200" cy="348655"/>
            </a:xfrm>
            <a:custGeom>
              <a:avLst/>
              <a:gdLst>
                <a:gd name="T0" fmla="*/ 2147483647 w 21"/>
                <a:gd name="T1" fmla="*/ 2147483647 h 177"/>
                <a:gd name="T2" fmla="*/ 2147483647 w 21"/>
                <a:gd name="T3" fmla="*/ 2147483647 h 177"/>
                <a:gd name="T4" fmla="*/ 2147483647 w 21"/>
                <a:gd name="T5" fmla="*/ 0 h 177"/>
                <a:gd name="T6" fmla="*/ 0 w 21"/>
                <a:gd name="T7" fmla="*/ 2147483647 h 177"/>
                <a:gd name="T8" fmla="*/ 2147483647 w 21"/>
                <a:gd name="T9" fmla="*/ 2147483647 h 177"/>
                <a:gd name="T10" fmla="*/ 0 w 21"/>
                <a:gd name="T11" fmla="*/ 0 h 177"/>
                <a:gd name="T12" fmla="*/ 2147483647 w 21"/>
                <a:gd name="T13" fmla="*/ 0 h 177"/>
                <a:gd name="T14" fmla="*/ 0 60000 65536"/>
                <a:gd name="T15" fmla="*/ 0 60000 65536"/>
                <a:gd name="T16" fmla="*/ 0 60000 65536"/>
                <a:gd name="T17" fmla="*/ 0 60000 65536"/>
                <a:gd name="T18" fmla="*/ 0 60000 65536"/>
                <a:gd name="T19" fmla="*/ 0 60000 65536"/>
                <a:gd name="T20" fmla="*/ 0 60000 65536"/>
                <a:gd name="T21" fmla="*/ 0 w 21"/>
                <a:gd name="T22" fmla="*/ 0 h 177"/>
                <a:gd name="T23" fmla="*/ 21 w 21"/>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7">
                  <a:moveTo>
                    <a:pt x="9" y="177"/>
                  </a:moveTo>
                  <a:lnTo>
                    <a:pt x="9" y="85"/>
                  </a:lnTo>
                  <a:lnTo>
                    <a:pt x="9" y="0"/>
                  </a:lnTo>
                  <a:moveTo>
                    <a:pt x="0" y="177"/>
                  </a:moveTo>
                  <a:lnTo>
                    <a:pt x="21" y="177"/>
                  </a:lnTo>
                  <a:moveTo>
                    <a:pt x="0" y="0"/>
                  </a:moveTo>
                  <a:lnTo>
                    <a:pt x="21" y="0"/>
                  </a:lnTo>
                </a:path>
              </a:pathLst>
            </a:custGeom>
            <a:noFill/>
            <a:ln w="95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56" name="Freeform 154"/>
            <p:cNvSpPr>
              <a:spLocks noEditPoints="1"/>
            </p:cNvSpPr>
            <p:nvPr/>
          </p:nvSpPr>
          <p:spPr bwMode="auto">
            <a:xfrm>
              <a:off x="3262263" y="4480520"/>
              <a:ext cx="57200" cy="401043"/>
            </a:xfrm>
            <a:custGeom>
              <a:avLst/>
              <a:gdLst>
                <a:gd name="T0" fmla="*/ 2147483647 w 21"/>
                <a:gd name="T1" fmla="*/ 2147483647 h 177"/>
                <a:gd name="T2" fmla="*/ 2147483647 w 21"/>
                <a:gd name="T3" fmla="*/ 2147483647 h 177"/>
                <a:gd name="T4" fmla="*/ 2147483647 w 21"/>
                <a:gd name="T5" fmla="*/ 0 h 177"/>
                <a:gd name="T6" fmla="*/ 0 w 21"/>
                <a:gd name="T7" fmla="*/ 2147483647 h 177"/>
                <a:gd name="T8" fmla="*/ 2147483647 w 21"/>
                <a:gd name="T9" fmla="*/ 2147483647 h 177"/>
                <a:gd name="T10" fmla="*/ 0 w 21"/>
                <a:gd name="T11" fmla="*/ 0 h 177"/>
                <a:gd name="T12" fmla="*/ 2147483647 w 21"/>
                <a:gd name="T13" fmla="*/ 0 h 177"/>
                <a:gd name="T14" fmla="*/ 0 60000 65536"/>
                <a:gd name="T15" fmla="*/ 0 60000 65536"/>
                <a:gd name="T16" fmla="*/ 0 60000 65536"/>
                <a:gd name="T17" fmla="*/ 0 60000 65536"/>
                <a:gd name="T18" fmla="*/ 0 60000 65536"/>
                <a:gd name="T19" fmla="*/ 0 60000 65536"/>
                <a:gd name="T20" fmla="*/ 0 60000 65536"/>
                <a:gd name="T21" fmla="*/ 0 w 21"/>
                <a:gd name="T22" fmla="*/ 0 h 177"/>
                <a:gd name="T23" fmla="*/ 21 w 21"/>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7">
                  <a:moveTo>
                    <a:pt x="9" y="177"/>
                  </a:moveTo>
                  <a:lnTo>
                    <a:pt x="9" y="85"/>
                  </a:lnTo>
                  <a:lnTo>
                    <a:pt x="9" y="0"/>
                  </a:lnTo>
                  <a:moveTo>
                    <a:pt x="0" y="177"/>
                  </a:moveTo>
                  <a:lnTo>
                    <a:pt x="21" y="177"/>
                  </a:lnTo>
                  <a:moveTo>
                    <a:pt x="0" y="0"/>
                  </a:moveTo>
                  <a:lnTo>
                    <a:pt x="21" y="0"/>
                  </a:lnTo>
                </a:path>
              </a:pathLst>
            </a:custGeom>
            <a:noFill/>
            <a:ln w="95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57" name="Freeform 154"/>
            <p:cNvSpPr>
              <a:spLocks noEditPoints="1"/>
            </p:cNvSpPr>
            <p:nvPr/>
          </p:nvSpPr>
          <p:spPr bwMode="auto">
            <a:xfrm>
              <a:off x="4105225" y="4170958"/>
              <a:ext cx="45719" cy="462955"/>
            </a:xfrm>
            <a:custGeom>
              <a:avLst/>
              <a:gdLst>
                <a:gd name="T0" fmla="*/ 2147483647 w 21"/>
                <a:gd name="T1" fmla="*/ 2147483647 h 177"/>
                <a:gd name="T2" fmla="*/ 2147483647 w 21"/>
                <a:gd name="T3" fmla="*/ 2147483647 h 177"/>
                <a:gd name="T4" fmla="*/ 2147483647 w 21"/>
                <a:gd name="T5" fmla="*/ 0 h 177"/>
                <a:gd name="T6" fmla="*/ 0 w 21"/>
                <a:gd name="T7" fmla="*/ 2147483647 h 177"/>
                <a:gd name="T8" fmla="*/ 2147483647 w 21"/>
                <a:gd name="T9" fmla="*/ 2147483647 h 177"/>
                <a:gd name="T10" fmla="*/ 0 w 21"/>
                <a:gd name="T11" fmla="*/ 0 h 177"/>
                <a:gd name="T12" fmla="*/ 2147483647 w 21"/>
                <a:gd name="T13" fmla="*/ 0 h 177"/>
                <a:gd name="T14" fmla="*/ 0 60000 65536"/>
                <a:gd name="T15" fmla="*/ 0 60000 65536"/>
                <a:gd name="T16" fmla="*/ 0 60000 65536"/>
                <a:gd name="T17" fmla="*/ 0 60000 65536"/>
                <a:gd name="T18" fmla="*/ 0 60000 65536"/>
                <a:gd name="T19" fmla="*/ 0 60000 65536"/>
                <a:gd name="T20" fmla="*/ 0 60000 65536"/>
                <a:gd name="T21" fmla="*/ 0 w 21"/>
                <a:gd name="T22" fmla="*/ 0 h 177"/>
                <a:gd name="T23" fmla="*/ 21 w 21"/>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7">
                  <a:moveTo>
                    <a:pt x="9" y="177"/>
                  </a:moveTo>
                  <a:lnTo>
                    <a:pt x="9" y="85"/>
                  </a:lnTo>
                  <a:lnTo>
                    <a:pt x="9" y="0"/>
                  </a:lnTo>
                  <a:moveTo>
                    <a:pt x="0" y="177"/>
                  </a:moveTo>
                  <a:lnTo>
                    <a:pt x="21" y="177"/>
                  </a:lnTo>
                  <a:moveTo>
                    <a:pt x="0" y="0"/>
                  </a:moveTo>
                  <a:lnTo>
                    <a:pt x="21" y="0"/>
                  </a:lnTo>
                </a:path>
              </a:pathLst>
            </a:custGeom>
            <a:noFill/>
            <a:ln w="95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58" name="Freeform 181"/>
            <p:cNvSpPr>
              <a:spLocks/>
            </p:cNvSpPr>
            <p:nvPr/>
          </p:nvSpPr>
          <p:spPr bwMode="auto">
            <a:xfrm>
              <a:off x="3237617" y="4606776"/>
              <a:ext cx="105423" cy="105423"/>
            </a:xfrm>
            <a:custGeom>
              <a:avLst/>
              <a:gdLst>
                <a:gd name="T0" fmla="*/ 2147483647 w 40"/>
                <a:gd name="T1" fmla="*/ 0 h 40"/>
                <a:gd name="T2" fmla="*/ 2147483647 w 40"/>
                <a:gd name="T3" fmla="*/ 2147483647 h 40"/>
                <a:gd name="T4" fmla="*/ 0 w 40"/>
                <a:gd name="T5" fmla="*/ 2147483647 h 40"/>
                <a:gd name="T6" fmla="*/ 2147483647 w 40"/>
                <a:gd name="T7" fmla="*/ 0 h 40"/>
                <a:gd name="T8" fmla="*/ 2147483647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1" y="0"/>
                  </a:moveTo>
                  <a:lnTo>
                    <a:pt x="40" y="40"/>
                  </a:lnTo>
                  <a:lnTo>
                    <a:pt x="0" y="40"/>
                  </a:lnTo>
                  <a:lnTo>
                    <a:pt x="21" y="0"/>
                  </a:lnTo>
                  <a:close/>
                </a:path>
              </a:pathLst>
            </a:custGeom>
            <a:solidFill>
              <a:schemeClr val="accent2"/>
            </a:solidFill>
            <a:ln w="9525">
              <a:solidFill>
                <a:schemeClr val="accent2"/>
              </a:solidFill>
              <a:round/>
              <a:headEnd/>
              <a:tailEnd/>
            </a:ln>
          </p:spPr>
          <p:txBody>
            <a:bodyPr/>
            <a:lstStyle/>
            <a:p>
              <a:endParaRPr lang="en-GB">
                <a:solidFill>
                  <a:srgbClr val="636363"/>
                </a:solidFill>
              </a:endParaRPr>
            </a:p>
          </p:txBody>
        </p:sp>
        <p:sp>
          <p:nvSpPr>
            <p:cNvPr id="59" name="Freeform 181"/>
            <p:cNvSpPr>
              <a:spLocks/>
            </p:cNvSpPr>
            <p:nvPr/>
          </p:nvSpPr>
          <p:spPr bwMode="auto">
            <a:xfrm>
              <a:off x="2808994" y="4768701"/>
              <a:ext cx="105423" cy="105423"/>
            </a:xfrm>
            <a:custGeom>
              <a:avLst/>
              <a:gdLst>
                <a:gd name="T0" fmla="*/ 2147483647 w 40"/>
                <a:gd name="T1" fmla="*/ 0 h 40"/>
                <a:gd name="T2" fmla="*/ 2147483647 w 40"/>
                <a:gd name="T3" fmla="*/ 2147483647 h 40"/>
                <a:gd name="T4" fmla="*/ 0 w 40"/>
                <a:gd name="T5" fmla="*/ 2147483647 h 40"/>
                <a:gd name="T6" fmla="*/ 2147483647 w 40"/>
                <a:gd name="T7" fmla="*/ 0 h 40"/>
                <a:gd name="T8" fmla="*/ 2147483647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1" y="0"/>
                  </a:moveTo>
                  <a:lnTo>
                    <a:pt x="40" y="40"/>
                  </a:lnTo>
                  <a:lnTo>
                    <a:pt x="0" y="40"/>
                  </a:lnTo>
                  <a:lnTo>
                    <a:pt x="21" y="0"/>
                  </a:lnTo>
                  <a:close/>
                </a:path>
              </a:pathLst>
            </a:custGeom>
            <a:solidFill>
              <a:schemeClr val="accent2"/>
            </a:solidFill>
            <a:ln w="9525">
              <a:solidFill>
                <a:schemeClr val="accent2"/>
              </a:solidFill>
              <a:round/>
              <a:headEnd/>
              <a:tailEnd/>
            </a:ln>
          </p:spPr>
          <p:txBody>
            <a:bodyPr/>
            <a:lstStyle/>
            <a:p>
              <a:endParaRPr lang="en-GB">
                <a:solidFill>
                  <a:srgbClr val="636363"/>
                </a:solidFill>
              </a:endParaRPr>
            </a:p>
          </p:txBody>
        </p:sp>
        <p:sp>
          <p:nvSpPr>
            <p:cNvPr id="60" name="Freeform 181"/>
            <p:cNvSpPr>
              <a:spLocks/>
            </p:cNvSpPr>
            <p:nvPr/>
          </p:nvSpPr>
          <p:spPr bwMode="auto">
            <a:xfrm>
              <a:off x="4071055" y="4335313"/>
              <a:ext cx="105423" cy="105423"/>
            </a:xfrm>
            <a:custGeom>
              <a:avLst/>
              <a:gdLst>
                <a:gd name="T0" fmla="*/ 2147483647 w 40"/>
                <a:gd name="T1" fmla="*/ 0 h 40"/>
                <a:gd name="T2" fmla="*/ 2147483647 w 40"/>
                <a:gd name="T3" fmla="*/ 2147483647 h 40"/>
                <a:gd name="T4" fmla="*/ 0 w 40"/>
                <a:gd name="T5" fmla="*/ 2147483647 h 40"/>
                <a:gd name="T6" fmla="*/ 2147483647 w 40"/>
                <a:gd name="T7" fmla="*/ 0 h 40"/>
                <a:gd name="T8" fmla="*/ 2147483647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21" y="0"/>
                  </a:moveTo>
                  <a:lnTo>
                    <a:pt x="40" y="40"/>
                  </a:lnTo>
                  <a:lnTo>
                    <a:pt x="0" y="40"/>
                  </a:lnTo>
                  <a:lnTo>
                    <a:pt x="21" y="0"/>
                  </a:lnTo>
                  <a:close/>
                </a:path>
              </a:pathLst>
            </a:custGeom>
            <a:solidFill>
              <a:schemeClr val="accent2"/>
            </a:solidFill>
            <a:ln w="9525">
              <a:solidFill>
                <a:schemeClr val="accent2"/>
              </a:solidFill>
              <a:round/>
              <a:headEnd/>
              <a:tailEnd/>
            </a:ln>
          </p:spPr>
          <p:txBody>
            <a:bodyPr/>
            <a:lstStyle/>
            <a:p>
              <a:endParaRPr lang="en-GB">
                <a:solidFill>
                  <a:srgbClr val="636363"/>
                </a:solidFill>
              </a:endParaRPr>
            </a:p>
          </p:txBody>
        </p:sp>
      </p:grpSp>
      <p:grpSp>
        <p:nvGrpSpPr>
          <p:cNvPr id="64" name="Group 113"/>
          <p:cNvGrpSpPr>
            <a:grpSpLocks/>
          </p:cNvGrpSpPr>
          <p:nvPr/>
        </p:nvGrpSpPr>
        <p:grpSpPr bwMode="auto">
          <a:xfrm>
            <a:off x="1009650" y="4316940"/>
            <a:ext cx="1843088" cy="481012"/>
            <a:chOff x="2368693" y="4943056"/>
            <a:chExt cx="1843411" cy="480943"/>
          </a:xfrm>
        </p:grpSpPr>
        <p:sp>
          <p:nvSpPr>
            <p:cNvPr id="65" name="Oval 169"/>
            <p:cNvSpPr>
              <a:spLocks noChangeArrowheads="1"/>
            </p:cNvSpPr>
            <p:nvPr/>
          </p:nvSpPr>
          <p:spPr bwMode="auto">
            <a:xfrm>
              <a:off x="2368693" y="5131941"/>
              <a:ext cx="103206" cy="106348"/>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sp>
          <p:nvSpPr>
            <p:cNvPr id="66" name="Freeform 62"/>
            <p:cNvSpPr>
              <a:spLocks/>
            </p:cNvSpPr>
            <p:nvPr/>
          </p:nvSpPr>
          <p:spPr bwMode="auto">
            <a:xfrm>
              <a:off x="2481007" y="5106835"/>
              <a:ext cx="1682545" cy="117791"/>
            </a:xfrm>
            <a:custGeom>
              <a:avLst/>
              <a:gdLst>
                <a:gd name="T0" fmla="*/ 0 w 6666"/>
                <a:gd name="T1" fmla="*/ 2147483647 h 10000"/>
                <a:gd name="T2" fmla="*/ 0 w 6666"/>
                <a:gd name="T3" fmla="*/ 2147483647 h 10000"/>
                <a:gd name="T4" fmla="*/ 2147483647 w 6666"/>
                <a:gd name="T5" fmla="*/ 0 h 10000"/>
                <a:gd name="T6" fmla="*/ 2147483647 w 6666"/>
                <a:gd name="T7" fmla="*/ 2147483647 h 10000"/>
                <a:gd name="T8" fmla="*/ 2147483647 w 6666"/>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66" h="10000">
                  <a:moveTo>
                    <a:pt x="0" y="8316"/>
                  </a:moveTo>
                  <a:lnTo>
                    <a:pt x="0" y="8316"/>
                  </a:lnTo>
                  <a:lnTo>
                    <a:pt x="1662" y="0"/>
                  </a:lnTo>
                  <a:lnTo>
                    <a:pt x="3328" y="4105"/>
                  </a:lnTo>
                  <a:lnTo>
                    <a:pt x="6666" y="10000"/>
                  </a:lnTo>
                </a:path>
              </a:pathLst>
            </a:custGeom>
            <a:noFill/>
            <a:ln w="317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67" name="Oval 169"/>
            <p:cNvSpPr>
              <a:spLocks noChangeArrowheads="1"/>
            </p:cNvSpPr>
            <p:nvPr/>
          </p:nvSpPr>
          <p:spPr bwMode="auto">
            <a:xfrm>
              <a:off x="4108898" y="5162099"/>
              <a:ext cx="103206" cy="106347"/>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sp>
          <p:nvSpPr>
            <p:cNvPr id="68" name="Freeform 141"/>
            <p:cNvSpPr>
              <a:spLocks noEditPoints="1"/>
            </p:cNvSpPr>
            <p:nvPr/>
          </p:nvSpPr>
          <p:spPr bwMode="auto">
            <a:xfrm>
              <a:off x="4139066" y="5014483"/>
              <a:ext cx="47633" cy="409516"/>
            </a:xfrm>
            <a:custGeom>
              <a:avLst/>
              <a:gdLst>
                <a:gd name="T0" fmla="*/ 2147483647 w 21"/>
                <a:gd name="T1" fmla="*/ 2147483647 h 172"/>
                <a:gd name="T2" fmla="*/ 2147483647 w 21"/>
                <a:gd name="T3" fmla="*/ 2147483647 h 172"/>
                <a:gd name="T4" fmla="*/ 2147483647 w 21"/>
                <a:gd name="T5" fmla="*/ 0 h 172"/>
                <a:gd name="T6" fmla="*/ 0 w 21"/>
                <a:gd name="T7" fmla="*/ 2147483647 h 172"/>
                <a:gd name="T8" fmla="*/ 2147483647 w 21"/>
                <a:gd name="T9" fmla="*/ 2147483647 h 172"/>
                <a:gd name="T10" fmla="*/ 0 w 21"/>
                <a:gd name="T11" fmla="*/ 0 h 172"/>
                <a:gd name="T12" fmla="*/ 2147483647 w 21"/>
                <a:gd name="T13" fmla="*/ 0 h 172"/>
                <a:gd name="T14" fmla="*/ 0 60000 65536"/>
                <a:gd name="T15" fmla="*/ 0 60000 65536"/>
                <a:gd name="T16" fmla="*/ 0 60000 65536"/>
                <a:gd name="T17" fmla="*/ 0 60000 65536"/>
                <a:gd name="T18" fmla="*/ 0 60000 65536"/>
                <a:gd name="T19" fmla="*/ 0 60000 65536"/>
                <a:gd name="T20" fmla="*/ 0 60000 65536"/>
                <a:gd name="T21" fmla="*/ 0 w 21"/>
                <a:gd name="T22" fmla="*/ 0 h 172"/>
                <a:gd name="T23" fmla="*/ 21 w 21"/>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2">
                  <a:moveTo>
                    <a:pt x="9" y="172"/>
                  </a:moveTo>
                  <a:lnTo>
                    <a:pt x="9" y="85"/>
                  </a:lnTo>
                  <a:lnTo>
                    <a:pt x="9" y="0"/>
                  </a:lnTo>
                  <a:moveTo>
                    <a:pt x="0" y="172"/>
                  </a:moveTo>
                  <a:lnTo>
                    <a:pt x="21" y="172"/>
                  </a:lnTo>
                  <a:moveTo>
                    <a:pt x="0" y="0"/>
                  </a:moveTo>
                  <a:lnTo>
                    <a:pt x="21" y="0"/>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69" name="Freeform 141"/>
            <p:cNvSpPr>
              <a:spLocks noEditPoints="1"/>
            </p:cNvSpPr>
            <p:nvPr/>
          </p:nvSpPr>
          <p:spPr bwMode="auto">
            <a:xfrm>
              <a:off x="3300719" y="4962103"/>
              <a:ext cx="44458" cy="380946"/>
            </a:xfrm>
            <a:custGeom>
              <a:avLst/>
              <a:gdLst>
                <a:gd name="T0" fmla="*/ 2147483647 w 21"/>
                <a:gd name="T1" fmla="*/ 2147483647 h 172"/>
                <a:gd name="T2" fmla="*/ 2147483647 w 21"/>
                <a:gd name="T3" fmla="*/ 2147483647 h 172"/>
                <a:gd name="T4" fmla="*/ 2147483647 w 21"/>
                <a:gd name="T5" fmla="*/ 0 h 172"/>
                <a:gd name="T6" fmla="*/ 0 w 21"/>
                <a:gd name="T7" fmla="*/ 2147483647 h 172"/>
                <a:gd name="T8" fmla="*/ 2147483647 w 21"/>
                <a:gd name="T9" fmla="*/ 2147483647 h 172"/>
                <a:gd name="T10" fmla="*/ 0 w 21"/>
                <a:gd name="T11" fmla="*/ 0 h 172"/>
                <a:gd name="T12" fmla="*/ 2147483647 w 21"/>
                <a:gd name="T13" fmla="*/ 0 h 172"/>
                <a:gd name="T14" fmla="*/ 0 60000 65536"/>
                <a:gd name="T15" fmla="*/ 0 60000 65536"/>
                <a:gd name="T16" fmla="*/ 0 60000 65536"/>
                <a:gd name="T17" fmla="*/ 0 60000 65536"/>
                <a:gd name="T18" fmla="*/ 0 60000 65536"/>
                <a:gd name="T19" fmla="*/ 0 60000 65536"/>
                <a:gd name="T20" fmla="*/ 0 60000 65536"/>
                <a:gd name="T21" fmla="*/ 0 w 21"/>
                <a:gd name="T22" fmla="*/ 0 h 172"/>
                <a:gd name="T23" fmla="*/ 21 w 21"/>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2">
                  <a:moveTo>
                    <a:pt x="9" y="172"/>
                  </a:moveTo>
                  <a:lnTo>
                    <a:pt x="9" y="85"/>
                  </a:lnTo>
                  <a:lnTo>
                    <a:pt x="9" y="0"/>
                  </a:lnTo>
                  <a:moveTo>
                    <a:pt x="0" y="172"/>
                  </a:moveTo>
                  <a:lnTo>
                    <a:pt x="21" y="172"/>
                  </a:lnTo>
                  <a:moveTo>
                    <a:pt x="0" y="0"/>
                  </a:moveTo>
                  <a:lnTo>
                    <a:pt x="21" y="0"/>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70" name="Oval 169"/>
            <p:cNvSpPr>
              <a:spLocks noChangeArrowheads="1"/>
            </p:cNvSpPr>
            <p:nvPr/>
          </p:nvSpPr>
          <p:spPr bwMode="auto">
            <a:xfrm>
              <a:off x="3265788" y="5100195"/>
              <a:ext cx="103205" cy="106348"/>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sp>
          <p:nvSpPr>
            <p:cNvPr id="71" name="Freeform 141"/>
            <p:cNvSpPr>
              <a:spLocks noEditPoints="1"/>
            </p:cNvSpPr>
            <p:nvPr/>
          </p:nvSpPr>
          <p:spPr bwMode="auto">
            <a:xfrm>
              <a:off x="2881546" y="4943056"/>
              <a:ext cx="44458" cy="323804"/>
            </a:xfrm>
            <a:custGeom>
              <a:avLst/>
              <a:gdLst>
                <a:gd name="T0" fmla="*/ 2147483647 w 21"/>
                <a:gd name="T1" fmla="*/ 2147483647 h 172"/>
                <a:gd name="T2" fmla="*/ 2147483647 w 21"/>
                <a:gd name="T3" fmla="*/ 2147483647 h 172"/>
                <a:gd name="T4" fmla="*/ 2147483647 w 21"/>
                <a:gd name="T5" fmla="*/ 0 h 172"/>
                <a:gd name="T6" fmla="*/ 0 w 21"/>
                <a:gd name="T7" fmla="*/ 2147483647 h 172"/>
                <a:gd name="T8" fmla="*/ 2147483647 w 21"/>
                <a:gd name="T9" fmla="*/ 2147483647 h 172"/>
                <a:gd name="T10" fmla="*/ 0 w 21"/>
                <a:gd name="T11" fmla="*/ 0 h 172"/>
                <a:gd name="T12" fmla="*/ 2147483647 w 21"/>
                <a:gd name="T13" fmla="*/ 0 h 172"/>
                <a:gd name="T14" fmla="*/ 0 60000 65536"/>
                <a:gd name="T15" fmla="*/ 0 60000 65536"/>
                <a:gd name="T16" fmla="*/ 0 60000 65536"/>
                <a:gd name="T17" fmla="*/ 0 60000 65536"/>
                <a:gd name="T18" fmla="*/ 0 60000 65536"/>
                <a:gd name="T19" fmla="*/ 0 60000 65536"/>
                <a:gd name="T20" fmla="*/ 0 60000 65536"/>
                <a:gd name="T21" fmla="*/ 0 w 21"/>
                <a:gd name="T22" fmla="*/ 0 h 172"/>
                <a:gd name="T23" fmla="*/ 21 w 21"/>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2">
                  <a:moveTo>
                    <a:pt x="9" y="172"/>
                  </a:moveTo>
                  <a:lnTo>
                    <a:pt x="9" y="85"/>
                  </a:lnTo>
                  <a:lnTo>
                    <a:pt x="9" y="0"/>
                  </a:lnTo>
                  <a:moveTo>
                    <a:pt x="0" y="172"/>
                  </a:moveTo>
                  <a:lnTo>
                    <a:pt x="21" y="172"/>
                  </a:lnTo>
                  <a:moveTo>
                    <a:pt x="0" y="0"/>
                  </a:moveTo>
                  <a:lnTo>
                    <a:pt x="21" y="0"/>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72" name="Oval 169"/>
            <p:cNvSpPr>
              <a:spLocks noChangeArrowheads="1"/>
            </p:cNvSpPr>
            <p:nvPr/>
          </p:nvSpPr>
          <p:spPr bwMode="auto">
            <a:xfrm>
              <a:off x="2846615" y="5047816"/>
              <a:ext cx="103205" cy="106347"/>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grpSp>
      <p:sp>
        <p:nvSpPr>
          <p:cNvPr id="73" name="Freeform 117"/>
          <p:cNvSpPr>
            <a:spLocks noEditPoints="1"/>
          </p:cNvSpPr>
          <p:nvPr/>
        </p:nvSpPr>
        <p:spPr bwMode="auto">
          <a:xfrm>
            <a:off x="5081588" y="3951817"/>
            <a:ext cx="3892550" cy="1587"/>
          </a:xfrm>
          <a:custGeom>
            <a:avLst/>
            <a:gdLst>
              <a:gd name="T0" fmla="*/ 2147483647 w 2962"/>
              <a:gd name="T1" fmla="*/ 0 h 2481"/>
              <a:gd name="T2" fmla="*/ 2147483647 w 2962"/>
              <a:gd name="T3" fmla="*/ 0 h 2481"/>
              <a:gd name="T4" fmla="*/ 2147483647 w 2962"/>
              <a:gd name="T5" fmla="*/ 0 h 2481"/>
              <a:gd name="T6" fmla="*/ 2147483647 w 2962"/>
              <a:gd name="T7" fmla="*/ 0 h 2481"/>
              <a:gd name="T8" fmla="*/ 2147483647 w 2962"/>
              <a:gd name="T9" fmla="*/ 0 h 2481"/>
              <a:gd name="T10" fmla="*/ 2147483647 w 2962"/>
              <a:gd name="T11" fmla="*/ 0 h 2481"/>
              <a:gd name="T12" fmla="*/ 2147483647 w 2962"/>
              <a:gd name="T13" fmla="*/ 0 h 2481"/>
              <a:gd name="T14" fmla="*/ 2147483647 w 2962"/>
              <a:gd name="T15" fmla="*/ 0 h 2481"/>
              <a:gd name="T16" fmla="*/ 2147483647 w 2962"/>
              <a:gd name="T17" fmla="*/ 0 h 2481"/>
              <a:gd name="T18" fmla="*/ 2147483647 w 2962"/>
              <a:gd name="T19" fmla="*/ 0 h 2481"/>
              <a:gd name="T20" fmla="*/ 2147483647 w 2962"/>
              <a:gd name="T21" fmla="*/ 0 h 2481"/>
              <a:gd name="T22" fmla="*/ 2147483647 w 2962"/>
              <a:gd name="T23" fmla="*/ 0 h 2481"/>
              <a:gd name="T24" fmla="*/ 2147483647 w 2962"/>
              <a:gd name="T25" fmla="*/ 0 h 2481"/>
              <a:gd name="T26" fmla="*/ 2147483647 w 2962"/>
              <a:gd name="T27" fmla="*/ 0 h 2481"/>
              <a:gd name="T28" fmla="*/ 2147483647 w 2962"/>
              <a:gd name="T29" fmla="*/ 0 h 2481"/>
              <a:gd name="T30" fmla="*/ 2147483647 w 2962"/>
              <a:gd name="T31" fmla="*/ 0 h 2481"/>
              <a:gd name="T32" fmla="*/ 2147483647 w 2962"/>
              <a:gd name="T33" fmla="*/ 0 h 2481"/>
              <a:gd name="T34" fmla="*/ 2147483647 w 2962"/>
              <a:gd name="T35" fmla="*/ 0 h 2481"/>
              <a:gd name="T36" fmla="*/ 2147483647 w 2962"/>
              <a:gd name="T37" fmla="*/ 0 h 2481"/>
              <a:gd name="T38" fmla="*/ 2147483647 w 2962"/>
              <a:gd name="T39" fmla="*/ 0 h 2481"/>
              <a:gd name="T40" fmla="*/ 2147483647 w 2962"/>
              <a:gd name="T41" fmla="*/ 0 h 2481"/>
              <a:gd name="T42" fmla="*/ 2147483647 w 2962"/>
              <a:gd name="T43" fmla="*/ 0 h 2481"/>
              <a:gd name="T44" fmla="*/ 2147483647 w 2962"/>
              <a:gd name="T45" fmla="*/ 0 h 2481"/>
              <a:gd name="T46" fmla="*/ 2147483647 w 2962"/>
              <a:gd name="T47" fmla="*/ 0 h 2481"/>
              <a:gd name="T48" fmla="*/ 2147483647 w 2962"/>
              <a:gd name="T49" fmla="*/ 0 h 2481"/>
              <a:gd name="T50" fmla="*/ 2147483647 w 2962"/>
              <a:gd name="T51" fmla="*/ 0 h 2481"/>
              <a:gd name="T52" fmla="*/ 2147483647 w 2962"/>
              <a:gd name="T53" fmla="*/ 0 h 2481"/>
              <a:gd name="T54" fmla="*/ 2147483647 w 2962"/>
              <a:gd name="T55" fmla="*/ 0 h 2481"/>
              <a:gd name="T56" fmla="*/ 2147483647 w 2962"/>
              <a:gd name="T57" fmla="*/ 0 h 2481"/>
              <a:gd name="T58" fmla="*/ 2147483647 w 2962"/>
              <a:gd name="T59" fmla="*/ 0 h 2481"/>
              <a:gd name="T60" fmla="*/ 2147483647 w 2962"/>
              <a:gd name="T61" fmla="*/ 0 h 2481"/>
              <a:gd name="T62" fmla="*/ 2147483647 w 2962"/>
              <a:gd name="T63" fmla="*/ 0 h 2481"/>
              <a:gd name="T64" fmla="*/ 2147483647 w 2962"/>
              <a:gd name="T65" fmla="*/ 0 h 2481"/>
              <a:gd name="T66" fmla="*/ 2147483647 w 2962"/>
              <a:gd name="T67" fmla="*/ 0 h 2481"/>
              <a:gd name="T68" fmla="*/ 2147483647 w 2962"/>
              <a:gd name="T69" fmla="*/ 0 h 2481"/>
              <a:gd name="T70" fmla="*/ 2147483647 w 2962"/>
              <a:gd name="T71" fmla="*/ 0 h 2481"/>
              <a:gd name="T72" fmla="*/ 2147483647 w 2962"/>
              <a:gd name="T73" fmla="*/ 0 h 2481"/>
              <a:gd name="T74" fmla="*/ 2147483647 w 2962"/>
              <a:gd name="T75" fmla="*/ 0 h 2481"/>
              <a:gd name="T76" fmla="*/ 2147483647 w 2962"/>
              <a:gd name="T77" fmla="*/ 0 h 2481"/>
              <a:gd name="T78" fmla="*/ 2147483647 w 2962"/>
              <a:gd name="T79" fmla="*/ 0 h 2481"/>
              <a:gd name="T80" fmla="*/ 2147483647 w 2962"/>
              <a:gd name="T81" fmla="*/ 0 h 2481"/>
              <a:gd name="T82" fmla="*/ 2147483647 w 2962"/>
              <a:gd name="T83" fmla="*/ 0 h 2481"/>
              <a:gd name="T84" fmla="*/ 2147483647 w 2962"/>
              <a:gd name="T85" fmla="*/ 0 h 2481"/>
              <a:gd name="T86" fmla="*/ 2147483647 w 2962"/>
              <a:gd name="T87" fmla="*/ 0 h 2481"/>
              <a:gd name="T88" fmla="*/ 2147483647 w 2962"/>
              <a:gd name="T89" fmla="*/ 0 h 2481"/>
              <a:gd name="T90" fmla="*/ 2147483647 w 2962"/>
              <a:gd name="T91" fmla="*/ 0 h 2481"/>
              <a:gd name="T92" fmla="*/ 2147483647 w 2962"/>
              <a:gd name="T93" fmla="*/ 0 h 2481"/>
              <a:gd name="T94" fmla="*/ 2147483647 w 2962"/>
              <a:gd name="T95" fmla="*/ 0 h 2481"/>
              <a:gd name="T96" fmla="*/ 2147483647 w 2962"/>
              <a:gd name="T97" fmla="*/ 0 h 2481"/>
              <a:gd name="T98" fmla="*/ 2147483647 w 2962"/>
              <a:gd name="T99" fmla="*/ 0 h 2481"/>
              <a:gd name="T100" fmla="*/ 2147483647 w 2962"/>
              <a:gd name="T101" fmla="*/ 0 h 2481"/>
              <a:gd name="T102" fmla="*/ 2147483647 w 2962"/>
              <a:gd name="T103" fmla="*/ 0 h 2481"/>
              <a:gd name="T104" fmla="*/ 2147483647 w 2962"/>
              <a:gd name="T105" fmla="*/ 0 h 24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62"/>
              <a:gd name="T160" fmla="*/ 0 h 2481"/>
              <a:gd name="T161" fmla="*/ 2962 w 2962"/>
              <a:gd name="T162" fmla="*/ 2481 h 24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62" h="2481">
                <a:moveTo>
                  <a:pt x="0" y="0"/>
                </a:moveTo>
                <a:lnTo>
                  <a:pt x="0" y="0"/>
                </a:lnTo>
                <a:lnTo>
                  <a:pt x="14" y="0"/>
                </a:lnTo>
                <a:moveTo>
                  <a:pt x="57" y="0"/>
                </a:moveTo>
                <a:lnTo>
                  <a:pt x="57" y="0"/>
                </a:lnTo>
                <a:lnTo>
                  <a:pt x="71" y="0"/>
                </a:lnTo>
                <a:moveTo>
                  <a:pt x="113" y="0"/>
                </a:moveTo>
                <a:lnTo>
                  <a:pt x="113" y="0"/>
                </a:lnTo>
                <a:lnTo>
                  <a:pt x="128" y="0"/>
                </a:lnTo>
                <a:moveTo>
                  <a:pt x="170" y="0"/>
                </a:moveTo>
                <a:lnTo>
                  <a:pt x="170" y="0"/>
                </a:lnTo>
                <a:lnTo>
                  <a:pt x="184" y="0"/>
                </a:lnTo>
                <a:moveTo>
                  <a:pt x="227" y="0"/>
                </a:moveTo>
                <a:lnTo>
                  <a:pt x="227" y="0"/>
                </a:lnTo>
                <a:lnTo>
                  <a:pt x="241" y="0"/>
                </a:lnTo>
                <a:moveTo>
                  <a:pt x="284" y="0"/>
                </a:moveTo>
                <a:lnTo>
                  <a:pt x="284" y="0"/>
                </a:lnTo>
                <a:lnTo>
                  <a:pt x="298" y="0"/>
                </a:lnTo>
                <a:moveTo>
                  <a:pt x="340" y="0"/>
                </a:moveTo>
                <a:lnTo>
                  <a:pt x="340" y="0"/>
                </a:lnTo>
                <a:lnTo>
                  <a:pt x="354" y="0"/>
                </a:lnTo>
                <a:moveTo>
                  <a:pt x="397" y="0"/>
                </a:moveTo>
                <a:lnTo>
                  <a:pt x="397" y="0"/>
                </a:lnTo>
                <a:lnTo>
                  <a:pt x="411" y="0"/>
                </a:lnTo>
                <a:moveTo>
                  <a:pt x="454" y="0"/>
                </a:moveTo>
                <a:lnTo>
                  <a:pt x="454" y="0"/>
                </a:lnTo>
                <a:lnTo>
                  <a:pt x="468" y="0"/>
                </a:lnTo>
                <a:moveTo>
                  <a:pt x="510" y="0"/>
                </a:moveTo>
                <a:lnTo>
                  <a:pt x="510" y="0"/>
                </a:lnTo>
                <a:lnTo>
                  <a:pt x="524" y="0"/>
                </a:lnTo>
                <a:moveTo>
                  <a:pt x="567" y="0"/>
                </a:moveTo>
                <a:lnTo>
                  <a:pt x="567" y="0"/>
                </a:lnTo>
                <a:lnTo>
                  <a:pt x="581" y="0"/>
                </a:lnTo>
                <a:moveTo>
                  <a:pt x="624" y="0"/>
                </a:moveTo>
                <a:lnTo>
                  <a:pt x="624" y="0"/>
                </a:lnTo>
                <a:lnTo>
                  <a:pt x="638" y="0"/>
                </a:lnTo>
                <a:moveTo>
                  <a:pt x="680" y="0"/>
                </a:moveTo>
                <a:lnTo>
                  <a:pt x="680" y="0"/>
                </a:lnTo>
                <a:lnTo>
                  <a:pt x="695" y="0"/>
                </a:lnTo>
                <a:moveTo>
                  <a:pt x="737" y="0"/>
                </a:moveTo>
                <a:lnTo>
                  <a:pt x="737" y="0"/>
                </a:lnTo>
                <a:lnTo>
                  <a:pt x="751" y="0"/>
                </a:lnTo>
                <a:moveTo>
                  <a:pt x="794" y="0"/>
                </a:moveTo>
                <a:lnTo>
                  <a:pt x="794" y="0"/>
                </a:lnTo>
                <a:lnTo>
                  <a:pt x="808" y="0"/>
                </a:lnTo>
                <a:moveTo>
                  <a:pt x="850" y="0"/>
                </a:moveTo>
                <a:lnTo>
                  <a:pt x="850" y="0"/>
                </a:lnTo>
                <a:lnTo>
                  <a:pt x="865" y="0"/>
                </a:lnTo>
                <a:moveTo>
                  <a:pt x="907" y="0"/>
                </a:moveTo>
                <a:lnTo>
                  <a:pt x="907" y="0"/>
                </a:lnTo>
                <a:lnTo>
                  <a:pt x="921" y="0"/>
                </a:lnTo>
                <a:moveTo>
                  <a:pt x="964" y="0"/>
                </a:moveTo>
                <a:lnTo>
                  <a:pt x="964" y="0"/>
                </a:lnTo>
                <a:lnTo>
                  <a:pt x="978" y="0"/>
                </a:lnTo>
                <a:moveTo>
                  <a:pt x="1021" y="0"/>
                </a:moveTo>
                <a:lnTo>
                  <a:pt x="1021" y="0"/>
                </a:lnTo>
                <a:lnTo>
                  <a:pt x="1035" y="0"/>
                </a:lnTo>
                <a:moveTo>
                  <a:pt x="1077" y="0"/>
                </a:moveTo>
                <a:lnTo>
                  <a:pt x="1077" y="0"/>
                </a:lnTo>
                <a:lnTo>
                  <a:pt x="1091" y="0"/>
                </a:lnTo>
                <a:moveTo>
                  <a:pt x="1134" y="0"/>
                </a:moveTo>
                <a:lnTo>
                  <a:pt x="1134" y="0"/>
                </a:lnTo>
                <a:lnTo>
                  <a:pt x="1148" y="0"/>
                </a:lnTo>
                <a:moveTo>
                  <a:pt x="1191" y="0"/>
                </a:moveTo>
                <a:lnTo>
                  <a:pt x="1191" y="0"/>
                </a:lnTo>
                <a:lnTo>
                  <a:pt x="1205" y="0"/>
                </a:lnTo>
                <a:moveTo>
                  <a:pt x="1247" y="0"/>
                </a:moveTo>
                <a:lnTo>
                  <a:pt x="1247" y="0"/>
                </a:lnTo>
                <a:lnTo>
                  <a:pt x="1261" y="0"/>
                </a:lnTo>
                <a:moveTo>
                  <a:pt x="1304" y="0"/>
                </a:moveTo>
                <a:lnTo>
                  <a:pt x="1304" y="0"/>
                </a:lnTo>
                <a:lnTo>
                  <a:pt x="1318" y="0"/>
                </a:lnTo>
                <a:moveTo>
                  <a:pt x="1361" y="0"/>
                </a:moveTo>
                <a:lnTo>
                  <a:pt x="1361" y="0"/>
                </a:lnTo>
                <a:lnTo>
                  <a:pt x="1375" y="0"/>
                </a:lnTo>
                <a:moveTo>
                  <a:pt x="1417" y="0"/>
                </a:moveTo>
                <a:lnTo>
                  <a:pt x="1417" y="0"/>
                </a:lnTo>
                <a:lnTo>
                  <a:pt x="1432" y="0"/>
                </a:lnTo>
                <a:moveTo>
                  <a:pt x="1474" y="0"/>
                </a:moveTo>
                <a:lnTo>
                  <a:pt x="1474" y="0"/>
                </a:lnTo>
                <a:lnTo>
                  <a:pt x="1488" y="0"/>
                </a:lnTo>
                <a:moveTo>
                  <a:pt x="1531" y="0"/>
                </a:moveTo>
                <a:lnTo>
                  <a:pt x="1531" y="0"/>
                </a:lnTo>
                <a:lnTo>
                  <a:pt x="1545" y="0"/>
                </a:lnTo>
                <a:moveTo>
                  <a:pt x="1587" y="0"/>
                </a:moveTo>
                <a:lnTo>
                  <a:pt x="1587" y="0"/>
                </a:lnTo>
                <a:lnTo>
                  <a:pt x="1602" y="0"/>
                </a:lnTo>
                <a:moveTo>
                  <a:pt x="1644" y="0"/>
                </a:moveTo>
                <a:lnTo>
                  <a:pt x="1644" y="0"/>
                </a:lnTo>
                <a:lnTo>
                  <a:pt x="1658" y="0"/>
                </a:lnTo>
                <a:moveTo>
                  <a:pt x="1701" y="0"/>
                </a:moveTo>
                <a:lnTo>
                  <a:pt x="1701" y="0"/>
                </a:lnTo>
                <a:lnTo>
                  <a:pt x="1715" y="0"/>
                </a:lnTo>
                <a:moveTo>
                  <a:pt x="1758" y="0"/>
                </a:moveTo>
                <a:lnTo>
                  <a:pt x="1758" y="0"/>
                </a:lnTo>
                <a:lnTo>
                  <a:pt x="1772" y="0"/>
                </a:lnTo>
                <a:moveTo>
                  <a:pt x="1814" y="0"/>
                </a:moveTo>
                <a:lnTo>
                  <a:pt x="1814" y="0"/>
                </a:lnTo>
                <a:lnTo>
                  <a:pt x="1828" y="0"/>
                </a:lnTo>
                <a:moveTo>
                  <a:pt x="1871" y="0"/>
                </a:moveTo>
                <a:lnTo>
                  <a:pt x="1871" y="0"/>
                </a:lnTo>
                <a:lnTo>
                  <a:pt x="1885" y="0"/>
                </a:lnTo>
                <a:moveTo>
                  <a:pt x="1928" y="0"/>
                </a:moveTo>
                <a:lnTo>
                  <a:pt x="1928" y="0"/>
                </a:lnTo>
                <a:lnTo>
                  <a:pt x="1942" y="0"/>
                </a:lnTo>
                <a:moveTo>
                  <a:pt x="1984" y="0"/>
                </a:moveTo>
                <a:lnTo>
                  <a:pt x="1984" y="0"/>
                </a:lnTo>
                <a:lnTo>
                  <a:pt x="1998" y="0"/>
                </a:lnTo>
                <a:moveTo>
                  <a:pt x="2041" y="0"/>
                </a:moveTo>
                <a:lnTo>
                  <a:pt x="2041" y="0"/>
                </a:lnTo>
                <a:lnTo>
                  <a:pt x="2055" y="0"/>
                </a:lnTo>
                <a:moveTo>
                  <a:pt x="2098" y="0"/>
                </a:moveTo>
                <a:lnTo>
                  <a:pt x="2098" y="0"/>
                </a:lnTo>
                <a:lnTo>
                  <a:pt x="2112" y="0"/>
                </a:lnTo>
                <a:moveTo>
                  <a:pt x="2154" y="0"/>
                </a:moveTo>
                <a:lnTo>
                  <a:pt x="2154" y="0"/>
                </a:lnTo>
                <a:lnTo>
                  <a:pt x="2169" y="0"/>
                </a:lnTo>
                <a:moveTo>
                  <a:pt x="2211" y="0"/>
                </a:moveTo>
                <a:lnTo>
                  <a:pt x="2211" y="0"/>
                </a:lnTo>
                <a:lnTo>
                  <a:pt x="2225" y="0"/>
                </a:lnTo>
                <a:moveTo>
                  <a:pt x="2268" y="0"/>
                </a:moveTo>
                <a:lnTo>
                  <a:pt x="2268" y="0"/>
                </a:lnTo>
                <a:lnTo>
                  <a:pt x="2282" y="0"/>
                </a:lnTo>
                <a:moveTo>
                  <a:pt x="2324" y="0"/>
                </a:moveTo>
                <a:lnTo>
                  <a:pt x="2324" y="0"/>
                </a:lnTo>
                <a:lnTo>
                  <a:pt x="2339" y="0"/>
                </a:lnTo>
                <a:moveTo>
                  <a:pt x="2381" y="0"/>
                </a:moveTo>
                <a:lnTo>
                  <a:pt x="2381" y="0"/>
                </a:lnTo>
                <a:lnTo>
                  <a:pt x="2395" y="0"/>
                </a:lnTo>
                <a:moveTo>
                  <a:pt x="2438" y="0"/>
                </a:moveTo>
                <a:lnTo>
                  <a:pt x="2438" y="0"/>
                </a:lnTo>
                <a:lnTo>
                  <a:pt x="2452" y="0"/>
                </a:lnTo>
                <a:moveTo>
                  <a:pt x="2495" y="0"/>
                </a:moveTo>
                <a:lnTo>
                  <a:pt x="2495" y="0"/>
                </a:lnTo>
                <a:lnTo>
                  <a:pt x="2509" y="0"/>
                </a:lnTo>
                <a:moveTo>
                  <a:pt x="2551" y="0"/>
                </a:moveTo>
                <a:lnTo>
                  <a:pt x="2551" y="0"/>
                </a:lnTo>
                <a:lnTo>
                  <a:pt x="2565" y="0"/>
                </a:lnTo>
                <a:moveTo>
                  <a:pt x="2608" y="0"/>
                </a:moveTo>
                <a:lnTo>
                  <a:pt x="2608" y="0"/>
                </a:lnTo>
                <a:lnTo>
                  <a:pt x="2622" y="0"/>
                </a:lnTo>
                <a:moveTo>
                  <a:pt x="2665" y="0"/>
                </a:moveTo>
                <a:lnTo>
                  <a:pt x="2665" y="0"/>
                </a:lnTo>
                <a:lnTo>
                  <a:pt x="2679" y="0"/>
                </a:lnTo>
                <a:moveTo>
                  <a:pt x="2721" y="0"/>
                </a:moveTo>
                <a:lnTo>
                  <a:pt x="2721" y="0"/>
                </a:lnTo>
                <a:lnTo>
                  <a:pt x="2735" y="0"/>
                </a:lnTo>
                <a:moveTo>
                  <a:pt x="2778" y="0"/>
                </a:moveTo>
                <a:lnTo>
                  <a:pt x="2778" y="0"/>
                </a:lnTo>
                <a:lnTo>
                  <a:pt x="2792" y="0"/>
                </a:lnTo>
                <a:moveTo>
                  <a:pt x="2835" y="0"/>
                </a:moveTo>
                <a:lnTo>
                  <a:pt x="2835" y="0"/>
                </a:lnTo>
                <a:lnTo>
                  <a:pt x="2849" y="0"/>
                </a:lnTo>
                <a:moveTo>
                  <a:pt x="2891" y="0"/>
                </a:moveTo>
                <a:lnTo>
                  <a:pt x="2891" y="0"/>
                </a:lnTo>
                <a:lnTo>
                  <a:pt x="2906" y="0"/>
                </a:lnTo>
                <a:moveTo>
                  <a:pt x="2948" y="0"/>
                </a:moveTo>
                <a:lnTo>
                  <a:pt x="2948" y="0"/>
                </a:lnTo>
                <a:lnTo>
                  <a:pt x="2962" y="0"/>
                </a:lnTo>
              </a:path>
            </a:pathLst>
          </a:custGeom>
          <a:noFill/>
          <a:ln w="28575" cap="flat">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74" name="Rectangle 212"/>
          <p:cNvSpPr>
            <a:spLocks noChangeArrowheads="1"/>
          </p:cNvSpPr>
          <p:nvPr/>
        </p:nvSpPr>
        <p:spPr bwMode="auto">
          <a:xfrm>
            <a:off x="5300663"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0</a:t>
            </a:r>
            <a:endParaRPr lang="en-US" altLang="en-US" sz="3600">
              <a:solidFill>
                <a:srgbClr val="636363"/>
              </a:solidFill>
            </a:endParaRPr>
          </a:p>
        </p:txBody>
      </p:sp>
      <p:sp>
        <p:nvSpPr>
          <p:cNvPr id="75" name="Rectangle 213"/>
          <p:cNvSpPr>
            <a:spLocks noChangeArrowheads="1"/>
          </p:cNvSpPr>
          <p:nvPr/>
        </p:nvSpPr>
        <p:spPr bwMode="auto">
          <a:xfrm>
            <a:off x="5705476"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3</a:t>
            </a:r>
            <a:endParaRPr lang="en-US" altLang="en-US" sz="3600">
              <a:solidFill>
                <a:srgbClr val="636363"/>
              </a:solidFill>
            </a:endParaRPr>
          </a:p>
        </p:txBody>
      </p:sp>
      <p:sp>
        <p:nvSpPr>
          <p:cNvPr id="76" name="Rectangle 214"/>
          <p:cNvSpPr>
            <a:spLocks noChangeArrowheads="1"/>
          </p:cNvSpPr>
          <p:nvPr/>
        </p:nvSpPr>
        <p:spPr bwMode="auto">
          <a:xfrm>
            <a:off x="6137275"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6</a:t>
            </a:r>
            <a:endParaRPr lang="en-US" altLang="en-US" sz="3600">
              <a:solidFill>
                <a:srgbClr val="636363"/>
              </a:solidFill>
            </a:endParaRPr>
          </a:p>
        </p:txBody>
      </p:sp>
      <p:sp>
        <p:nvSpPr>
          <p:cNvPr id="77" name="Rectangle 215"/>
          <p:cNvSpPr>
            <a:spLocks noChangeArrowheads="1"/>
          </p:cNvSpPr>
          <p:nvPr/>
        </p:nvSpPr>
        <p:spPr bwMode="auto">
          <a:xfrm>
            <a:off x="6551613" y="50551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9</a:t>
            </a:r>
            <a:endParaRPr lang="en-US" altLang="en-US" sz="3600">
              <a:solidFill>
                <a:srgbClr val="636363"/>
              </a:solidFill>
            </a:endParaRPr>
          </a:p>
        </p:txBody>
      </p:sp>
      <p:sp>
        <p:nvSpPr>
          <p:cNvPr id="78" name="Rectangle 216"/>
          <p:cNvSpPr>
            <a:spLocks noChangeArrowheads="1"/>
          </p:cNvSpPr>
          <p:nvPr/>
        </p:nvSpPr>
        <p:spPr bwMode="auto">
          <a:xfrm>
            <a:off x="6918325" y="50551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12</a:t>
            </a:r>
            <a:endParaRPr lang="en-US" altLang="en-US" sz="3600">
              <a:solidFill>
                <a:srgbClr val="636363"/>
              </a:solidFill>
            </a:endParaRPr>
          </a:p>
        </p:txBody>
      </p:sp>
      <p:sp>
        <p:nvSpPr>
          <p:cNvPr id="79" name="Rectangle 216"/>
          <p:cNvSpPr>
            <a:spLocks noChangeArrowheads="1"/>
          </p:cNvSpPr>
          <p:nvPr/>
        </p:nvSpPr>
        <p:spPr bwMode="auto">
          <a:xfrm>
            <a:off x="7747000" y="50551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18</a:t>
            </a:r>
            <a:endParaRPr lang="en-US" altLang="en-US" sz="3600">
              <a:solidFill>
                <a:srgbClr val="636363"/>
              </a:solidFill>
            </a:endParaRPr>
          </a:p>
        </p:txBody>
      </p:sp>
      <p:sp>
        <p:nvSpPr>
          <p:cNvPr id="80" name="Rectangle 216"/>
          <p:cNvSpPr>
            <a:spLocks noChangeArrowheads="1"/>
          </p:cNvSpPr>
          <p:nvPr/>
        </p:nvSpPr>
        <p:spPr bwMode="auto">
          <a:xfrm>
            <a:off x="8594725" y="50551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636363"/>
                </a:solidFill>
              </a:rPr>
              <a:t>24</a:t>
            </a:r>
            <a:endParaRPr lang="en-US" altLang="en-US" sz="3600">
              <a:solidFill>
                <a:srgbClr val="636363"/>
              </a:solidFill>
            </a:endParaRPr>
          </a:p>
        </p:txBody>
      </p:sp>
      <p:sp>
        <p:nvSpPr>
          <p:cNvPr id="81" name="TextBox 716"/>
          <p:cNvSpPr txBox="1">
            <a:spLocks noChangeArrowheads="1"/>
          </p:cNvSpPr>
          <p:nvPr/>
        </p:nvSpPr>
        <p:spPr bwMode="auto">
          <a:xfrm>
            <a:off x="6504781" y="5405965"/>
            <a:ext cx="877095"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eaLnBrk="1" hangingPunct="1"/>
            <a:r>
              <a:rPr lang="en-US" altLang="en-US" sz="1800">
                <a:solidFill>
                  <a:srgbClr val="636363"/>
                </a:solidFill>
              </a:rPr>
              <a:t>Month</a:t>
            </a:r>
          </a:p>
        </p:txBody>
      </p:sp>
      <p:cxnSp>
        <p:nvCxnSpPr>
          <p:cNvPr id="82" name="Straight Connector 124"/>
          <p:cNvCxnSpPr>
            <a:cxnSpLocks noChangeShapeType="1"/>
          </p:cNvCxnSpPr>
          <p:nvPr/>
        </p:nvCxnSpPr>
        <p:spPr bwMode="auto">
          <a:xfrm flipV="1">
            <a:off x="5118100" y="1418167"/>
            <a:ext cx="0" cy="35512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83" name="Rectangle 125"/>
          <p:cNvSpPr>
            <a:spLocks noChangeArrowheads="1"/>
          </p:cNvSpPr>
          <p:nvPr/>
        </p:nvSpPr>
        <p:spPr bwMode="auto">
          <a:xfrm>
            <a:off x="4874113" y="3850216"/>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0</a:t>
            </a:r>
          </a:p>
        </p:txBody>
      </p:sp>
      <p:sp>
        <p:nvSpPr>
          <p:cNvPr id="84" name="Rectangle 128"/>
          <p:cNvSpPr>
            <a:spLocks noChangeArrowheads="1"/>
          </p:cNvSpPr>
          <p:nvPr/>
        </p:nvSpPr>
        <p:spPr bwMode="auto">
          <a:xfrm>
            <a:off x="4874113" y="3081866"/>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2</a:t>
            </a:r>
          </a:p>
        </p:txBody>
      </p:sp>
      <p:sp>
        <p:nvSpPr>
          <p:cNvPr id="85" name="Rectangle 131"/>
          <p:cNvSpPr>
            <a:spLocks noChangeArrowheads="1"/>
          </p:cNvSpPr>
          <p:nvPr/>
        </p:nvSpPr>
        <p:spPr bwMode="auto">
          <a:xfrm>
            <a:off x="4874113" y="2308754"/>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4</a:t>
            </a:r>
          </a:p>
        </p:txBody>
      </p:sp>
      <p:grpSp>
        <p:nvGrpSpPr>
          <p:cNvPr id="86" name="Group 128"/>
          <p:cNvGrpSpPr>
            <a:grpSpLocks/>
          </p:cNvGrpSpPr>
          <p:nvPr/>
        </p:nvGrpSpPr>
        <p:grpSpPr bwMode="auto">
          <a:xfrm>
            <a:off x="5032376" y="1635652"/>
            <a:ext cx="85725" cy="3086100"/>
            <a:chOff x="2095500" y="2247900"/>
            <a:chExt cx="85725" cy="3086100"/>
          </a:xfrm>
        </p:grpSpPr>
        <p:cxnSp>
          <p:nvCxnSpPr>
            <p:cNvPr id="87" name="Straight Connector 129"/>
            <p:cNvCxnSpPr>
              <a:cxnSpLocks noChangeShapeType="1"/>
            </p:cNvCxnSpPr>
            <p:nvPr/>
          </p:nvCxnSpPr>
          <p:spPr bwMode="auto">
            <a:xfrm>
              <a:off x="2095500" y="2247900"/>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8" name="Straight Connector 130"/>
            <p:cNvCxnSpPr>
              <a:cxnSpLocks noChangeShapeType="1"/>
            </p:cNvCxnSpPr>
            <p:nvPr/>
          </p:nvCxnSpPr>
          <p:spPr bwMode="auto">
            <a:xfrm>
              <a:off x="2095500" y="3028950"/>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9" name="Straight Connector 131"/>
            <p:cNvCxnSpPr>
              <a:cxnSpLocks noChangeShapeType="1"/>
            </p:cNvCxnSpPr>
            <p:nvPr/>
          </p:nvCxnSpPr>
          <p:spPr bwMode="auto">
            <a:xfrm>
              <a:off x="2095500" y="3790950"/>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0" name="Straight Connector 132"/>
            <p:cNvCxnSpPr>
              <a:cxnSpLocks noChangeShapeType="1"/>
            </p:cNvCxnSpPr>
            <p:nvPr/>
          </p:nvCxnSpPr>
          <p:spPr bwMode="auto">
            <a:xfrm>
              <a:off x="2095500" y="4562475"/>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 name="Straight Connector 133"/>
            <p:cNvCxnSpPr>
              <a:cxnSpLocks noChangeShapeType="1"/>
            </p:cNvCxnSpPr>
            <p:nvPr/>
          </p:nvCxnSpPr>
          <p:spPr bwMode="auto">
            <a:xfrm>
              <a:off x="2095500" y="5334000"/>
              <a:ext cx="8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92" name="Rectangle 133"/>
          <p:cNvSpPr>
            <a:spLocks noChangeArrowheads="1"/>
          </p:cNvSpPr>
          <p:nvPr/>
        </p:nvSpPr>
        <p:spPr bwMode="auto">
          <a:xfrm>
            <a:off x="4874113" y="1530879"/>
            <a:ext cx="113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6</a:t>
            </a:r>
          </a:p>
        </p:txBody>
      </p:sp>
      <p:sp>
        <p:nvSpPr>
          <p:cNvPr id="93" name="Rectangle 125"/>
          <p:cNvSpPr>
            <a:spLocks noChangeArrowheads="1"/>
          </p:cNvSpPr>
          <p:nvPr/>
        </p:nvSpPr>
        <p:spPr bwMode="auto">
          <a:xfrm>
            <a:off x="4805183" y="4583641"/>
            <a:ext cx="1827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en-US" sz="1600">
                <a:solidFill>
                  <a:srgbClr val="636363"/>
                </a:solidFill>
              </a:rPr>
              <a:t>-2</a:t>
            </a:r>
          </a:p>
        </p:txBody>
      </p:sp>
      <p:sp>
        <p:nvSpPr>
          <p:cNvPr id="94" name="Freeform 154"/>
          <p:cNvSpPr>
            <a:spLocks noEditPoints="1"/>
          </p:cNvSpPr>
          <p:nvPr/>
        </p:nvSpPr>
        <p:spPr bwMode="auto">
          <a:xfrm>
            <a:off x="5718175" y="3545417"/>
            <a:ext cx="46038" cy="371475"/>
          </a:xfrm>
          <a:custGeom>
            <a:avLst/>
            <a:gdLst>
              <a:gd name="T0" fmla="*/ 2147483647 w 21"/>
              <a:gd name="T1" fmla="*/ 2147483647 h 177"/>
              <a:gd name="T2" fmla="*/ 2147483647 w 21"/>
              <a:gd name="T3" fmla="*/ 2147483647 h 177"/>
              <a:gd name="T4" fmla="*/ 2147483647 w 21"/>
              <a:gd name="T5" fmla="*/ 0 h 177"/>
              <a:gd name="T6" fmla="*/ 0 w 21"/>
              <a:gd name="T7" fmla="*/ 2147483647 h 177"/>
              <a:gd name="T8" fmla="*/ 2147483647 w 21"/>
              <a:gd name="T9" fmla="*/ 2147483647 h 177"/>
              <a:gd name="T10" fmla="*/ 0 w 21"/>
              <a:gd name="T11" fmla="*/ 0 h 177"/>
              <a:gd name="T12" fmla="*/ 2147483647 w 21"/>
              <a:gd name="T13" fmla="*/ 0 h 177"/>
              <a:gd name="T14" fmla="*/ 0 60000 65536"/>
              <a:gd name="T15" fmla="*/ 0 60000 65536"/>
              <a:gd name="T16" fmla="*/ 0 60000 65536"/>
              <a:gd name="T17" fmla="*/ 0 60000 65536"/>
              <a:gd name="T18" fmla="*/ 0 60000 65536"/>
              <a:gd name="T19" fmla="*/ 0 60000 65536"/>
              <a:gd name="T20" fmla="*/ 0 60000 65536"/>
              <a:gd name="T21" fmla="*/ 0 w 21"/>
              <a:gd name="T22" fmla="*/ 0 h 177"/>
              <a:gd name="T23" fmla="*/ 21 w 21"/>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7">
                <a:moveTo>
                  <a:pt x="9" y="177"/>
                </a:moveTo>
                <a:lnTo>
                  <a:pt x="9" y="85"/>
                </a:lnTo>
                <a:lnTo>
                  <a:pt x="9" y="0"/>
                </a:lnTo>
                <a:moveTo>
                  <a:pt x="0" y="177"/>
                </a:moveTo>
                <a:lnTo>
                  <a:pt x="21" y="177"/>
                </a:lnTo>
                <a:moveTo>
                  <a:pt x="0" y="0"/>
                </a:moveTo>
                <a:lnTo>
                  <a:pt x="21" y="0"/>
                </a:lnTo>
              </a:path>
            </a:pathLst>
          </a:custGeom>
          <a:noFill/>
          <a:ln w="9525" cap="flat">
            <a:solidFill>
              <a:schemeClr val="accent1">
                <a:lumMod val="75000"/>
              </a:schemeClr>
            </a:solidFill>
            <a:prstDash val="solid"/>
            <a:round/>
            <a:headEnd/>
            <a:tailEnd/>
          </a:ln>
        </p:spPr>
        <p:txBody>
          <a:bodyPr lIns="91406" tIns="45702" rIns="91406" bIns="45702"/>
          <a:lstStyle/>
          <a:p>
            <a:pPr>
              <a:defRPr/>
            </a:pPr>
            <a:endParaRPr lang="en-US">
              <a:solidFill>
                <a:srgbClr val="636363"/>
              </a:solidFill>
              <a:ea typeface="ＭＳ Ｐゴシック" charset="0"/>
              <a:cs typeface="Arial" charset="0"/>
            </a:endParaRPr>
          </a:p>
        </p:txBody>
      </p:sp>
      <p:grpSp>
        <p:nvGrpSpPr>
          <p:cNvPr id="95" name="Group 150"/>
          <p:cNvGrpSpPr>
            <a:grpSpLocks/>
          </p:cNvGrpSpPr>
          <p:nvPr/>
        </p:nvGrpSpPr>
        <p:grpSpPr bwMode="auto">
          <a:xfrm>
            <a:off x="5305427" y="3185054"/>
            <a:ext cx="1749425" cy="803275"/>
            <a:chOff x="2368158" y="3797112"/>
            <a:chExt cx="1749082" cy="802464"/>
          </a:xfrm>
        </p:grpSpPr>
        <p:sp>
          <p:nvSpPr>
            <p:cNvPr id="96" name="Freeform 188"/>
            <p:cNvSpPr>
              <a:spLocks/>
            </p:cNvSpPr>
            <p:nvPr/>
          </p:nvSpPr>
          <p:spPr bwMode="auto">
            <a:xfrm>
              <a:off x="4025183" y="4027068"/>
              <a:ext cx="92057" cy="87224"/>
            </a:xfrm>
            <a:custGeom>
              <a:avLst/>
              <a:gdLst>
                <a:gd name="T0" fmla="*/ 0 w 35"/>
                <a:gd name="T1" fmla="*/ 0 h 33"/>
                <a:gd name="T2" fmla="*/ 2147483647 w 35"/>
                <a:gd name="T3" fmla="*/ 0 h 33"/>
                <a:gd name="T4" fmla="*/ 2147483647 w 35"/>
                <a:gd name="T5" fmla="*/ 2147483647 h 33"/>
                <a:gd name="T6" fmla="*/ 0 w 35"/>
                <a:gd name="T7" fmla="*/ 2147483647 h 33"/>
                <a:gd name="T8" fmla="*/ 0 w 35"/>
                <a:gd name="T9" fmla="*/ 0 h 33"/>
                <a:gd name="T10" fmla="*/ 0 w 35"/>
                <a:gd name="T11" fmla="*/ 0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0"/>
                  </a:moveTo>
                  <a:lnTo>
                    <a:pt x="35" y="0"/>
                  </a:lnTo>
                  <a:lnTo>
                    <a:pt x="35" y="33"/>
                  </a:lnTo>
                  <a:lnTo>
                    <a:pt x="0" y="33"/>
                  </a:lnTo>
                  <a:lnTo>
                    <a:pt x="0" y="0"/>
                  </a:lnTo>
                  <a:close/>
                </a:path>
              </a:pathLst>
            </a:custGeom>
            <a:solidFill>
              <a:schemeClr val="accent1">
                <a:lumMod val="40000"/>
                <a:lumOff val="60000"/>
              </a:schemeClr>
            </a:solidFill>
            <a:ln w="9525">
              <a:solidFill>
                <a:schemeClr val="accent1">
                  <a:lumMod val="40000"/>
                  <a:lumOff val="60000"/>
                </a:schemeClr>
              </a:solidFill>
              <a:round/>
              <a:headEnd/>
              <a:tailEnd/>
            </a:ln>
          </p:spPr>
          <p:txBody>
            <a:bodyPr/>
            <a:lstStyle/>
            <a:p>
              <a:pPr>
                <a:defRPr/>
              </a:pPr>
              <a:endParaRPr lang="en-US">
                <a:solidFill>
                  <a:srgbClr val="636363"/>
                </a:solidFill>
              </a:endParaRPr>
            </a:p>
          </p:txBody>
        </p:sp>
        <p:sp>
          <p:nvSpPr>
            <p:cNvPr id="97" name="Freeform 188"/>
            <p:cNvSpPr>
              <a:spLocks/>
            </p:cNvSpPr>
            <p:nvPr/>
          </p:nvSpPr>
          <p:spPr bwMode="auto">
            <a:xfrm>
              <a:off x="2368158" y="4513938"/>
              <a:ext cx="92057" cy="85638"/>
            </a:xfrm>
            <a:custGeom>
              <a:avLst/>
              <a:gdLst>
                <a:gd name="T0" fmla="*/ 0 w 35"/>
                <a:gd name="T1" fmla="*/ 0 h 33"/>
                <a:gd name="T2" fmla="*/ 2147483647 w 35"/>
                <a:gd name="T3" fmla="*/ 0 h 33"/>
                <a:gd name="T4" fmla="*/ 2147483647 w 35"/>
                <a:gd name="T5" fmla="*/ 2147483647 h 33"/>
                <a:gd name="T6" fmla="*/ 0 w 35"/>
                <a:gd name="T7" fmla="*/ 2147483647 h 33"/>
                <a:gd name="T8" fmla="*/ 0 w 35"/>
                <a:gd name="T9" fmla="*/ 0 h 33"/>
                <a:gd name="T10" fmla="*/ 0 w 35"/>
                <a:gd name="T11" fmla="*/ 0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0"/>
                  </a:moveTo>
                  <a:lnTo>
                    <a:pt x="35" y="0"/>
                  </a:lnTo>
                  <a:lnTo>
                    <a:pt x="35" y="33"/>
                  </a:lnTo>
                  <a:lnTo>
                    <a:pt x="0" y="33"/>
                  </a:lnTo>
                  <a:lnTo>
                    <a:pt x="0" y="0"/>
                  </a:lnTo>
                  <a:close/>
                </a:path>
              </a:pathLst>
            </a:custGeom>
            <a:solidFill>
              <a:srgbClr val="66CCFF"/>
            </a:solidFill>
            <a:ln w="9525">
              <a:solidFill>
                <a:schemeClr val="accent1">
                  <a:lumMod val="40000"/>
                  <a:lumOff val="60000"/>
                </a:schemeClr>
              </a:solidFill>
              <a:round/>
              <a:headEnd/>
              <a:tailEnd/>
            </a:ln>
          </p:spPr>
          <p:txBody>
            <a:bodyPr/>
            <a:lstStyle/>
            <a:p>
              <a:pPr>
                <a:defRPr/>
              </a:pPr>
              <a:endParaRPr lang="en-US">
                <a:solidFill>
                  <a:srgbClr val="636363"/>
                </a:solidFill>
              </a:endParaRPr>
            </a:p>
          </p:txBody>
        </p:sp>
        <p:sp>
          <p:nvSpPr>
            <p:cNvPr id="98" name="Freeform 161"/>
            <p:cNvSpPr>
              <a:spLocks noEditPoints="1"/>
            </p:cNvSpPr>
            <p:nvPr/>
          </p:nvSpPr>
          <p:spPr bwMode="auto">
            <a:xfrm>
              <a:off x="4056927" y="3797112"/>
              <a:ext cx="46029" cy="502730"/>
            </a:xfrm>
            <a:custGeom>
              <a:avLst/>
              <a:gdLst>
                <a:gd name="T0" fmla="*/ 2147483647 w 21"/>
                <a:gd name="T1" fmla="*/ 2147483647 h 170"/>
                <a:gd name="T2" fmla="*/ 2147483647 w 21"/>
                <a:gd name="T3" fmla="*/ 2147483647 h 170"/>
                <a:gd name="T4" fmla="*/ 2147483647 w 21"/>
                <a:gd name="T5" fmla="*/ 0 h 170"/>
                <a:gd name="T6" fmla="*/ 0 w 21"/>
                <a:gd name="T7" fmla="*/ 2147483647 h 170"/>
                <a:gd name="T8" fmla="*/ 2147483647 w 21"/>
                <a:gd name="T9" fmla="*/ 2147483647 h 170"/>
                <a:gd name="T10" fmla="*/ 0 w 21"/>
                <a:gd name="T11" fmla="*/ 0 h 170"/>
                <a:gd name="T12" fmla="*/ 2147483647 w 21"/>
                <a:gd name="T13" fmla="*/ 0 h 170"/>
                <a:gd name="T14" fmla="*/ 0 60000 65536"/>
                <a:gd name="T15" fmla="*/ 0 60000 65536"/>
                <a:gd name="T16" fmla="*/ 0 60000 65536"/>
                <a:gd name="T17" fmla="*/ 0 60000 65536"/>
                <a:gd name="T18" fmla="*/ 0 60000 65536"/>
                <a:gd name="T19" fmla="*/ 0 60000 65536"/>
                <a:gd name="T20" fmla="*/ 0 60000 65536"/>
                <a:gd name="T21" fmla="*/ 0 w 21"/>
                <a:gd name="T22" fmla="*/ 0 h 170"/>
                <a:gd name="T23" fmla="*/ 21 w 21"/>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0">
                  <a:moveTo>
                    <a:pt x="9" y="170"/>
                  </a:moveTo>
                  <a:lnTo>
                    <a:pt x="9" y="85"/>
                  </a:lnTo>
                  <a:lnTo>
                    <a:pt x="9" y="0"/>
                  </a:lnTo>
                  <a:moveTo>
                    <a:pt x="0" y="170"/>
                  </a:moveTo>
                  <a:lnTo>
                    <a:pt x="21" y="170"/>
                  </a:lnTo>
                  <a:moveTo>
                    <a:pt x="0" y="0"/>
                  </a:moveTo>
                  <a:lnTo>
                    <a:pt x="21" y="0"/>
                  </a:lnTo>
                </a:path>
              </a:pathLst>
            </a:custGeom>
            <a:solidFill>
              <a:schemeClr val="accent1">
                <a:lumMod val="75000"/>
              </a:schemeClr>
            </a:solidFill>
            <a:ln w="9525" cap="flat">
              <a:solidFill>
                <a:schemeClr val="accent1">
                  <a:lumMod val="40000"/>
                  <a:lumOff val="60000"/>
                </a:schemeClr>
              </a:solidFill>
              <a:prstDash val="solid"/>
              <a:round/>
              <a:headEnd/>
              <a:tailEnd/>
            </a:ln>
          </p:spPr>
          <p:txBody>
            <a:bodyPr/>
            <a:lstStyle/>
            <a:p>
              <a:pPr>
                <a:defRPr/>
              </a:pPr>
              <a:endParaRPr lang="en-US">
                <a:solidFill>
                  <a:srgbClr val="636363"/>
                </a:solidFill>
                <a:ea typeface="ＭＳ Ｐゴシック" charset="0"/>
                <a:cs typeface="Arial" charset="0"/>
              </a:endParaRPr>
            </a:p>
          </p:txBody>
        </p:sp>
        <p:sp>
          <p:nvSpPr>
            <p:cNvPr id="99" name="Freeform 161"/>
            <p:cNvSpPr>
              <a:spLocks noEditPoints="1"/>
            </p:cNvSpPr>
            <p:nvPr/>
          </p:nvSpPr>
          <p:spPr bwMode="auto">
            <a:xfrm>
              <a:off x="3199845" y="4130150"/>
              <a:ext cx="66662" cy="442466"/>
            </a:xfrm>
            <a:custGeom>
              <a:avLst/>
              <a:gdLst>
                <a:gd name="T0" fmla="*/ 2147483647 w 21"/>
                <a:gd name="T1" fmla="*/ 2147483647 h 170"/>
                <a:gd name="T2" fmla="*/ 2147483647 w 21"/>
                <a:gd name="T3" fmla="*/ 2147483647 h 170"/>
                <a:gd name="T4" fmla="*/ 2147483647 w 21"/>
                <a:gd name="T5" fmla="*/ 0 h 170"/>
                <a:gd name="T6" fmla="*/ 0 w 21"/>
                <a:gd name="T7" fmla="*/ 2147483647 h 170"/>
                <a:gd name="T8" fmla="*/ 2147483647 w 21"/>
                <a:gd name="T9" fmla="*/ 2147483647 h 170"/>
                <a:gd name="T10" fmla="*/ 0 w 21"/>
                <a:gd name="T11" fmla="*/ 0 h 170"/>
                <a:gd name="T12" fmla="*/ 2147483647 w 21"/>
                <a:gd name="T13" fmla="*/ 0 h 170"/>
                <a:gd name="T14" fmla="*/ 0 60000 65536"/>
                <a:gd name="T15" fmla="*/ 0 60000 65536"/>
                <a:gd name="T16" fmla="*/ 0 60000 65536"/>
                <a:gd name="T17" fmla="*/ 0 60000 65536"/>
                <a:gd name="T18" fmla="*/ 0 60000 65536"/>
                <a:gd name="T19" fmla="*/ 0 60000 65536"/>
                <a:gd name="T20" fmla="*/ 0 60000 65536"/>
                <a:gd name="T21" fmla="*/ 0 w 21"/>
                <a:gd name="T22" fmla="*/ 0 h 170"/>
                <a:gd name="T23" fmla="*/ 21 w 21"/>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0">
                  <a:moveTo>
                    <a:pt x="9" y="170"/>
                  </a:moveTo>
                  <a:lnTo>
                    <a:pt x="9" y="85"/>
                  </a:lnTo>
                  <a:lnTo>
                    <a:pt x="9" y="0"/>
                  </a:lnTo>
                  <a:moveTo>
                    <a:pt x="0" y="170"/>
                  </a:moveTo>
                  <a:lnTo>
                    <a:pt x="21" y="170"/>
                  </a:lnTo>
                  <a:moveTo>
                    <a:pt x="0" y="0"/>
                  </a:moveTo>
                  <a:lnTo>
                    <a:pt x="21" y="0"/>
                  </a:lnTo>
                </a:path>
              </a:pathLst>
            </a:custGeom>
            <a:solidFill>
              <a:schemeClr val="accent1">
                <a:lumMod val="75000"/>
              </a:schemeClr>
            </a:solidFill>
            <a:ln w="9525" cap="flat">
              <a:solidFill>
                <a:schemeClr val="accent1">
                  <a:lumMod val="40000"/>
                  <a:lumOff val="60000"/>
                </a:schemeClr>
              </a:solidFill>
              <a:prstDash val="solid"/>
              <a:round/>
              <a:headEnd/>
              <a:tailEnd/>
            </a:ln>
          </p:spPr>
          <p:txBody>
            <a:bodyPr/>
            <a:lstStyle/>
            <a:p>
              <a:pPr>
                <a:defRPr/>
              </a:pPr>
              <a:endParaRPr lang="en-US">
                <a:solidFill>
                  <a:srgbClr val="636363"/>
                </a:solidFill>
                <a:ea typeface="ＭＳ Ｐゴシック" charset="0"/>
                <a:cs typeface="Arial" charset="0"/>
              </a:endParaRPr>
            </a:p>
          </p:txBody>
        </p:sp>
        <p:sp>
          <p:nvSpPr>
            <p:cNvPr id="100" name="Freeform 161"/>
            <p:cNvSpPr>
              <a:spLocks noEditPoints="1"/>
            </p:cNvSpPr>
            <p:nvPr/>
          </p:nvSpPr>
          <p:spPr bwMode="auto">
            <a:xfrm>
              <a:off x="2771304" y="4111120"/>
              <a:ext cx="57139" cy="399646"/>
            </a:xfrm>
            <a:custGeom>
              <a:avLst/>
              <a:gdLst>
                <a:gd name="T0" fmla="*/ 2147483647 w 21"/>
                <a:gd name="T1" fmla="*/ 2147483647 h 170"/>
                <a:gd name="T2" fmla="*/ 2147483647 w 21"/>
                <a:gd name="T3" fmla="*/ 2147483647 h 170"/>
                <a:gd name="T4" fmla="*/ 2147483647 w 21"/>
                <a:gd name="T5" fmla="*/ 0 h 170"/>
                <a:gd name="T6" fmla="*/ 0 w 21"/>
                <a:gd name="T7" fmla="*/ 2147483647 h 170"/>
                <a:gd name="T8" fmla="*/ 2147483647 w 21"/>
                <a:gd name="T9" fmla="*/ 2147483647 h 170"/>
                <a:gd name="T10" fmla="*/ 0 w 21"/>
                <a:gd name="T11" fmla="*/ 0 h 170"/>
                <a:gd name="T12" fmla="*/ 2147483647 w 21"/>
                <a:gd name="T13" fmla="*/ 0 h 170"/>
                <a:gd name="T14" fmla="*/ 0 60000 65536"/>
                <a:gd name="T15" fmla="*/ 0 60000 65536"/>
                <a:gd name="T16" fmla="*/ 0 60000 65536"/>
                <a:gd name="T17" fmla="*/ 0 60000 65536"/>
                <a:gd name="T18" fmla="*/ 0 60000 65536"/>
                <a:gd name="T19" fmla="*/ 0 60000 65536"/>
                <a:gd name="T20" fmla="*/ 0 60000 65536"/>
                <a:gd name="T21" fmla="*/ 0 w 21"/>
                <a:gd name="T22" fmla="*/ 0 h 170"/>
                <a:gd name="T23" fmla="*/ 21 w 21"/>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0">
                  <a:moveTo>
                    <a:pt x="9" y="170"/>
                  </a:moveTo>
                  <a:lnTo>
                    <a:pt x="9" y="85"/>
                  </a:lnTo>
                  <a:lnTo>
                    <a:pt x="9" y="0"/>
                  </a:lnTo>
                  <a:moveTo>
                    <a:pt x="0" y="170"/>
                  </a:moveTo>
                  <a:lnTo>
                    <a:pt x="21" y="170"/>
                  </a:lnTo>
                  <a:moveTo>
                    <a:pt x="0" y="0"/>
                  </a:moveTo>
                  <a:lnTo>
                    <a:pt x="21" y="0"/>
                  </a:lnTo>
                </a:path>
              </a:pathLst>
            </a:custGeom>
            <a:solidFill>
              <a:schemeClr val="accent1">
                <a:lumMod val="75000"/>
              </a:schemeClr>
            </a:solidFill>
            <a:ln w="9525" cap="flat">
              <a:solidFill>
                <a:schemeClr val="accent1">
                  <a:lumMod val="40000"/>
                  <a:lumOff val="60000"/>
                </a:schemeClr>
              </a:solidFill>
              <a:prstDash val="solid"/>
              <a:round/>
              <a:headEnd/>
              <a:tailEnd/>
            </a:ln>
          </p:spPr>
          <p:txBody>
            <a:bodyPr/>
            <a:lstStyle/>
            <a:p>
              <a:pPr>
                <a:defRPr/>
              </a:pPr>
              <a:endParaRPr lang="en-US">
                <a:solidFill>
                  <a:srgbClr val="636363"/>
                </a:solidFill>
                <a:ea typeface="ＭＳ Ｐゴシック" charset="0"/>
                <a:cs typeface="Arial" charset="0"/>
              </a:endParaRPr>
            </a:p>
          </p:txBody>
        </p:sp>
        <p:sp>
          <p:nvSpPr>
            <p:cNvPr id="101" name="Freeform 188"/>
            <p:cNvSpPr>
              <a:spLocks/>
            </p:cNvSpPr>
            <p:nvPr/>
          </p:nvSpPr>
          <p:spPr bwMode="auto">
            <a:xfrm>
              <a:off x="3191909" y="4312529"/>
              <a:ext cx="92057" cy="87224"/>
            </a:xfrm>
            <a:custGeom>
              <a:avLst/>
              <a:gdLst>
                <a:gd name="T0" fmla="*/ 0 w 35"/>
                <a:gd name="T1" fmla="*/ 0 h 33"/>
                <a:gd name="T2" fmla="*/ 2147483647 w 35"/>
                <a:gd name="T3" fmla="*/ 0 h 33"/>
                <a:gd name="T4" fmla="*/ 2147483647 w 35"/>
                <a:gd name="T5" fmla="*/ 2147483647 h 33"/>
                <a:gd name="T6" fmla="*/ 0 w 35"/>
                <a:gd name="T7" fmla="*/ 2147483647 h 33"/>
                <a:gd name="T8" fmla="*/ 0 w 35"/>
                <a:gd name="T9" fmla="*/ 0 h 33"/>
                <a:gd name="T10" fmla="*/ 0 w 35"/>
                <a:gd name="T11" fmla="*/ 0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0"/>
                  </a:moveTo>
                  <a:lnTo>
                    <a:pt x="35" y="0"/>
                  </a:lnTo>
                  <a:lnTo>
                    <a:pt x="35" y="33"/>
                  </a:lnTo>
                  <a:lnTo>
                    <a:pt x="0" y="33"/>
                  </a:lnTo>
                  <a:lnTo>
                    <a:pt x="0" y="0"/>
                  </a:lnTo>
                  <a:close/>
                </a:path>
              </a:pathLst>
            </a:custGeom>
            <a:solidFill>
              <a:schemeClr val="accent1">
                <a:lumMod val="40000"/>
                <a:lumOff val="60000"/>
              </a:schemeClr>
            </a:solidFill>
            <a:ln w="9525">
              <a:solidFill>
                <a:schemeClr val="accent1">
                  <a:lumMod val="40000"/>
                  <a:lumOff val="60000"/>
                </a:schemeClr>
              </a:solidFill>
              <a:round/>
              <a:headEnd/>
              <a:tailEnd/>
            </a:ln>
          </p:spPr>
          <p:txBody>
            <a:bodyPr/>
            <a:lstStyle/>
            <a:p>
              <a:pPr>
                <a:defRPr/>
              </a:pPr>
              <a:endParaRPr lang="en-US">
                <a:solidFill>
                  <a:srgbClr val="636363"/>
                </a:solidFill>
              </a:endParaRPr>
            </a:p>
          </p:txBody>
        </p:sp>
        <p:sp>
          <p:nvSpPr>
            <p:cNvPr id="102" name="Freeform 188"/>
            <p:cNvSpPr>
              <a:spLocks/>
            </p:cNvSpPr>
            <p:nvPr/>
          </p:nvSpPr>
          <p:spPr bwMode="auto">
            <a:xfrm>
              <a:off x="2768130" y="4283983"/>
              <a:ext cx="92057" cy="87224"/>
            </a:xfrm>
            <a:custGeom>
              <a:avLst/>
              <a:gdLst>
                <a:gd name="T0" fmla="*/ 0 w 35"/>
                <a:gd name="T1" fmla="*/ 0 h 33"/>
                <a:gd name="T2" fmla="*/ 2147483647 w 35"/>
                <a:gd name="T3" fmla="*/ 0 h 33"/>
                <a:gd name="T4" fmla="*/ 2147483647 w 35"/>
                <a:gd name="T5" fmla="*/ 2147483647 h 33"/>
                <a:gd name="T6" fmla="*/ 0 w 35"/>
                <a:gd name="T7" fmla="*/ 2147483647 h 33"/>
                <a:gd name="T8" fmla="*/ 0 w 35"/>
                <a:gd name="T9" fmla="*/ 0 h 33"/>
                <a:gd name="T10" fmla="*/ 0 w 35"/>
                <a:gd name="T11" fmla="*/ 0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0"/>
                  </a:moveTo>
                  <a:lnTo>
                    <a:pt x="35" y="0"/>
                  </a:lnTo>
                  <a:lnTo>
                    <a:pt x="35" y="33"/>
                  </a:lnTo>
                  <a:lnTo>
                    <a:pt x="0" y="33"/>
                  </a:lnTo>
                  <a:lnTo>
                    <a:pt x="0" y="0"/>
                  </a:lnTo>
                  <a:close/>
                </a:path>
              </a:pathLst>
            </a:custGeom>
            <a:solidFill>
              <a:schemeClr val="accent1">
                <a:lumMod val="40000"/>
                <a:lumOff val="60000"/>
              </a:schemeClr>
            </a:solidFill>
            <a:ln w="9525">
              <a:solidFill>
                <a:schemeClr val="accent1">
                  <a:lumMod val="40000"/>
                  <a:lumOff val="60000"/>
                </a:schemeClr>
              </a:solidFill>
              <a:round/>
              <a:headEnd/>
              <a:tailEnd/>
            </a:ln>
          </p:spPr>
          <p:txBody>
            <a:bodyPr/>
            <a:lstStyle/>
            <a:p>
              <a:pPr>
                <a:defRPr/>
              </a:pPr>
              <a:endParaRPr lang="en-US">
                <a:solidFill>
                  <a:srgbClr val="636363"/>
                </a:solidFill>
              </a:endParaRPr>
            </a:p>
          </p:txBody>
        </p:sp>
        <p:sp>
          <p:nvSpPr>
            <p:cNvPr id="103" name="Freeform 85"/>
            <p:cNvSpPr>
              <a:spLocks/>
            </p:cNvSpPr>
            <p:nvPr/>
          </p:nvSpPr>
          <p:spPr bwMode="auto">
            <a:xfrm>
              <a:off x="2380856" y="4049270"/>
              <a:ext cx="1699880" cy="513831"/>
            </a:xfrm>
            <a:custGeom>
              <a:avLst/>
              <a:gdLst>
                <a:gd name="T0" fmla="*/ 0 w 1295"/>
                <a:gd name="T1" fmla="*/ 2147483647 h 425"/>
                <a:gd name="T2" fmla="*/ 0 w 1295"/>
                <a:gd name="T3" fmla="*/ 2147483647 h 425"/>
                <a:gd name="T4" fmla="*/ 2147483647 w 1295"/>
                <a:gd name="T5" fmla="*/ 2147483647 h 425"/>
                <a:gd name="T6" fmla="*/ 2147483647 w 1295"/>
                <a:gd name="T7" fmla="*/ 2147483647 h 425"/>
                <a:gd name="T8" fmla="*/ 2147483647 w 1295"/>
                <a:gd name="T9" fmla="*/ 0 h 425"/>
                <a:gd name="T10" fmla="*/ 0 60000 65536"/>
                <a:gd name="T11" fmla="*/ 0 60000 65536"/>
                <a:gd name="T12" fmla="*/ 0 60000 65536"/>
                <a:gd name="T13" fmla="*/ 0 60000 65536"/>
                <a:gd name="T14" fmla="*/ 0 60000 65536"/>
                <a:gd name="T15" fmla="*/ 0 w 1295"/>
                <a:gd name="T16" fmla="*/ 0 h 425"/>
                <a:gd name="T17" fmla="*/ 1295 w 1295"/>
                <a:gd name="T18" fmla="*/ 425 h 425"/>
              </a:gdLst>
              <a:ahLst/>
              <a:cxnLst>
                <a:cxn ang="T10">
                  <a:pos x="T0" y="T1"/>
                </a:cxn>
                <a:cxn ang="T11">
                  <a:pos x="T2" y="T3"/>
                </a:cxn>
                <a:cxn ang="T12">
                  <a:pos x="T4" y="T5"/>
                </a:cxn>
                <a:cxn ang="T13">
                  <a:pos x="T6" y="T7"/>
                </a:cxn>
                <a:cxn ang="T14">
                  <a:pos x="T8" y="T9"/>
                </a:cxn>
              </a:cxnLst>
              <a:rect l="T15" t="T16" r="T17" b="T18"/>
              <a:pathLst>
                <a:path w="1295" h="425">
                  <a:moveTo>
                    <a:pt x="0" y="425"/>
                  </a:moveTo>
                  <a:lnTo>
                    <a:pt x="0" y="425"/>
                  </a:lnTo>
                  <a:lnTo>
                    <a:pt x="322" y="216"/>
                  </a:lnTo>
                  <a:lnTo>
                    <a:pt x="646" y="252"/>
                  </a:lnTo>
                  <a:lnTo>
                    <a:pt x="1295" y="0"/>
                  </a:lnTo>
                </a:path>
              </a:pathLst>
            </a:custGeom>
            <a:noFill/>
            <a:ln w="31750" cap="flat">
              <a:solidFill>
                <a:schemeClr val="accent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636363"/>
                </a:solidFill>
              </a:endParaRPr>
            </a:p>
          </p:txBody>
        </p:sp>
      </p:grpSp>
      <p:grpSp>
        <p:nvGrpSpPr>
          <p:cNvPr id="104" name="Group 176"/>
          <p:cNvGrpSpPr>
            <a:grpSpLocks/>
          </p:cNvGrpSpPr>
          <p:nvPr/>
        </p:nvGrpSpPr>
        <p:grpSpPr bwMode="auto">
          <a:xfrm>
            <a:off x="5299075" y="3904192"/>
            <a:ext cx="1784350" cy="579437"/>
            <a:chOff x="2361683" y="4515850"/>
            <a:chExt cx="1784213" cy="579428"/>
          </a:xfrm>
        </p:grpSpPr>
        <p:sp>
          <p:nvSpPr>
            <p:cNvPr id="105" name="Freeform 83"/>
            <p:cNvSpPr>
              <a:spLocks/>
            </p:cNvSpPr>
            <p:nvPr/>
          </p:nvSpPr>
          <p:spPr bwMode="auto">
            <a:xfrm>
              <a:off x="2397489" y="4565452"/>
              <a:ext cx="1703164" cy="274528"/>
            </a:xfrm>
            <a:custGeom>
              <a:avLst/>
              <a:gdLst>
                <a:gd name="T0" fmla="*/ 0 w 6667"/>
                <a:gd name="T1" fmla="*/ 0 h 6726"/>
                <a:gd name="T2" fmla="*/ 0 w 6667"/>
                <a:gd name="T3" fmla="*/ 0 h 6726"/>
                <a:gd name="T4" fmla="*/ 2147483647 w 6667"/>
                <a:gd name="T5" fmla="*/ 2147483647 h 6726"/>
                <a:gd name="T6" fmla="*/ 2147483647 w 6667"/>
                <a:gd name="T7" fmla="*/ 2147483647 h 6726"/>
                <a:gd name="T8" fmla="*/ 2147483647 w 6667"/>
                <a:gd name="T9" fmla="*/ 2147483647 h 6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67" h="6726">
                  <a:moveTo>
                    <a:pt x="0" y="0"/>
                  </a:moveTo>
                  <a:lnTo>
                    <a:pt x="0" y="0"/>
                  </a:lnTo>
                  <a:lnTo>
                    <a:pt x="1662" y="4159"/>
                  </a:lnTo>
                  <a:lnTo>
                    <a:pt x="3328" y="5899"/>
                  </a:lnTo>
                  <a:lnTo>
                    <a:pt x="6667" y="6726"/>
                  </a:lnTo>
                </a:path>
              </a:pathLst>
            </a:custGeom>
            <a:noFill/>
            <a:ln w="317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106" name="Oval 169"/>
            <p:cNvSpPr>
              <a:spLocks noChangeArrowheads="1"/>
            </p:cNvSpPr>
            <p:nvPr/>
          </p:nvSpPr>
          <p:spPr bwMode="auto">
            <a:xfrm>
              <a:off x="4042717" y="4801596"/>
              <a:ext cx="103179" cy="104773"/>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sp>
          <p:nvSpPr>
            <p:cNvPr id="107" name="Oval 169"/>
            <p:cNvSpPr>
              <a:spLocks noChangeArrowheads="1"/>
            </p:cNvSpPr>
            <p:nvPr/>
          </p:nvSpPr>
          <p:spPr bwMode="auto">
            <a:xfrm>
              <a:off x="3197728" y="4758733"/>
              <a:ext cx="103180" cy="104773"/>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sp>
          <p:nvSpPr>
            <p:cNvPr id="108" name="Oval 169"/>
            <p:cNvSpPr>
              <a:spLocks noChangeArrowheads="1"/>
            </p:cNvSpPr>
            <p:nvPr/>
          </p:nvSpPr>
          <p:spPr bwMode="auto">
            <a:xfrm>
              <a:off x="2766465" y="4687297"/>
              <a:ext cx="103179" cy="104773"/>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sp>
          <p:nvSpPr>
            <p:cNvPr id="109" name="Oval 169"/>
            <p:cNvSpPr>
              <a:spLocks noChangeArrowheads="1"/>
            </p:cNvSpPr>
            <p:nvPr/>
          </p:nvSpPr>
          <p:spPr bwMode="auto">
            <a:xfrm>
              <a:off x="2361683" y="4515850"/>
              <a:ext cx="103180" cy="104773"/>
            </a:xfrm>
            <a:prstGeom prst="ellipse">
              <a:avLst/>
            </a:prstGeom>
            <a:solidFill>
              <a:schemeClr val="tx1"/>
            </a:solidFill>
            <a:ln w="7938">
              <a:solidFill>
                <a:schemeClr val="tx1"/>
              </a:solidFill>
              <a:round/>
              <a:headEnd/>
              <a:tailEnd/>
            </a:ln>
          </p:spPr>
          <p:txBody>
            <a:bodyPr/>
            <a:lstStyle/>
            <a:p>
              <a:endParaRPr lang="en-US" altLang="en-US">
                <a:solidFill>
                  <a:srgbClr val="636363"/>
                </a:solidFill>
              </a:endParaRPr>
            </a:p>
          </p:txBody>
        </p:sp>
        <p:sp>
          <p:nvSpPr>
            <p:cNvPr id="110" name="Freeform 141"/>
            <p:cNvSpPr>
              <a:spLocks noEditPoints="1"/>
            </p:cNvSpPr>
            <p:nvPr/>
          </p:nvSpPr>
          <p:spPr bwMode="auto">
            <a:xfrm>
              <a:off x="4077640" y="4587286"/>
              <a:ext cx="44447" cy="507992"/>
            </a:xfrm>
            <a:custGeom>
              <a:avLst/>
              <a:gdLst>
                <a:gd name="T0" fmla="*/ 2147483647 w 21"/>
                <a:gd name="T1" fmla="*/ 2147483647 h 172"/>
                <a:gd name="T2" fmla="*/ 2147483647 w 21"/>
                <a:gd name="T3" fmla="*/ 2147483647 h 172"/>
                <a:gd name="T4" fmla="*/ 2147483647 w 21"/>
                <a:gd name="T5" fmla="*/ 0 h 172"/>
                <a:gd name="T6" fmla="*/ 0 w 21"/>
                <a:gd name="T7" fmla="*/ 2147483647 h 172"/>
                <a:gd name="T8" fmla="*/ 2147483647 w 21"/>
                <a:gd name="T9" fmla="*/ 2147483647 h 172"/>
                <a:gd name="T10" fmla="*/ 0 w 21"/>
                <a:gd name="T11" fmla="*/ 0 h 172"/>
                <a:gd name="T12" fmla="*/ 2147483647 w 21"/>
                <a:gd name="T13" fmla="*/ 0 h 172"/>
                <a:gd name="T14" fmla="*/ 0 60000 65536"/>
                <a:gd name="T15" fmla="*/ 0 60000 65536"/>
                <a:gd name="T16" fmla="*/ 0 60000 65536"/>
                <a:gd name="T17" fmla="*/ 0 60000 65536"/>
                <a:gd name="T18" fmla="*/ 0 60000 65536"/>
                <a:gd name="T19" fmla="*/ 0 60000 65536"/>
                <a:gd name="T20" fmla="*/ 0 60000 65536"/>
                <a:gd name="T21" fmla="*/ 0 w 21"/>
                <a:gd name="T22" fmla="*/ 0 h 172"/>
                <a:gd name="T23" fmla="*/ 21 w 21"/>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2">
                  <a:moveTo>
                    <a:pt x="9" y="172"/>
                  </a:moveTo>
                  <a:lnTo>
                    <a:pt x="9" y="85"/>
                  </a:lnTo>
                  <a:lnTo>
                    <a:pt x="9" y="0"/>
                  </a:lnTo>
                  <a:moveTo>
                    <a:pt x="0" y="172"/>
                  </a:moveTo>
                  <a:lnTo>
                    <a:pt x="21" y="172"/>
                  </a:lnTo>
                  <a:moveTo>
                    <a:pt x="0" y="0"/>
                  </a:moveTo>
                  <a:lnTo>
                    <a:pt x="21" y="0"/>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111" name="Freeform 141"/>
            <p:cNvSpPr>
              <a:spLocks noEditPoints="1"/>
            </p:cNvSpPr>
            <p:nvPr/>
          </p:nvSpPr>
          <p:spPr bwMode="auto">
            <a:xfrm>
              <a:off x="3229980" y="4577761"/>
              <a:ext cx="47621" cy="446081"/>
            </a:xfrm>
            <a:custGeom>
              <a:avLst/>
              <a:gdLst>
                <a:gd name="T0" fmla="*/ 2147483647 w 21"/>
                <a:gd name="T1" fmla="*/ 2147483647 h 172"/>
                <a:gd name="T2" fmla="*/ 2147483647 w 21"/>
                <a:gd name="T3" fmla="*/ 2147483647 h 172"/>
                <a:gd name="T4" fmla="*/ 2147483647 w 21"/>
                <a:gd name="T5" fmla="*/ 0 h 172"/>
                <a:gd name="T6" fmla="*/ 0 w 21"/>
                <a:gd name="T7" fmla="*/ 2147483647 h 172"/>
                <a:gd name="T8" fmla="*/ 2147483647 w 21"/>
                <a:gd name="T9" fmla="*/ 2147483647 h 172"/>
                <a:gd name="T10" fmla="*/ 0 w 21"/>
                <a:gd name="T11" fmla="*/ 0 h 172"/>
                <a:gd name="T12" fmla="*/ 2147483647 w 21"/>
                <a:gd name="T13" fmla="*/ 0 h 172"/>
                <a:gd name="T14" fmla="*/ 0 60000 65536"/>
                <a:gd name="T15" fmla="*/ 0 60000 65536"/>
                <a:gd name="T16" fmla="*/ 0 60000 65536"/>
                <a:gd name="T17" fmla="*/ 0 60000 65536"/>
                <a:gd name="T18" fmla="*/ 0 60000 65536"/>
                <a:gd name="T19" fmla="*/ 0 60000 65536"/>
                <a:gd name="T20" fmla="*/ 0 60000 65536"/>
                <a:gd name="T21" fmla="*/ 0 w 21"/>
                <a:gd name="T22" fmla="*/ 0 h 172"/>
                <a:gd name="T23" fmla="*/ 21 w 21"/>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2">
                  <a:moveTo>
                    <a:pt x="9" y="172"/>
                  </a:moveTo>
                  <a:lnTo>
                    <a:pt x="9" y="85"/>
                  </a:lnTo>
                  <a:lnTo>
                    <a:pt x="9" y="0"/>
                  </a:lnTo>
                  <a:moveTo>
                    <a:pt x="0" y="172"/>
                  </a:moveTo>
                  <a:lnTo>
                    <a:pt x="21" y="172"/>
                  </a:lnTo>
                  <a:moveTo>
                    <a:pt x="0" y="0"/>
                  </a:moveTo>
                  <a:lnTo>
                    <a:pt x="21" y="0"/>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sp>
          <p:nvSpPr>
            <p:cNvPr id="112" name="Freeform 141"/>
            <p:cNvSpPr>
              <a:spLocks noEditPoints="1"/>
            </p:cNvSpPr>
            <p:nvPr/>
          </p:nvSpPr>
          <p:spPr bwMode="auto">
            <a:xfrm>
              <a:off x="2796625" y="4530137"/>
              <a:ext cx="44447" cy="403219"/>
            </a:xfrm>
            <a:custGeom>
              <a:avLst/>
              <a:gdLst>
                <a:gd name="T0" fmla="*/ 2147483647 w 21"/>
                <a:gd name="T1" fmla="*/ 2147483647 h 172"/>
                <a:gd name="T2" fmla="*/ 2147483647 w 21"/>
                <a:gd name="T3" fmla="*/ 2147483647 h 172"/>
                <a:gd name="T4" fmla="*/ 2147483647 w 21"/>
                <a:gd name="T5" fmla="*/ 0 h 172"/>
                <a:gd name="T6" fmla="*/ 0 w 21"/>
                <a:gd name="T7" fmla="*/ 2147483647 h 172"/>
                <a:gd name="T8" fmla="*/ 2147483647 w 21"/>
                <a:gd name="T9" fmla="*/ 2147483647 h 172"/>
                <a:gd name="T10" fmla="*/ 0 w 21"/>
                <a:gd name="T11" fmla="*/ 0 h 172"/>
                <a:gd name="T12" fmla="*/ 2147483647 w 21"/>
                <a:gd name="T13" fmla="*/ 0 h 172"/>
                <a:gd name="T14" fmla="*/ 0 60000 65536"/>
                <a:gd name="T15" fmla="*/ 0 60000 65536"/>
                <a:gd name="T16" fmla="*/ 0 60000 65536"/>
                <a:gd name="T17" fmla="*/ 0 60000 65536"/>
                <a:gd name="T18" fmla="*/ 0 60000 65536"/>
                <a:gd name="T19" fmla="*/ 0 60000 65536"/>
                <a:gd name="T20" fmla="*/ 0 60000 65536"/>
                <a:gd name="T21" fmla="*/ 0 w 21"/>
                <a:gd name="T22" fmla="*/ 0 h 172"/>
                <a:gd name="T23" fmla="*/ 21 w 21"/>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2">
                  <a:moveTo>
                    <a:pt x="9" y="172"/>
                  </a:moveTo>
                  <a:lnTo>
                    <a:pt x="9" y="85"/>
                  </a:lnTo>
                  <a:lnTo>
                    <a:pt x="9" y="0"/>
                  </a:lnTo>
                  <a:moveTo>
                    <a:pt x="0" y="172"/>
                  </a:moveTo>
                  <a:lnTo>
                    <a:pt x="21" y="172"/>
                  </a:lnTo>
                  <a:moveTo>
                    <a:pt x="0" y="0"/>
                  </a:moveTo>
                  <a:lnTo>
                    <a:pt x="21" y="0"/>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636363"/>
                </a:solidFill>
              </a:endParaRPr>
            </a:p>
          </p:txBody>
        </p:sp>
      </p:grpSp>
      <p:sp>
        <p:nvSpPr>
          <p:cNvPr id="114" name="Freeform 113"/>
          <p:cNvSpPr>
            <a:spLocks/>
          </p:cNvSpPr>
          <p:nvPr/>
        </p:nvSpPr>
        <p:spPr bwMode="auto">
          <a:xfrm>
            <a:off x="5329533" y="2349726"/>
            <a:ext cx="1701043" cy="1602302"/>
          </a:xfrm>
          <a:custGeom>
            <a:avLst/>
            <a:gdLst>
              <a:gd name="T0" fmla="*/ 0 w 6660"/>
              <a:gd name="T1" fmla="*/ 2147483647 h 8446"/>
              <a:gd name="T2" fmla="*/ 0 w 6660"/>
              <a:gd name="T3" fmla="*/ 2147483647 h 8446"/>
              <a:gd name="T4" fmla="*/ 2147483647 w 6660"/>
              <a:gd name="T5" fmla="*/ 2147483647 h 8446"/>
              <a:gd name="T6" fmla="*/ 2147483647 w 6660"/>
              <a:gd name="T7" fmla="*/ 2147483647 h 8446"/>
              <a:gd name="T8" fmla="*/ 2147483647 w 6660"/>
              <a:gd name="T9" fmla="*/ 0 h 84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60" h="8446">
                <a:moveTo>
                  <a:pt x="0" y="8446"/>
                </a:moveTo>
                <a:lnTo>
                  <a:pt x="0" y="8446"/>
                </a:lnTo>
                <a:lnTo>
                  <a:pt x="1658" y="6153"/>
                </a:lnTo>
                <a:lnTo>
                  <a:pt x="3324" y="2638"/>
                </a:lnTo>
                <a:lnTo>
                  <a:pt x="6660" y="0"/>
                </a:lnTo>
              </a:path>
            </a:pathLst>
          </a:custGeom>
          <a:noFill/>
          <a:ln w="31750" cap="flat">
            <a:solidFill>
              <a:srgbClr val="1955A6"/>
            </a:solidFill>
            <a:prstDash val="solid"/>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115" name="Freeform 207"/>
          <p:cNvSpPr>
            <a:spLocks/>
          </p:cNvSpPr>
          <p:nvPr/>
        </p:nvSpPr>
        <p:spPr bwMode="auto">
          <a:xfrm>
            <a:off x="6982389" y="2285182"/>
            <a:ext cx="123263" cy="132829"/>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1955A6"/>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116" name="Freeform 202"/>
          <p:cNvSpPr>
            <a:spLocks noEditPoints="1"/>
          </p:cNvSpPr>
          <p:nvPr/>
        </p:nvSpPr>
        <p:spPr bwMode="auto">
          <a:xfrm>
            <a:off x="7004366" y="2092853"/>
            <a:ext cx="57221" cy="505861"/>
          </a:xfrm>
          <a:custGeom>
            <a:avLst/>
            <a:gdLst>
              <a:gd name="T0" fmla="*/ 2147483647 w 21"/>
              <a:gd name="T1" fmla="*/ 2147483647 h 182"/>
              <a:gd name="T2" fmla="*/ 2147483647 w 21"/>
              <a:gd name="T3" fmla="*/ 2147483647 h 182"/>
              <a:gd name="T4" fmla="*/ 2147483647 w 21"/>
              <a:gd name="T5" fmla="*/ 0 h 182"/>
              <a:gd name="T6" fmla="*/ 0 w 21"/>
              <a:gd name="T7" fmla="*/ 2147483647 h 182"/>
              <a:gd name="T8" fmla="*/ 2147483647 w 21"/>
              <a:gd name="T9" fmla="*/ 2147483647 h 182"/>
              <a:gd name="T10" fmla="*/ 0 w 21"/>
              <a:gd name="T11" fmla="*/ 0 h 182"/>
              <a:gd name="T12" fmla="*/ 2147483647 w 21"/>
              <a:gd name="T13" fmla="*/ 0 h 182"/>
              <a:gd name="T14" fmla="*/ 0 60000 65536"/>
              <a:gd name="T15" fmla="*/ 0 60000 65536"/>
              <a:gd name="T16" fmla="*/ 0 60000 65536"/>
              <a:gd name="T17" fmla="*/ 0 60000 65536"/>
              <a:gd name="T18" fmla="*/ 0 60000 65536"/>
              <a:gd name="T19" fmla="*/ 0 60000 65536"/>
              <a:gd name="T20" fmla="*/ 0 60000 65536"/>
              <a:gd name="T21" fmla="*/ 0 w 21"/>
              <a:gd name="T22" fmla="*/ 0 h 182"/>
              <a:gd name="T23" fmla="*/ 21 w 21"/>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2">
                <a:moveTo>
                  <a:pt x="11" y="182"/>
                </a:moveTo>
                <a:lnTo>
                  <a:pt x="11" y="97"/>
                </a:lnTo>
                <a:lnTo>
                  <a:pt x="11" y="0"/>
                </a:lnTo>
                <a:moveTo>
                  <a:pt x="0" y="182"/>
                </a:moveTo>
                <a:lnTo>
                  <a:pt x="21" y="182"/>
                </a:lnTo>
                <a:moveTo>
                  <a:pt x="0" y="0"/>
                </a:moveTo>
                <a:lnTo>
                  <a:pt x="21" y="0"/>
                </a:lnTo>
              </a:path>
            </a:pathLst>
          </a:custGeom>
          <a:noFill/>
          <a:ln w="9525">
            <a:solidFill>
              <a:srgbClr val="1955A6"/>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117" name="Freeform 202"/>
          <p:cNvSpPr>
            <a:spLocks noEditPoints="1"/>
          </p:cNvSpPr>
          <p:nvPr/>
        </p:nvSpPr>
        <p:spPr bwMode="auto">
          <a:xfrm>
            <a:off x="6146831" y="2621586"/>
            <a:ext cx="57221" cy="448701"/>
          </a:xfrm>
          <a:custGeom>
            <a:avLst/>
            <a:gdLst>
              <a:gd name="T0" fmla="*/ 2147483647 w 21"/>
              <a:gd name="T1" fmla="*/ 2147483647 h 182"/>
              <a:gd name="T2" fmla="*/ 2147483647 w 21"/>
              <a:gd name="T3" fmla="*/ 2147483647 h 182"/>
              <a:gd name="T4" fmla="*/ 2147483647 w 21"/>
              <a:gd name="T5" fmla="*/ 0 h 182"/>
              <a:gd name="T6" fmla="*/ 0 w 21"/>
              <a:gd name="T7" fmla="*/ 2147483647 h 182"/>
              <a:gd name="T8" fmla="*/ 2147483647 w 21"/>
              <a:gd name="T9" fmla="*/ 2147483647 h 182"/>
              <a:gd name="T10" fmla="*/ 0 w 21"/>
              <a:gd name="T11" fmla="*/ 0 h 182"/>
              <a:gd name="T12" fmla="*/ 2147483647 w 21"/>
              <a:gd name="T13" fmla="*/ 0 h 182"/>
              <a:gd name="T14" fmla="*/ 0 60000 65536"/>
              <a:gd name="T15" fmla="*/ 0 60000 65536"/>
              <a:gd name="T16" fmla="*/ 0 60000 65536"/>
              <a:gd name="T17" fmla="*/ 0 60000 65536"/>
              <a:gd name="T18" fmla="*/ 0 60000 65536"/>
              <a:gd name="T19" fmla="*/ 0 60000 65536"/>
              <a:gd name="T20" fmla="*/ 0 60000 65536"/>
              <a:gd name="T21" fmla="*/ 0 w 21"/>
              <a:gd name="T22" fmla="*/ 0 h 182"/>
              <a:gd name="T23" fmla="*/ 21 w 21"/>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2">
                <a:moveTo>
                  <a:pt x="11" y="182"/>
                </a:moveTo>
                <a:lnTo>
                  <a:pt x="11" y="97"/>
                </a:lnTo>
                <a:lnTo>
                  <a:pt x="11" y="0"/>
                </a:lnTo>
                <a:moveTo>
                  <a:pt x="0" y="182"/>
                </a:moveTo>
                <a:lnTo>
                  <a:pt x="21" y="182"/>
                </a:lnTo>
                <a:moveTo>
                  <a:pt x="0" y="0"/>
                </a:moveTo>
                <a:lnTo>
                  <a:pt x="21" y="0"/>
                </a:lnTo>
              </a:path>
            </a:pathLst>
          </a:custGeom>
          <a:noFill/>
          <a:ln w="9525">
            <a:solidFill>
              <a:srgbClr val="1955A6"/>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118" name="Freeform 207"/>
          <p:cNvSpPr>
            <a:spLocks/>
          </p:cNvSpPr>
          <p:nvPr/>
        </p:nvSpPr>
        <p:spPr bwMode="auto">
          <a:xfrm>
            <a:off x="6115324" y="2790097"/>
            <a:ext cx="123263" cy="132829"/>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1955A6"/>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119" name="Freeform 207"/>
          <p:cNvSpPr>
            <a:spLocks/>
          </p:cNvSpPr>
          <p:nvPr/>
        </p:nvSpPr>
        <p:spPr bwMode="auto">
          <a:xfrm>
            <a:off x="5681791" y="3452202"/>
            <a:ext cx="123263" cy="132829"/>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1955A6"/>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120" name="Freeform 202"/>
          <p:cNvSpPr>
            <a:spLocks noEditPoints="1"/>
          </p:cNvSpPr>
          <p:nvPr/>
        </p:nvSpPr>
        <p:spPr bwMode="auto">
          <a:xfrm>
            <a:off x="5722825" y="3302744"/>
            <a:ext cx="47692" cy="405831"/>
          </a:xfrm>
          <a:custGeom>
            <a:avLst/>
            <a:gdLst>
              <a:gd name="T0" fmla="*/ 2147483647 w 21"/>
              <a:gd name="T1" fmla="*/ 2147483647 h 182"/>
              <a:gd name="T2" fmla="*/ 2147483647 w 21"/>
              <a:gd name="T3" fmla="*/ 2147483647 h 182"/>
              <a:gd name="T4" fmla="*/ 2147483647 w 21"/>
              <a:gd name="T5" fmla="*/ 0 h 182"/>
              <a:gd name="T6" fmla="*/ 0 w 21"/>
              <a:gd name="T7" fmla="*/ 2147483647 h 182"/>
              <a:gd name="T8" fmla="*/ 2147483647 w 21"/>
              <a:gd name="T9" fmla="*/ 2147483647 h 182"/>
              <a:gd name="T10" fmla="*/ 0 w 21"/>
              <a:gd name="T11" fmla="*/ 0 h 182"/>
              <a:gd name="T12" fmla="*/ 2147483647 w 21"/>
              <a:gd name="T13" fmla="*/ 0 h 182"/>
              <a:gd name="T14" fmla="*/ 0 60000 65536"/>
              <a:gd name="T15" fmla="*/ 0 60000 65536"/>
              <a:gd name="T16" fmla="*/ 0 60000 65536"/>
              <a:gd name="T17" fmla="*/ 0 60000 65536"/>
              <a:gd name="T18" fmla="*/ 0 60000 65536"/>
              <a:gd name="T19" fmla="*/ 0 60000 65536"/>
              <a:gd name="T20" fmla="*/ 0 60000 65536"/>
              <a:gd name="T21" fmla="*/ 0 w 21"/>
              <a:gd name="T22" fmla="*/ 0 h 182"/>
              <a:gd name="T23" fmla="*/ 21 w 21"/>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2">
                <a:moveTo>
                  <a:pt x="11" y="182"/>
                </a:moveTo>
                <a:lnTo>
                  <a:pt x="11" y="97"/>
                </a:lnTo>
                <a:lnTo>
                  <a:pt x="11" y="0"/>
                </a:lnTo>
                <a:moveTo>
                  <a:pt x="0" y="182"/>
                </a:moveTo>
                <a:lnTo>
                  <a:pt x="21" y="182"/>
                </a:lnTo>
                <a:moveTo>
                  <a:pt x="0" y="0"/>
                </a:moveTo>
                <a:lnTo>
                  <a:pt x="21" y="0"/>
                </a:lnTo>
              </a:path>
            </a:pathLst>
          </a:custGeom>
          <a:noFill/>
          <a:ln w="9525">
            <a:solidFill>
              <a:srgbClr val="1955A6"/>
            </a:solidFill>
            <a:round/>
            <a:headEnd/>
            <a:tailEnd/>
          </a:ln>
          <a:extLst>
            <a:ext uri="{909E8E84-426E-40DD-AFC4-6F175D3DCCD1}">
              <a14:hiddenFill xmlns:a14="http://schemas.microsoft.com/office/drawing/2010/main">
                <a:solidFill>
                  <a:srgbClr val="FFFFFF"/>
                </a:solidFill>
              </a14:hiddenFill>
            </a:ext>
          </a:extLst>
        </p:spPr>
        <p:txBody>
          <a:bodyPr lIns="91406" tIns="45702" rIns="91406" bIns="45702"/>
          <a:lstStyle/>
          <a:p>
            <a:endParaRPr lang="en-GB">
              <a:solidFill>
                <a:srgbClr val="636363"/>
              </a:solidFill>
            </a:endParaRPr>
          </a:p>
        </p:txBody>
      </p:sp>
      <p:sp>
        <p:nvSpPr>
          <p:cNvPr id="121" name="Freeform 207"/>
          <p:cNvSpPr>
            <a:spLocks/>
          </p:cNvSpPr>
          <p:nvPr/>
        </p:nvSpPr>
        <p:spPr bwMode="auto">
          <a:xfrm>
            <a:off x="5305427" y="3876138"/>
            <a:ext cx="123263" cy="132829"/>
          </a:xfrm>
          <a:custGeom>
            <a:avLst/>
            <a:gdLst>
              <a:gd name="T0" fmla="*/ 2147483647 w 47"/>
              <a:gd name="T1" fmla="*/ 2147483647 h 50"/>
              <a:gd name="T2" fmla="*/ 0 w 47"/>
              <a:gd name="T3" fmla="*/ 2147483647 h 50"/>
              <a:gd name="T4" fmla="*/ 2147483647 w 47"/>
              <a:gd name="T5" fmla="*/ 0 h 50"/>
              <a:gd name="T6" fmla="*/ 2147483647 w 47"/>
              <a:gd name="T7" fmla="*/ 2147483647 h 50"/>
              <a:gd name="T8" fmla="*/ 2147483647 w 47"/>
              <a:gd name="T9" fmla="*/ 2147483647 h 50"/>
              <a:gd name="T10" fmla="*/ 2147483647 w 47"/>
              <a:gd name="T11" fmla="*/ 2147483647 h 50"/>
              <a:gd name="T12" fmla="*/ 0 60000 65536"/>
              <a:gd name="T13" fmla="*/ 0 60000 65536"/>
              <a:gd name="T14" fmla="*/ 0 60000 65536"/>
              <a:gd name="T15" fmla="*/ 0 60000 65536"/>
              <a:gd name="T16" fmla="*/ 0 60000 65536"/>
              <a:gd name="T17" fmla="*/ 0 60000 65536"/>
              <a:gd name="T18" fmla="*/ 0 w 47"/>
              <a:gd name="T19" fmla="*/ 0 h 50"/>
              <a:gd name="T20" fmla="*/ 47 w 4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7" h="50">
                <a:moveTo>
                  <a:pt x="24" y="50"/>
                </a:moveTo>
                <a:lnTo>
                  <a:pt x="0" y="26"/>
                </a:lnTo>
                <a:lnTo>
                  <a:pt x="24" y="0"/>
                </a:lnTo>
                <a:lnTo>
                  <a:pt x="47" y="26"/>
                </a:lnTo>
                <a:lnTo>
                  <a:pt x="24" y="50"/>
                </a:lnTo>
                <a:close/>
              </a:path>
            </a:pathLst>
          </a:custGeom>
          <a:solidFill>
            <a:srgbClr val="1955A6"/>
          </a:solidFill>
          <a:ln w="7938" cap="flat">
            <a:solidFill>
              <a:srgbClr val="1955A6"/>
            </a:solidFill>
            <a:prstDash val="solid"/>
            <a:round/>
            <a:headEnd/>
            <a:tailEnd/>
          </a:ln>
        </p:spPr>
        <p:txBody>
          <a:bodyPr lIns="91406" tIns="45702" rIns="91406" bIns="45702"/>
          <a:lstStyle/>
          <a:p>
            <a:endParaRPr lang="en-GB">
              <a:solidFill>
                <a:srgbClr val="636363"/>
              </a:solidFill>
            </a:endParaRPr>
          </a:p>
        </p:txBody>
      </p:sp>
      <p:sp>
        <p:nvSpPr>
          <p:cNvPr id="122" name="TextBox 220"/>
          <p:cNvSpPr txBox="1">
            <a:spLocks noChangeArrowheads="1"/>
          </p:cNvSpPr>
          <p:nvPr/>
        </p:nvSpPr>
        <p:spPr bwMode="auto">
          <a:xfrm>
            <a:off x="1770064" y="1257827"/>
            <a:ext cx="1895002" cy="4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2000" dirty="0">
                <a:solidFill>
                  <a:srgbClr val="D57800"/>
                </a:solidFill>
              </a:rPr>
              <a:t>Lumbar Spine</a:t>
            </a:r>
          </a:p>
        </p:txBody>
      </p:sp>
      <p:sp>
        <p:nvSpPr>
          <p:cNvPr id="123" name="TextBox 221"/>
          <p:cNvSpPr txBox="1">
            <a:spLocks noChangeArrowheads="1"/>
          </p:cNvSpPr>
          <p:nvPr/>
        </p:nvSpPr>
        <p:spPr bwMode="auto">
          <a:xfrm>
            <a:off x="6408738" y="1257827"/>
            <a:ext cx="1262008" cy="4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2000">
                <a:solidFill>
                  <a:srgbClr val="D57800"/>
                </a:solidFill>
              </a:rPr>
              <a:t>Total Hip</a:t>
            </a:r>
          </a:p>
        </p:txBody>
      </p:sp>
      <p:cxnSp>
        <p:nvCxnSpPr>
          <p:cNvPr id="124" name="Straight Connector 223"/>
          <p:cNvCxnSpPr>
            <a:cxnSpLocks noChangeShapeType="1"/>
          </p:cNvCxnSpPr>
          <p:nvPr/>
        </p:nvCxnSpPr>
        <p:spPr bwMode="auto">
          <a:xfrm>
            <a:off x="2901822" y="6019661"/>
            <a:ext cx="290512" cy="0"/>
          </a:xfrm>
          <a:prstGeom prst="line">
            <a:avLst/>
          </a:prstGeom>
          <a:noFill/>
          <a:ln w="57150">
            <a:solidFill>
              <a:srgbClr val="1955A6"/>
            </a:solidFill>
            <a:round/>
            <a:headEnd/>
            <a:tailEnd/>
          </a:ln>
          <a:extLst>
            <a:ext uri="{909E8E84-426E-40DD-AFC4-6F175D3DCCD1}">
              <a14:hiddenFill xmlns:a14="http://schemas.microsoft.com/office/drawing/2010/main">
                <a:noFill/>
              </a14:hiddenFill>
            </a:ext>
          </a:extLst>
        </p:spPr>
      </p:cxnSp>
      <p:sp>
        <p:nvSpPr>
          <p:cNvPr id="125" name="TextBox 735"/>
          <p:cNvSpPr txBox="1">
            <a:spLocks noChangeArrowheads="1"/>
          </p:cNvSpPr>
          <p:nvPr/>
        </p:nvSpPr>
        <p:spPr bwMode="auto">
          <a:xfrm>
            <a:off x="3158997" y="5867262"/>
            <a:ext cx="2587625"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1400">
                <a:solidFill>
                  <a:srgbClr val="636363"/>
                </a:solidFill>
              </a:rPr>
              <a:t>Romosozumab 210 mg QM</a:t>
            </a:r>
          </a:p>
        </p:txBody>
      </p:sp>
      <p:cxnSp>
        <p:nvCxnSpPr>
          <p:cNvPr id="127" name="Straight Connector 226"/>
          <p:cNvCxnSpPr>
            <a:cxnSpLocks noChangeShapeType="1"/>
          </p:cNvCxnSpPr>
          <p:nvPr/>
        </p:nvCxnSpPr>
        <p:spPr bwMode="auto">
          <a:xfrm>
            <a:off x="5649784" y="6013223"/>
            <a:ext cx="29051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cxnSp>
      <p:sp>
        <p:nvSpPr>
          <p:cNvPr id="128" name="TextBox 735"/>
          <p:cNvSpPr txBox="1">
            <a:spLocks noChangeArrowheads="1"/>
          </p:cNvSpPr>
          <p:nvPr/>
        </p:nvSpPr>
        <p:spPr bwMode="auto">
          <a:xfrm>
            <a:off x="5907320" y="5867261"/>
            <a:ext cx="1434739"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1400">
                <a:solidFill>
                  <a:srgbClr val="636363"/>
                </a:solidFill>
              </a:rPr>
              <a:t>ALN</a:t>
            </a:r>
          </a:p>
        </p:txBody>
      </p:sp>
      <p:cxnSp>
        <p:nvCxnSpPr>
          <p:cNvPr id="130" name="Straight Connector 229"/>
          <p:cNvCxnSpPr>
            <a:cxnSpLocks noChangeShapeType="1"/>
          </p:cNvCxnSpPr>
          <p:nvPr/>
        </p:nvCxnSpPr>
        <p:spPr bwMode="auto">
          <a:xfrm>
            <a:off x="6580061" y="6005373"/>
            <a:ext cx="290513" cy="0"/>
          </a:xfrm>
          <a:prstGeom prst="line">
            <a:avLst/>
          </a:prstGeom>
          <a:noFill/>
          <a:ln w="57150">
            <a:solidFill>
              <a:schemeClr val="accent1">
                <a:lumMod val="40000"/>
                <a:lumOff val="60000"/>
              </a:schemeClr>
            </a:solidFill>
            <a:round/>
            <a:headEnd/>
            <a:tailEnd/>
          </a:ln>
          <a:extLst>
            <a:ext uri="{909E8E84-426E-40DD-AFC4-6F175D3DCCD1}">
              <a14:hiddenFill xmlns:a14="http://schemas.microsoft.com/office/drawing/2010/main">
                <a:noFill/>
              </a14:hiddenFill>
            </a:ext>
          </a:extLst>
        </p:spPr>
      </p:cxnSp>
      <p:sp>
        <p:nvSpPr>
          <p:cNvPr id="131" name="TextBox 735"/>
          <p:cNvSpPr txBox="1">
            <a:spLocks noChangeArrowheads="1"/>
          </p:cNvSpPr>
          <p:nvPr/>
        </p:nvSpPr>
        <p:spPr bwMode="auto">
          <a:xfrm>
            <a:off x="6837354" y="5867262"/>
            <a:ext cx="1433393" cy="2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1200">
                <a:solidFill>
                  <a:srgbClr val="636363"/>
                </a:solidFill>
              </a:rPr>
              <a:t>TPTD</a:t>
            </a:r>
          </a:p>
        </p:txBody>
      </p:sp>
      <p:cxnSp>
        <p:nvCxnSpPr>
          <p:cNvPr id="133" name="Straight Connector 233"/>
          <p:cNvCxnSpPr>
            <a:cxnSpLocks noChangeShapeType="1"/>
          </p:cNvCxnSpPr>
          <p:nvPr/>
        </p:nvCxnSpPr>
        <p:spPr bwMode="auto">
          <a:xfrm>
            <a:off x="7537322" y="6012747"/>
            <a:ext cx="2905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134" name="TextBox 735"/>
          <p:cNvSpPr txBox="1">
            <a:spLocks noChangeArrowheads="1"/>
          </p:cNvSpPr>
          <p:nvPr/>
        </p:nvSpPr>
        <p:spPr bwMode="auto">
          <a:xfrm>
            <a:off x="7794497" y="5845140"/>
            <a:ext cx="1433512"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1400">
                <a:solidFill>
                  <a:srgbClr val="636363"/>
                </a:solidFill>
              </a:rPr>
              <a:t>Placebo</a:t>
            </a:r>
          </a:p>
        </p:txBody>
      </p:sp>
      <p:sp>
        <p:nvSpPr>
          <p:cNvPr id="135" name="Rectangle 2"/>
          <p:cNvSpPr>
            <a:spLocks noChangeArrowheads="1"/>
          </p:cNvSpPr>
          <p:nvPr/>
        </p:nvSpPr>
        <p:spPr bwMode="auto">
          <a:xfrm>
            <a:off x="6521451" y="6132985"/>
            <a:ext cx="2290943" cy="2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p>
            <a:r>
              <a:rPr lang="en-US" altLang="en-US" sz="1100">
                <a:solidFill>
                  <a:srgbClr val="FFFFFF"/>
                </a:solidFill>
              </a:rPr>
              <a:t>McClung et al. </a:t>
            </a:r>
            <a:r>
              <a:rPr lang="en-US" altLang="en-US" sz="1100" i="1">
                <a:solidFill>
                  <a:srgbClr val="FFFFFF"/>
                </a:solidFill>
              </a:rPr>
              <a:t>NEJM </a:t>
            </a:r>
            <a:r>
              <a:rPr lang="en-US" altLang="en-US" sz="1100">
                <a:solidFill>
                  <a:srgbClr val="FFFFFF"/>
                </a:solidFill>
              </a:rPr>
              <a:t>2014;370:5.</a:t>
            </a:r>
          </a:p>
        </p:txBody>
      </p:sp>
      <p:sp>
        <p:nvSpPr>
          <p:cNvPr id="136" name="Rectangle 4"/>
          <p:cNvSpPr>
            <a:spLocks noChangeArrowheads="1"/>
          </p:cNvSpPr>
          <p:nvPr/>
        </p:nvSpPr>
        <p:spPr bwMode="auto">
          <a:xfrm>
            <a:off x="322697" y="5867261"/>
            <a:ext cx="4572000"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p>
            <a:r>
              <a:rPr lang="en-US" altLang="en-US" sz="1400" dirty="0">
                <a:solidFill>
                  <a:srgbClr val="636363"/>
                </a:solidFill>
              </a:rPr>
              <a:t>Data are means and 95% CIs</a:t>
            </a:r>
          </a:p>
        </p:txBody>
      </p:sp>
      <p:sp>
        <p:nvSpPr>
          <p:cNvPr id="137" name="TextBox 98"/>
          <p:cNvSpPr txBox="1">
            <a:spLocks noChangeArrowheads="1"/>
          </p:cNvSpPr>
          <p:nvPr/>
        </p:nvSpPr>
        <p:spPr bwMode="auto">
          <a:xfrm>
            <a:off x="1965326" y="1946802"/>
            <a:ext cx="755138"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1600">
                <a:solidFill>
                  <a:srgbClr val="636363"/>
                </a:solidFill>
                <a:cs typeface="Arial" charset="0"/>
              </a:rPr>
              <a:t>11.3%</a:t>
            </a:r>
          </a:p>
        </p:txBody>
      </p:sp>
      <p:sp>
        <p:nvSpPr>
          <p:cNvPr id="138" name="TextBox 96"/>
          <p:cNvSpPr txBox="1">
            <a:spLocks noChangeArrowheads="1"/>
          </p:cNvSpPr>
          <p:nvPr/>
        </p:nvSpPr>
        <p:spPr bwMode="auto">
          <a:xfrm>
            <a:off x="6373813" y="1864252"/>
            <a:ext cx="652674"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en-US" sz="1600">
                <a:solidFill>
                  <a:srgbClr val="636363"/>
                </a:solidFill>
                <a:cs typeface="Arial" charset="0"/>
              </a:rPr>
              <a:t>4.1%</a:t>
            </a:r>
          </a:p>
        </p:txBody>
      </p:sp>
      <p:grpSp>
        <p:nvGrpSpPr>
          <p:cNvPr id="139" name="Group 2"/>
          <p:cNvGrpSpPr>
            <a:grpSpLocks/>
          </p:cNvGrpSpPr>
          <p:nvPr/>
        </p:nvGrpSpPr>
        <p:grpSpPr bwMode="auto">
          <a:xfrm>
            <a:off x="5100640" y="4974167"/>
            <a:ext cx="3895725" cy="96837"/>
            <a:chOff x="5100638" y="5541963"/>
            <a:chExt cx="3895725" cy="97154"/>
          </a:xfrm>
        </p:grpSpPr>
        <p:cxnSp>
          <p:nvCxnSpPr>
            <p:cNvPr id="140" name="Straight Connector 114"/>
            <p:cNvCxnSpPr>
              <a:cxnSpLocks noChangeShapeType="1"/>
            </p:cNvCxnSpPr>
            <p:nvPr/>
          </p:nvCxnSpPr>
          <p:spPr bwMode="auto">
            <a:xfrm flipH="1">
              <a:off x="5100638" y="5541963"/>
              <a:ext cx="389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41" name="Group 1"/>
            <p:cNvGrpSpPr>
              <a:grpSpLocks/>
            </p:cNvGrpSpPr>
            <p:nvPr/>
          </p:nvGrpSpPr>
          <p:grpSpPr bwMode="auto">
            <a:xfrm>
              <a:off x="5350664" y="5547677"/>
              <a:ext cx="3364711" cy="91440"/>
              <a:chOff x="5350664" y="5929629"/>
              <a:chExt cx="3364711" cy="91440"/>
            </a:xfrm>
          </p:grpSpPr>
          <p:cxnSp>
            <p:nvCxnSpPr>
              <p:cNvPr id="142" name="Straight Connector 166"/>
              <p:cNvCxnSpPr>
                <a:cxnSpLocks noChangeShapeType="1"/>
              </p:cNvCxnSpPr>
              <p:nvPr/>
            </p:nvCxnSpPr>
            <p:spPr bwMode="auto">
              <a:xfrm flipV="1">
                <a:off x="5755481" y="5929629"/>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3" name="Straight Connector 168"/>
              <p:cNvCxnSpPr>
                <a:cxnSpLocks noChangeShapeType="1"/>
              </p:cNvCxnSpPr>
              <p:nvPr/>
            </p:nvCxnSpPr>
            <p:spPr bwMode="auto">
              <a:xfrm flipV="1">
                <a:off x="6186531" y="5929629"/>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4" name="Straight Connector 169"/>
              <p:cNvCxnSpPr>
                <a:cxnSpLocks noChangeShapeType="1"/>
              </p:cNvCxnSpPr>
              <p:nvPr/>
            </p:nvCxnSpPr>
            <p:spPr bwMode="auto">
              <a:xfrm flipV="1">
                <a:off x="5350664" y="5929629"/>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5" name="Straight Connector 170"/>
              <p:cNvCxnSpPr>
                <a:cxnSpLocks noChangeShapeType="1"/>
              </p:cNvCxnSpPr>
              <p:nvPr/>
            </p:nvCxnSpPr>
            <p:spPr bwMode="auto">
              <a:xfrm flipV="1">
                <a:off x="6608763" y="5929629"/>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6" name="Straight Connector 171"/>
              <p:cNvCxnSpPr>
                <a:cxnSpLocks noChangeShapeType="1"/>
              </p:cNvCxnSpPr>
              <p:nvPr/>
            </p:nvCxnSpPr>
            <p:spPr bwMode="auto">
              <a:xfrm flipV="1">
                <a:off x="7045050" y="5929629"/>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7" name="Straight Connector 172"/>
              <p:cNvCxnSpPr>
                <a:cxnSpLocks noChangeShapeType="1"/>
              </p:cNvCxnSpPr>
              <p:nvPr/>
            </p:nvCxnSpPr>
            <p:spPr bwMode="auto">
              <a:xfrm flipV="1">
                <a:off x="7874002" y="5929629"/>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8" name="Straight Connector 173"/>
              <p:cNvCxnSpPr>
                <a:cxnSpLocks noChangeShapeType="1"/>
              </p:cNvCxnSpPr>
              <p:nvPr/>
            </p:nvCxnSpPr>
            <p:spPr bwMode="auto">
              <a:xfrm flipV="1">
                <a:off x="8715375" y="5929629"/>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149" name="Group 3"/>
          <p:cNvGrpSpPr>
            <a:grpSpLocks/>
          </p:cNvGrpSpPr>
          <p:nvPr/>
        </p:nvGrpSpPr>
        <p:grpSpPr bwMode="auto">
          <a:xfrm>
            <a:off x="819152" y="4974167"/>
            <a:ext cx="3895725" cy="96837"/>
            <a:chOff x="819150" y="5541963"/>
            <a:chExt cx="3895725" cy="97154"/>
          </a:xfrm>
        </p:grpSpPr>
        <p:cxnSp>
          <p:nvCxnSpPr>
            <p:cNvPr id="150" name="Straight Connector 114"/>
            <p:cNvCxnSpPr>
              <a:cxnSpLocks noChangeShapeType="1"/>
            </p:cNvCxnSpPr>
            <p:nvPr/>
          </p:nvCxnSpPr>
          <p:spPr bwMode="auto">
            <a:xfrm flipH="1">
              <a:off x="819150" y="5541963"/>
              <a:ext cx="3895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51" name="Straight Connector 189"/>
            <p:cNvCxnSpPr>
              <a:cxnSpLocks noChangeShapeType="1"/>
            </p:cNvCxnSpPr>
            <p:nvPr/>
          </p:nvCxnSpPr>
          <p:spPr bwMode="auto">
            <a:xfrm flipV="1">
              <a:off x="1531143" y="5547677"/>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2" name="Straight Connector 190"/>
            <p:cNvCxnSpPr>
              <a:cxnSpLocks noChangeShapeType="1"/>
            </p:cNvCxnSpPr>
            <p:nvPr/>
          </p:nvCxnSpPr>
          <p:spPr bwMode="auto">
            <a:xfrm flipV="1">
              <a:off x="1962193" y="5547677"/>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3" name="Straight Connector 191"/>
            <p:cNvCxnSpPr>
              <a:cxnSpLocks noChangeShapeType="1"/>
            </p:cNvCxnSpPr>
            <p:nvPr/>
          </p:nvCxnSpPr>
          <p:spPr bwMode="auto">
            <a:xfrm flipV="1">
              <a:off x="1069176" y="5547677"/>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4" name="Straight Connector 192"/>
            <p:cNvCxnSpPr>
              <a:cxnSpLocks noChangeShapeType="1"/>
            </p:cNvCxnSpPr>
            <p:nvPr/>
          </p:nvCxnSpPr>
          <p:spPr bwMode="auto">
            <a:xfrm flipV="1">
              <a:off x="2371725" y="5547677"/>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5" name="Straight Connector 193"/>
            <p:cNvCxnSpPr>
              <a:cxnSpLocks noChangeShapeType="1"/>
            </p:cNvCxnSpPr>
            <p:nvPr/>
          </p:nvCxnSpPr>
          <p:spPr bwMode="auto">
            <a:xfrm flipV="1">
              <a:off x="2808012" y="5547677"/>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6" name="Straight Connector 194"/>
            <p:cNvCxnSpPr>
              <a:cxnSpLocks noChangeShapeType="1"/>
            </p:cNvCxnSpPr>
            <p:nvPr/>
          </p:nvCxnSpPr>
          <p:spPr bwMode="auto">
            <a:xfrm flipV="1">
              <a:off x="3636964" y="5547677"/>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7" name="Straight Connector 195"/>
            <p:cNvCxnSpPr>
              <a:cxnSpLocks noChangeShapeType="1"/>
            </p:cNvCxnSpPr>
            <p:nvPr/>
          </p:nvCxnSpPr>
          <p:spPr bwMode="auto">
            <a:xfrm flipV="1">
              <a:off x="4478337" y="5547677"/>
              <a:ext cx="0" cy="9144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63053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it do?</a:t>
            </a:r>
            <a:endParaRPr lang="en-GB" dirty="0"/>
          </a:p>
        </p:txBody>
      </p:sp>
      <p:sp>
        <p:nvSpPr>
          <p:cNvPr id="3" name="Slide Number Placeholder 2"/>
          <p:cNvSpPr>
            <a:spLocks noGrp="1"/>
          </p:cNvSpPr>
          <p:nvPr>
            <p:ph type="sldNum" sz="quarter" idx="4"/>
          </p:nvPr>
        </p:nvSpPr>
        <p:spPr/>
        <p:txBody>
          <a:bodyPr/>
          <a:lstStyle/>
          <a:p>
            <a:fld id="{CE9E02B7-A5A9-47B3-8EC6-9026BB62DA25}" type="slidenum">
              <a:rPr lang="en-US" smtClean="0">
                <a:solidFill>
                  <a:srgbClr val="636363"/>
                </a:solidFill>
              </a:rPr>
              <a:pPr/>
              <a:t>47</a:t>
            </a:fld>
            <a:endParaRPr lang="en-US">
              <a:solidFill>
                <a:srgbClr val="636363"/>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129" y="1491355"/>
            <a:ext cx="2699714" cy="407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07" y="1171704"/>
            <a:ext cx="2844483" cy="443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83" y="1532972"/>
            <a:ext cx="2819702" cy="407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26226" y="6450786"/>
            <a:ext cx="4139504" cy="21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6" tIns="46782" rIns="89966" bIns="46782">
            <a:spAutoFit/>
          </a:bodyPr>
          <a:lstStyle/>
          <a:p>
            <a:pPr>
              <a:tabLst>
                <a:tab pos="0" algn="l"/>
                <a:tab pos="447505" algn="l"/>
                <a:tab pos="896598" algn="l"/>
                <a:tab pos="1345688" algn="l"/>
                <a:tab pos="1794781" algn="l"/>
                <a:tab pos="2243873" algn="l"/>
                <a:tab pos="2692964" algn="l"/>
                <a:tab pos="3142056" algn="l"/>
                <a:tab pos="3591148" algn="l"/>
                <a:tab pos="4040239" algn="l"/>
                <a:tab pos="4489332" algn="l"/>
                <a:tab pos="4938423" algn="l"/>
                <a:tab pos="5387515" algn="l"/>
                <a:tab pos="5836607" algn="l"/>
                <a:tab pos="6285698" algn="l"/>
                <a:tab pos="6734790" algn="l"/>
                <a:tab pos="7183882" algn="l"/>
                <a:tab pos="7632973" algn="l"/>
                <a:tab pos="8082066" algn="l"/>
                <a:tab pos="8531157" algn="l"/>
                <a:tab pos="8980249" algn="l"/>
              </a:tabLst>
            </a:pPr>
            <a:r>
              <a:rPr lang="en-US" sz="800" b="1" dirty="0">
                <a:solidFill>
                  <a:srgbClr val="636363"/>
                </a:solidFill>
              </a:rPr>
              <a:t>Modified from http://www.wormbook.org/chapters/www_wntsignaling/wntfig1.jpg</a:t>
            </a:r>
          </a:p>
        </p:txBody>
      </p:sp>
      <p:sp>
        <p:nvSpPr>
          <p:cNvPr id="4" name="TextBox 3"/>
          <p:cNvSpPr txBox="1"/>
          <p:nvPr/>
        </p:nvSpPr>
        <p:spPr>
          <a:xfrm>
            <a:off x="974794" y="5768646"/>
            <a:ext cx="1471557" cy="215444"/>
          </a:xfrm>
          <a:prstGeom prst="rect">
            <a:avLst/>
          </a:prstGeom>
        </p:spPr>
        <p:txBody>
          <a:bodyPr vert="horz" wrap="none" lIns="0" tIns="0" rIns="0" bIns="0" rtlCol="0">
            <a:spAutoFit/>
          </a:bodyPr>
          <a:lstStyle/>
          <a:p>
            <a:r>
              <a:rPr lang="en-GB" sz="1400" dirty="0">
                <a:solidFill>
                  <a:srgbClr val="ECECEC">
                    <a:lumMod val="10000"/>
                  </a:srgbClr>
                </a:solidFill>
              </a:rPr>
              <a:t>No bone formation</a:t>
            </a:r>
          </a:p>
        </p:txBody>
      </p:sp>
      <p:sp>
        <p:nvSpPr>
          <p:cNvPr id="10" name="TextBox 9"/>
          <p:cNvSpPr txBox="1"/>
          <p:nvPr/>
        </p:nvSpPr>
        <p:spPr>
          <a:xfrm>
            <a:off x="6806467" y="5775656"/>
            <a:ext cx="1471557" cy="215444"/>
          </a:xfrm>
          <a:prstGeom prst="rect">
            <a:avLst/>
          </a:prstGeom>
        </p:spPr>
        <p:txBody>
          <a:bodyPr vert="horz" wrap="none" lIns="0" tIns="0" rIns="0" bIns="0" rtlCol="0">
            <a:spAutoFit/>
          </a:bodyPr>
          <a:lstStyle/>
          <a:p>
            <a:r>
              <a:rPr lang="en-GB" sz="1400" dirty="0">
                <a:solidFill>
                  <a:srgbClr val="ECECEC">
                    <a:lumMod val="10000"/>
                  </a:srgbClr>
                </a:solidFill>
              </a:rPr>
              <a:t>No bone formation</a:t>
            </a:r>
          </a:p>
        </p:txBody>
      </p:sp>
      <p:sp>
        <p:nvSpPr>
          <p:cNvPr id="11" name="TextBox 10"/>
          <p:cNvSpPr txBox="1"/>
          <p:nvPr/>
        </p:nvSpPr>
        <p:spPr>
          <a:xfrm>
            <a:off x="4041820" y="5772143"/>
            <a:ext cx="1213474" cy="215444"/>
          </a:xfrm>
          <a:prstGeom prst="rect">
            <a:avLst/>
          </a:prstGeom>
        </p:spPr>
        <p:txBody>
          <a:bodyPr vert="horz" wrap="none" lIns="0" tIns="0" rIns="0" bIns="0" rtlCol="0">
            <a:spAutoFit/>
          </a:bodyPr>
          <a:lstStyle/>
          <a:p>
            <a:r>
              <a:rPr lang="en-GB" sz="1400" dirty="0">
                <a:solidFill>
                  <a:srgbClr val="ECECEC">
                    <a:lumMod val="10000"/>
                  </a:srgbClr>
                </a:solidFill>
              </a:rPr>
              <a:t>Bone formation</a:t>
            </a:r>
          </a:p>
        </p:txBody>
      </p:sp>
    </p:spTree>
    <p:extLst>
      <p:ext uri="{BB962C8B-B14F-4D97-AF65-F5344CB8AC3E}">
        <p14:creationId xmlns:p14="http://schemas.microsoft.com/office/powerpoint/2010/main" val="5234232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38" r="38"/>
          <a:stretch>
            <a:fillRect/>
          </a:stretch>
        </p:blipFill>
        <p:spPr bwMode="auto">
          <a:xfrm>
            <a:off x="4724400" y="76200"/>
            <a:ext cx="4056434" cy="581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609600"/>
            <a:ext cx="2621230"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latin typeface="Calibri"/>
                <a:ea typeface="+mj-ea"/>
                <a:cs typeface="+mj-cs"/>
              </a:rPr>
              <a:t>Thank you</a:t>
            </a:r>
            <a:endParaRPr kumimoji="0" lang="en-US" sz="18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65456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73325" y="6019800"/>
            <a:ext cx="6464300" cy="8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53" tIns="44433" rIns="90453" bIns="44433">
            <a:spAutoFit/>
          </a:bodyPr>
          <a:lstStyle/>
          <a:p>
            <a:pPr marL="176146" indent="-176146" eaLnBrk="0" fontAlgn="base" hangingPunct="0">
              <a:spcBef>
                <a:spcPct val="0"/>
              </a:spcBef>
              <a:spcAft>
                <a:spcPct val="0"/>
              </a:spcAft>
              <a:tabLst>
                <a:tab pos="0" algn="l"/>
              </a:tabLst>
            </a:pPr>
            <a:r>
              <a:rPr lang="en-US" sz="1000" b="1">
                <a:solidFill>
                  <a:srgbClr val="000000"/>
                </a:solidFill>
                <a:cs typeface="Arial" charset="0"/>
              </a:rPr>
              <a:t>1. </a:t>
            </a:r>
            <a:r>
              <a:rPr lang="en-US" sz="1000">
                <a:solidFill>
                  <a:srgbClr val="000000"/>
                </a:solidFill>
                <a:cs typeface="Arial" charset="0"/>
              </a:rPr>
              <a:t>Riggs BL, Melton LJ III. </a:t>
            </a:r>
            <a:r>
              <a:rPr lang="en-US" sz="1000" i="1">
                <a:solidFill>
                  <a:srgbClr val="000000"/>
                </a:solidFill>
                <a:cs typeface="Arial" charset="0"/>
              </a:rPr>
              <a:t>Bone.</a:t>
            </a:r>
            <a:r>
              <a:rPr lang="en-US" sz="1000">
                <a:solidFill>
                  <a:srgbClr val="000000"/>
                </a:solidFill>
                <a:cs typeface="Arial" charset="0"/>
              </a:rPr>
              <a:t> 1995;17(suppl):505S–511S. </a:t>
            </a:r>
          </a:p>
          <a:p>
            <a:pPr marL="176146" indent="-176146" eaLnBrk="0" fontAlgn="base" hangingPunct="0">
              <a:spcBef>
                <a:spcPct val="0"/>
              </a:spcBef>
              <a:spcAft>
                <a:spcPct val="0"/>
              </a:spcAft>
              <a:tabLst>
                <a:tab pos="0" algn="l"/>
              </a:tabLst>
            </a:pPr>
            <a:r>
              <a:rPr lang="en-US" sz="1000" b="1">
                <a:solidFill>
                  <a:srgbClr val="000000"/>
                </a:solidFill>
                <a:cs typeface="Arial" charset="0"/>
              </a:rPr>
              <a:t>2.</a:t>
            </a:r>
            <a:r>
              <a:rPr lang="en-US" sz="1000">
                <a:solidFill>
                  <a:srgbClr val="000000"/>
                </a:solidFill>
                <a:cs typeface="Arial" charset="0"/>
              </a:rPr>
              <a:t> </a:t>
            </a:r>
            <a:r>
              <a:rPr lang="en-US" sz="1000">
                <a:solidFill>
                  <a:srgbClr val="000000"/>
                </a:solidFill>
                <a:cs typeface="Times New Roman" pitchFamily="18" charset="0"/>
              </a:rPr>
              <a:t>American Stroke Association. Heart disease and stroke statistics––2005 update. Available at: http://www.americanheart.org. Accessed August 24, 2005.</a:t>
            </a:r>
            <a:r>
              <a:rPr lang="en-US" sz="1000">
                <a:solidFill>
                  <a:srgbClr val="000000"/>
                </a:solidFill>
                <a:cs typeface="Arial" charset="0"/>
              </a:rPr>
              <a:t> </a:t>
            </a:r>
          </a:p>
          <a:p>
            <a:pPr marL="176146" indent="-176146" eaLnBrk="0" fontAlgn="base" hangingPunct="0">
              <a:spcBef>
                <a:spcPct val="0"/>
              </a:spcBef>
              <a:spcAft>
                <a:spcPct val="0"/>
              </a:spcAft>
              <a:tabLst>
                <a:tab pos="0" algn="l"/>
              </a:tabLst>
            </a:pPr>
            <a:r>
              <a:rPr lang="en-US" sz="1000" b="1">
                <a:solidFill>
                  <a:srgbClr val="000000"/>
                </a:solidFill>
                <a:cs typeface="Arial" charset="0"/>
              </a:rPr>
              <a:t>3.</a:t>
            </a:r>
            <a:r>
              <a:rPr lang="en-US" sz="1000">
                <a:solidFill>
                  <a:srgbClr val="000000"/>
                </a:solidFill>
                <a:cs typeface="Arial" charset="0"/>
              </a:rPr>
              <a:t> American Cancer Society. Cancer facts &amp; figures; 2005. Available at: </a:t>
            </a:r>
            <a:r>
              <a:rPr lang="en-US" sz="1000">
                <a:solidFill>
                  <a:srgbClr val="000000"/>
                </a:solidFill>
                <a:cs typeface="Times New Roman" pitchFamily="18" charset="0"/>
              </a:rPr>
              <a:t>http://www.cancer.org. Accessed August 24, 2005.</a:t>
            </a:r>
            <a:r>
              <a:rPr lang="en-US" sz="1000">
                <a:solidFill>
                  <a:srgbClr val="000000"/>
                </a:solidFill>
                <a:cs typeface="Arial" charset="0"/>
              </a:rPr>
              <a:t> </a:t>
            </a:r>
          </a:p>
        </p:txBody>
      </p:sp>
      <p:sp>
        <p:nvSpPr>
          <p:cNvPr id="8195" name="Rectangle 3"/>
          <p:cNvSpPr>
            <a:spLocks noGrp="1" noChangeArrowheads="1"/>
          </p:cNvSpPr>
          <p:nvPr>
            <p:ph type="title"/>
          </p:nvPr>
        </p:nvSpPr>
        <p:spPr>
          <a:xfrm>
            <a:off x="685800" y="514352"/>
            <a:ext cx="7772400" cy="1109663"/>
          </a:xfrm>
        </p:spPr>
        <p:txBody>
          <a:bodyPr/>
          <a:lstStyle/>
          <a:p>
            <a:r>
              <a:rPr lang="en-US" sz="3600"/>
              <a:t>Fractures in Women Are Common:</a:t>
            </a:r>
            <a:br>
              <a:rPr lang="en-US" sz="3600"/>
            </a:br>
            <a:r>
              <a:rPr lang="en-US" sz="3600"/>
              <a:t>Incidence of Chronic Diseases</a:t>
            </a:r>
            <a:endParaRPr lang="en-US" sz="4000"/>
          </a:p>
        </p:txBody>
      </p:sp>
      <p:sp>
        <p:nvSpPr>
          <p:cNvPr id="1631236" name="Line 4"/>
          <p:cNvSpPr>
            <a:spLocks noChangeShapeType="1"/>
          </p:cNvSpPr>
          <p:nvPr/>
        </p:nvSpPr>
        <p:spPr bwMode="auto">
          <a:xfrm>
            <a:off x="4794250" y="4076700"/>
            <a:ext cx="1588" cy="50800"/>
          </a:xfrm>
          <a:prstGeom prst="line">
            <a:avLst/>
          </a:prstGeom>
          <a:noFill/>
          <a:ln w="9525">
            <a:no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8197" name="Rectangle 5"/>
          <p:cNvSpPr>
            <a:spLocks noChangeArrowheads="1"/>
          </p:cNvSpPr>
          <p:nvPr/>
        </p:nvSpPr>
        <p:spPr bwMode="auto">
          <a:xfrm>
            <a:off x="1419821" y="2027240"/>
            <a:ext cx="1025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1,500,000</a:t>
            </a:r>
          </a:p>
        </p:txBody>
      </p:sp>
      <p:sp>
        <p:nvSpPr>
          <p:cNvPr id="8198" name="Rectangle 6"/>
          <p:cNvSpPr>
            <a:spLocks noChangeArrowheads="1"/>
          </p:cNvSpPr>
          <p:nvPr/>
        </p:nvSpPr>
        <p:spPr bwMode="auto">
          <a:xfrm>
            <a:off x="4386201" y="3779840"/>
            <a:ext cx="833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345,000</a:t>
            </a:r>
          </a:p>
        </p:txBody>
      </p:sp>
      <p:sp>
        <p:nvSpPr>
          <p:cNvPr id="8199" name="Rectangle 7"/>
          <p:cNvSpPr>
            <a:spLocks noChangeArrowheads="1"/>
          </p:cNvSpPr>
          <p:nvPr/>
        </p:nvSpPr>
        <p:spPr bwMode="auto">
          <a:xfrm>
            <a:off x="5845113" y="3711576"/>
            <a:ext cx="833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FFFFFF"/>
                </a:solidFill>
                <a:cs typeface="Arial" charset="0"/>
              </a:rPr>
              <a:t>3</a:t>
            </a:r>
            <a:r>
              <a:rPr lang="en-US" b="1" dirty="0">
                <a:solidFill>
                  <a:srgbClr val="000000"/>
                </a:solidFill>
                <a:cs typeface="Arial" charset="0"/>
              </a:rPr>
              <a:t>73,00</a:t>
            </a:r>
            <a:r>
              <a:rPr lang="en-US" b="1" dirty="0">
                <a:solidFill>
                  <a:srgbClr val="FFFFFF"/>
                </a:solidFill>
                <a:cs typeface="Arial" charset="0"/>
              </a:rPr>
              <a:t>0</a:t>
            </a:r>
            <a:endParaRPr lang="en-US" b="1" dirty="0">
              <a:solidFill>
                <a:srgbClr val="808080"/>
              </a:solidFill>
              <a:cs typeface="Arial" charset="0"/>
            </a:endParaRPr>
          </a:p>
        </p:txBody>
      </p:sp>
      <p:sp>
        <p:nvSpPr>
          <p:cNvPr id="8200" name="Rectangle 8"/>
          <p:cNvSpPr>
            <a:spLocks noChangeArrowheads="1"/>
          </p:cNvSpPr>
          <p:nvPr/>
        </p:nvSpPr>
        <p:spPr bwMode="auto">
          <a:xfrm>
            <a:off x="7292943" y="3973513"/>
            <a:ext cx="820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211,240</a:t>
            </a:r>
          </a:p>
        </p:txBody>
      </p:sp>
      <p:sp>
        <p:nvSpPr>
          <p:cNvPr id="8201" name="Rectangle 9"/>
          <p:cNvSpPr>
            <a:spLocks noChangeArrowheads="1"/>
          </p:cNvSpPr>
          <p:nvPr/>
        </p:nvSpPr>
        <p:spPr bwMode="auto">
          <a:xfrm>
            <a:off x="2941576" y="3881440"/>
            <a:ext cx="833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250,000</a:t>
            </a:r>
          </a:p>
        </p:txBody>
      </p:sp>
      <p:sp>
        <p:nvSpPr>
          <p:cNvPr id="1631242" name="Freeform 10"/>
          <p:cNvSpPr>
            <a:spLocks/>
          </p:cNvSpPr>
          <p:nvPr/>
        </p:nvSpPr>
        <p:spPr bwMode="auto">
          <a:xfrm>
            <a:off x="1143002" y="4516438"/>
            <a:ext cx="7453313" cy="149225"/>
          </a:xfrm>
          <a:custGeom>
            <a:avLst/>
            <a:gdLst/>
            <a:ahLst/>
            <a:cxnLst>
              <a:cxn ang="0">
                <a:pos x="3905" y="0"/>
              </a:cxn>
              <a:cxn ang="0">
                <a:pos x="3715" y="47"/>
              </a:cxn>
              <a:cxn ang="0">
                <a:pos x="0" y="47"/>
              </a:cxn>
              <a:cxn ang="0">
                <a:pos x="191" y="0"/>
              </a:cxn>
              <a:cxn ang="0">
                <a:pos x="3905" y="0"/>
              </a:cxn>
            </a:cxnLst>
            <a:rect l="0" t="0" r="r" b="b"/>
            <a:pathLst>
              <a:path w="3905" h="47">
                <a:moveTo>
                  <a:pt x="3905" y="0"/>
                </a:moveTo>
                <a:lnTo>
                  <a:pt x="3715" y="47"/>
                </a:lnTo>
                <a:lnTo>
                  <a:pt x="0" y="47"/>
                </a:lnTo>
                <a:lnTo>
                  <a:pt x="191" y="0"/>
                </a:lnTo>
                <a:lnTo>
                  <a:pt x="3905" y="0"/>
                </a:lnTo>
                <a:close/>
              </a:path>
            </a:pathLst>
          </a:custGeom>
          <a:solidFill>
            <a:schemeClr val="bg2"/>
          </a:solidFill>
          <a:ln w="9525">
            <a:solidFill>
              <a:schemeClr val="tx1"/>
            </a:solid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43" name="Freeform 11"/>
          <p:cNvSpPr>
            <a:spLocks/>
          </p:cNvSpPr>
          <p:nvPr/>
        </p:nvSpPr>
        <p:spPr bwMode="auto">
          <a:xfrm>
            <a:off x="1152527" y="1638301"/>
            <a:ext cx="303213" cy="3019425"/>
          </a:xfrm>
          <a:custGeom>
            <a:avLst/>
            <a:gdLst/>
            <a:ahLst/>
            <a:cxnLst>
              <a:cxn ang="0">
                <a:pos x="0" y="1968"/>
              </a:cxn>
              <a:cxn ang="0">
                <a:pos x="0" y="47"/>
              </a:cxn>
              <a:cxn ang="0">
                <a:pos x="191" y="0"/>
              </a:cxn>
              <a:cxn ang="0">
                <a:pos x="191" y="1921"/>
              </a:cxn>
              <a:cxn ang="0">
                <a:pos x="0" y="1968"/>
              </a:cxn>
            </a:cxnLst>
            <a:rect l="0" t="0" r="r" b="b"/>
            <a:pathLst>
              <a:path w="191" h="1968">
                <a:moveTo>
                  <a:pt x="0" y="1968"/>
                </a:moveTo>
                <a:lnTo>
                  <a:pt x="0" y="47"/>
                </a:lnTo>
                <a:lnTo>
                  <a:pt x="191" y="0"/>
                </a:lnTo>
                <a:lnTo>
                  <a:pt x="191" y="1921"/>
                </a:lnTo>
                <a:lnTo>
                  <a:pt x="0" y="1968"/>
                </a:lnTo>
                <a:close/>
              </a:path>
            </a:pathLst>
          </a:custGeom>
          <a:noFill/>
          <a:ln w="9525">
            <a:no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44" name="Freeform 12"/>
          <p:cNvSpPr>
            <a:spLocks/>
          </p:cNvSpPr>
          <p:nvPr/>
        </p:nvSpPr>
        <p:spPr bwMode="auto">
          <a:xfrm>
            <a:off x="1152525" y="4603752"/>
            <a:ext cx="6199188" cy="53975"/>
          </a:xfrm>
          <a:custGeom>
            <a:avLst/>
            <a:gdLst/>
            <a:ahLst/>
            <a:cxnLst>
              <a:cxn ang="0">
                <a:pos x="0" y="9"/>
              </a:cxn>
              <a:cxn ang="0">
                <a:pos x="34" y="0"/>
              </a:cxn>
              <a:cxn ang="0">
                <a:pos x="698" y="0"/>
              </a:cxn>
            </a:cxnLst>
            <a:rect l="0" t="0" r="r" b="b"/>
            <a:pathLst>
              <a:path w="698" h="9">
                <a:moveTo>
                  <a:pt x="0" y="9"/>
                </a:moveTo>
                <a:lnTo>
                  <a:pt x="34" y="0"/>
                </a:lnTo>
                <a:lnTo>
                  <a:pt x="698" y="0"/>
                </a:lnTo>
              </a:path>
            </a:pathLst>
          </a:custGeom>
          <a:noFill/>
          <a:ln w="19050" cmpd="sng">
            <a:solidFill>
              <a:srgbClr val="000000"/>
            </a:solidFill>
            <a:prstDash val="solid"/>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45" name="Line 13"/>
          <p:cNvSpPr>
            <a:spLocks noChangeShapeType="1"/>
          </p:cNvSpPr>
          <p:nvPr/>
        </p:nvSpPr>
        <p:spPr bwMode="auto">
          <a:xfrm flipV="1">
            <a:off x="1152525" y="1709740"/>
            <a:ext cx="1588" cy="2947987"/>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lIns="91406" tIns="45702" rIns="91406" bIns="45702"/>
          <a:lstStyle/>
          <a:p>
            <a:pPr eaLnBrk="0" fontAlgn="base" hangingPunct="0">
              <a:spcBef>
                <a:spcPct val="0"/>
              </a:spcBef>
              <a:spcAft>
                <a:spcPct val="0"/>
              </a:spcAft>
              <a:defRPr/>
            </a:pPr>
            <a:endParaRPr lang="en-US" sz="2000" b="1" dirty="0">
              <a:ln>
                <a:solidFill>
                  <a:schemeClr val="tx1"/>
                </a:solidFill>
              </a:ln>
              <a:solidFill>
                <a:srgbClr val="000000"/>
              </a:solidFill>
            </a:endParaRPr>
          </a:p>
        </p:txBody>
      </p:sp>
      <p:sp>
        <p:nvSpPr>
          <p:cNvPr id="1631246" name="Line 14"/>
          <p:cNvSpPr>
            <a:spLocks noChangeShapeType="1"/>
          </p:cNvSpPr>
          <p:nvPr/>
        </p:nvSpPr>
        <p:spPr bwMode="auto">
          <a:xfrm flipH="1">
            <a:off x="1077913" y="4659313"/>
            <a:ext cx="84137" cy="0"/>
          </a:xfrm>
          <a:prstGeom prst="line">
            <a:avLst/>
          </a:prstGeom>
          <a:noFill/>
          <a:ln w="19050">
            <a:solidFill>
              <a:srgbClr val="FFFFFF"/>
            </a:solid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8207" name="Rectangle 15"/>
          <p:cNvSpPr>
            <a:spLocks noChangeArrowheads="1"/>
          </p:cNvSpPr>
          <p:nvPr/>
        </p:nvSpPr>
        <p:spPr bwMode="auto">
          <a:xfrm>
            <a:off x="891215" y="458470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spcBef>
                <a:spcPct val="0"/>
              </a:spcBef>
              <a:spcAft>
                <a:spcPct val="0"/>
              </a:spcAft>
            </a:pPr>
            <a:r>
              <a:rPr lang="en-US" sz="1400">
                <a:solidFill>
                  <a:srgbClr val="FFFFFF"/>
                </a:solidFill>
                <a:cs typeface="Arial" charset="0"/>
              </a:rPr>
              <a:t>0</a:t>
            </a:r>
            <a:endParaRPr lang="en-US" sz="1400">
              <a:solidFill>
                <a:srgbClr val="808080"/>
              </a:solidFill>
              <a:cs typeface="Arial" charset="0"/>
            </a:endParaRPr>
          </a:p>
        </p:txBody>
      </p:sp>
      <p:sp>
        <p:nvSpPr>
          <p:cNvPr id="8208" name="Rectangle 16"/>
          <p:cNvSpPr>
            <a:spLocks noChangeArrowheads="1"/>
          </p:cNvSpPr>
          <p:nvPr/>
        </p:nvSpPr>
        <p:spPr bwMode="auto">
          <a:xfrm>
            <a:off x="742136" y="3849689"/>
            <a:ext cx="2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spcBef>
                <a:spcPct val="0"/>
              </a:spcBef>
              <a:spcAft>
                <a:spcPct val="0"/>
              </a:spcAft>
            </a:pPr>
            <a:r>
              <a:rPr lang="en-US" sz="1400">
                <a:solidFill>
                  <a:srgbClr val="000000"/>
                </a:solidFill>
                <a:cs typeface="Arial" charset="0"/>
              </a:rPr>
              <a:t>0.5</a:t>
            </a:r>
          </a:p>
        </p:txBody>
      </p:sp>
      <p:sp>
        <p:nvSpPr>
          <p:cNvPr id="8209" name="Rectangle 17"/>
          <p:cNvSpPr>
            <a:spLocks noChangeArrowheads="1"/>
          </p:cNvSpPr>
          <p:nvPr/>
        </p:nvSpPr>
        <p:spPr bwMode="auto">
          <a:xfrm>
            <a:off x="742136" y="3106739"/>
            <a:ext cx="2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spcBef>
                <a:spcPct val="0"/>
              </a:spcBef>
              <a:spcAft>
                <a:spcPct val="0"/>
              </a:spcAft>
            </a:pPr>
            <a:r>
              <a:rPr lang="en-US" sz="1400">
                <a:solidFill>
                  <a:srgbClr val="000000"/>
                </a:solidFill>
                <a:cs typeface="Arial" charset="0"/>
              </a:rPr>
              <a:t>1.0</a:t>
            </a:r>
          </a:p>
        </p:txBody>
      </p:sp>
      <p:sp>
        <p:nvSpPr>
          <p:cNvPr id="8210" name="Rectangle 18"/>
          <p:cNvSpPr>
            <a:spLocks noChangeArrowheads="1"/>
          </p:cNvSpPr>
          <p:nvPr/>
        </p:nvSpPr>
        <p:spPr bwMode="auto">
          <a:xfrm>
            <a:off x="742136" y="2371726"/>
            <a:ext cx="2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spcBef>
                <a:spcPct val="0"/>
              </a:spcBef>
              <a:spcAft>
                <a:spcPct val="0"/>
              </a:spcAft>
            </a:pPr>
            <a:r>
              <a:rPr lang="en-US" sz="1400">
                <a:solidFill>
                  <a:srgbClr val="000000"/>
                </a:solidFill>
                <a:cs typeface="Arial" charset="0"/>
              </a:rPr>
              <a:t>1.5</a:t>
            </a:r>
          </a:p>
        </p:txBody>
      </p:sp>
      <p:sp>
        <p:nvSpPr>
          <p:cNvPr id="8211" name="Rectangle 19"/>
          <p:cNvSpPr>
            <a:spLocks noChangeArrowheads="1"/>
          </p:cNvSpPr>
          <p:nvPr/>
        </p:nvSpPr>
        <p:spPr bwMode="auto">
          <a:xfrm>
            <a:off x="742136" y="1638301"/>
            <a:ext cx="2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spcBef>
                <a:spcPct val="0"/>
              </a:spcBef>
              <a:spcAft>
                <a:spcPct val="0"/>
              </a:spcAft>
            </a:pPr>
            <a:r>
              <a:rPr lang="en-US" sz="1400">
                <a:solidFill>
                  <a:srgbClr val="000000"/>
                </a:solidFill>
                <a:cs typeface="Arial" charset="0"/>
              </a:rPr>
              <a:t>2.0</a:t>
            </a:r>
          </a:p>
        </p:txBody>
      </p:sp>
      <p:sp>
        <p:nvSpPr>
          <p:cNvPr id="8212" name="Rectangle 20"/>
          <p:cNvSpPr>
            <a:spLocks noChangeArrowheads="1"/>
          </p:cNvSpPr>
          <p:nvPr/>
        </p:nvSpPr>
        <p:spPr bwMode="auto">
          <a:xfrm>
            <a:off x="1350849" y="4738690"/>
            <a:ext cx="1008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Fracture</a:t>
            </a:r>
            <a:r>
              <a:rPr lang="en-US" b="1" baseline="30000" dirty="0">
                <a:solidFill>
                  <a:srgbClr val="000000"/>
                </a:solidFill>
                <a:cs typeface="Arial" charset="0"/>
              </a:rPr>
              <a:t>1</a:t>
            </a:r>
            <a:endParaRPr lang="en-US" b="1" dirty="0">
              <a:solidFill>
                <a:srgbClr val="000000"/>
              </a:solidFill>
              <a:cs typeface="Arial" charset="0"/>
            </a:endParaRPr>
          </a:p>
        </p:txBody>
      </p:sp>
      <p:sp>
        <p:nvSpPr>
          <p:cNvPr id="8213" name="Rectangle 21"/>
          <p:cNvSpPr>
            <a:spLocks noChangeArrowheads="1"/>
          </p:cNvSpPr>
          <p:nvPr/>
        </p:nvSpPr>
        <p:spPr bwMode="auto">
          <a:xfrm>
            <a:off x="4071490" y="4738688"/>
            <a:ext cx="1405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Heart attack</a:t>
            </a:r>
            <a:r>
              <a:rPr lang="en-US" b="1" baseline="30000" dirty="0">
                <a:solidFill>
                  <a:srgbClr val="000000"/>
                </a:solidFill>
                <a:cs typeface="Arial" charset="0"/>
              </a:rPr>
              <a:t>2</a:t>
            </a:r>
            <a:endParaRPr lang="en-US" b="1" dirty="0">
              <a:solidFill>
                <a:srgbClr val="000000"/>
              </a:solidFill>
              <a:cs typeface="Arial" charset="0"/>
            </a:endParaRPr>
          </a:p>
        </p:txBody>
      </p:sp>
      <p:sp>
        <p:nvSpPr>
          <p:cNvPr id="8214" name="Rectangle 22"/>
          <p:cNvSpPr>
            <a:spLocks noChangeArrowheads="1"/>
          </p:cNvSpPr>
          <p:nvPr/>
        </p:nvSpPr>
        <p:spPr bwMode="auto">
          <a:xfrm>
            <a:off x="5607052" y="4738690"/>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fontAlgn="base" hangingPunct="0">
              <a:spcBef>
                <a:spcPct val="0"/>
              </a:spcBef>
              <a:spcAft>
                <a:spcPct val="0"/>
              </a:spcAft>
            </a:pPr>
            <a:r>
              <a:rPr lang="en-US" b="1" dirty="0">
                <a:solidFill>
                  <a:srgbClr val="000000"/>
                </a:solidFill>
                <a:cs typeface="Arial" charset="0"/>
              </a:rPr>
              <a:t>Stroke</a:t>
            </a:r>
            <a:r>
              <a:rPr lang="en-US" b="1" baseline="30000" dirty="0">
                <a:solidFill>
                  <a:srgbClr val="000000"/>
                </a:solidFill>
                <a:cs typeface="Arial" charset="0"/>
              </a:rPr>
              <a:t>2</a:t>
            </a:r>
            <a:endParaRPr lang="en-US" b="1" dirty="0">
              <a:solidFill>
                <a:srgbClr val="000000"/>
              </a:solidFill>
              <a:cs typeface="Arial" charset="0"/>
            </a:endParaRPr>
          </a:p>
        </p:txBody>
      </p:sp>
      <p:sp>
        <p:nvSpPr>
          <p:cNvPr id="8215" name="Rectangle 23"/>
          <p:cNvSpPr>
            <a:spLocks noChangeArrowheads="1"/>
          </p:cNvSpPr>
          <p:nvPr/>
        </p:nvSpPr>
        <p:spPr bwMode="auto">
          <a:xfrm>
            <a:off x="6801792" y="4738690"/>
            <a:ext cx="16110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Breast cancer</a:t>
            </a:r>
            <a:r>
              <a:rPr lang="en-US" b="1" baseline="30000" dirty="0">
                <a:solidFill>
                  <a:srgbClr val="000000"/>
                </a:solidFill>
                <a:cs typeface="Arial" charset="0"/>
              </a:rPr>
              <a:t>3</a:t>
            </a:r>
            <a:endParaRPr lang="en-US" b="1" dirty="0">
              <a:solidFill>
                <a:srgbClr val="000000"/>
              </a:solidFill>
              <a:cs typeface="Arial" charset="0"/>
            </a:endParaRPr>
          </a:p>
        </p:txBody>
      </p:sp>
      <p:sp>
        <p:nvSpPr>
          <p:cNvPr id="8216" name="Rectangle 24"/>
          <p:cNvSpPr>
            <a:spLocks noChangeArrowheads="1"/>
          </p:cNvSpPr>
          <p:nvPr/>
        </p:nvSpPr>
        <p:spPr bwMode="auto">
          <a:xfrm>
            <a:off x="1414465" y="2508250"/>
            <a:ext cx="784225" cy="38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53" tIns="44433" rIns="90453" bIns="44433">
            <a:spAutoFit/>
          </a:bodyPr>
          <a:lstStyle/>
          <a:p>
            <a:pPr algn="ctr" eaLnBrk="0" fontAlgn="base" hangingPunct="0">
              <a:lnSpc>
                <a:spcPct val="80000"/>
              </a:lnSpc>
              <a:spcBef>
                <a:spcPct val="0"/>
              </a:spcBef>
              <a:spcAft>
                <a:spcPct val="0"/>
              </a:spcAft>
            </a:pPr>
            <a:r>
              <a:rPr lang="en-US" sz="1200" b="1">
                <a:solidFill>
                  <a:srgbClr val="000000"/>
                </a:solidFill>
                <a:cs typeface="Arial" charset="0"/>
              </a:rPr>
              <a:t/>
            </a:r>
            <a:br>
              <a:rPr lang="en-US" sz="1200" b="1">
                <a:solidFill>
                  <a:srgbClr val="000000"/>
                </a:solidFill>
                <a:cs typeface="Arial" charset="0"/>
              </a:rPr>
            </a:br>
            <a:endParaRPr lang="en-US" sz="1200" b="1">
              <a:solidFill>
                <a:srgbClr val="000000"/>
              </a:solidFill>
              <a:cs typeface="Arial" charset="0"/>
            </a:endParaRPr>
          </a:p>
        </p:txBody>
      </p:sp>
      <p:grpSp>
        <p:nvGrpSpPr>
          <p:cNvPr id="8217" name="Group 25"/>
          <p:cNvGrpSpPr>
            <a:grpSpLocks/>
          </p:cNvGrpSpPr>
          <p:nvPr/>
        </p:nvGrpSpPr>
        <p:grpSpPr bwMode="auto">
          <a:xfrm>
            <a:off x="1314452" y="2771775"/>
            <a:ext cx="1243013" cy="90488"/>
            <a:chOff x="1417" y="2113"/>
            <a:chExt cx="783" cy="59"/>
          </a:xfrm>
        </p:grpSpPr>
        <p:sp>
          <p:nvSpPr>
            <p:cNvPr id="1631258" name="Line 26"/>
            <p:cNvSpPr>
              <a:spLocks noChangeShapeType="1"/>
            </p:cNvSpPr>
            <p:nvPr/>
          </p:nvSpPr>
          <p:spPr bwMode="auto">
            <a:xfrm>
              <a:off x="1417" y="2168"/>
              <a:ext cx="597" cy="0"/>
            </a:xfrm>
            <a:prstGeom prst="line">
              <a:avLst/>
            </a:prstGeom>
            <a:noFill/>
            <a:ln w="12700">
              <a:noFill/>
              <a:round/>
              <a:headEnd/>
              <a:tailEnd/>
            </a:ln>
            <a:effectLst/>
          </p:spPr>
          <p:txBody>
            <a:bodyPr wrap="none" anchor="ctr"/>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59" name="Line 27"/>
            <p:cNvSpPr>
              <a:spLocks noChangeShapeType="1"/>
            </p:cNvSpPr>
            <p:nvPr/>
          </p:nvSpPr>
          <p:spPr bwMode="auto">
            <a:xfrm flipV="1">
              <a:off x="2029" y="2113"/>
              <a:ext cx="171" cy="59"/>
            </a:xfrm>
            <a:prstGeom prst="line">
              <a:avLst/>
            </a:prstGeom>
            <a:noFill/>
            <a:ln w="12700">
              <a:noFill/>
              <a:round/>
              <a:headEnd/>
              <a:tailEnd/>
            </a:ln>
            <a:effectLst/>
          </p:spPr>
          <p:txBody>
            <a:bodyPr wrap="none" anchor="ctr"/>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grpSp>
      <p:sp>
        <p:nvSpPr>
          <p:cNvPr id="8218" name="Rectangle 28"/>
          <p:cNvSpPr>
            <a:spLocks noChangeArrowheads="1"/>
          </p:cNvSpPr>
          <p:nvPr/>
        </p:nvSpPr>
        <p:spPr bwMode="auto">
          <a:xfrm rot="-5400000">
            <a:off x="-1249362" y="3157544"/>
            <a:ext cx="3384550" cy="36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53" tIns="44433" rIns="90453" bIns="44433">
            <a:spAutoFit/>
          </a:bodyPr>
          <a:lstStyle/>
          <a:p>
            <a:pPr algn="ctr" eaLnBrk="0" fontAlgn="base" hangingPunct="0">
              <a:spcBef>
                <a:spcPct val="50000"/>
              </a:spcBef>
              <a:spcAft>
                <a:spcPct val="0"/>
              </a:spcAft>
            </a:pPr>
            <a:r>
              <a:rPr lang="en-US" b="1" dirty="0">
                <a:solidFill>
                  <a:srgbClr val="000000"/>
                </a:solidFill>
                <a:cs typeface="Arial" charset="0"/>
              </a:rPr>
              <a:t>Annual Incidence, million </a:t>
            </a:r>
          </a:p>
        </p:txBody>
      </p:sp>
      <p:sp>
        <p:nvSpPr>
          <p:cNvPr id="8219" name="Text Box 29"/>
          <p:cNvSpPr txBox="1">
            <a:spLocks noChangeArrowheads="1"/>
          </p:cNvSpPr>
          <p:nvPr/>
        </p:nvSpPr>
        <p:spPr bwMode="auto">
          <a:xfrm>
            <a:off x="1787527" y="5364165"/>
            <a:ext cx="6348413" cy="590895"/>
          </a:xfrm>
          <a:prstGeom prst="rect">
            <a:avLst/>
          </a:prstGeom>
          <a:solidFill>
            <a:schemeClr val="bg1"/>
          </a:solidFill>
          <a:ln w="12700">
            <a:solidFill>
              <a:schemeClr val="tx1"/>
            </a:solidFill>
            <a:miter lim="800000"/>
            <a:headEnd/>
            <a:tailEnd/>
          </a:ln>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fontAlgn="base" hangingPunct="0">
              <a:lnSpc>
                <a:spcPct val="90000"/>
              </a:lnSpc>
              <a:spcBef>
                <a:spcPct val="0"/>
              </a:spcBef>
              <a:spcAft>
                <a:spcPct val="0"/>
              </a:spcAft>
            </a:pPr>
            <a:r>
              <a:rPr lang="en-US" sz="1800" b="1" dirty="0">
                <a:solidFill>
                  <a:schemeClr val="tx1">
                    <a:lumMod val="95000"/>
                    <a:lumOff val="5000"/>
                  </a:schemeClr>
                </a:solidFill>
                <a:cs typeface="Arial" charset="0"/>
              </a:rPr>
              <a:t>Risk of osteoporotic fracture in 1 year is greater than </a:t>
            </a:r>
          </a:p>
          <a:p>
            <a:pPr algn="ctr" eaLnBrk="0" fontAlgn="base" hangingPunct="0">
              <a:lnSpc>
                <a:spcPct val="90000"/>
              </a:lnSpc>
              <a:spcBef>
                <a:spcPct val="0"/>
              </a:spcBef>
              <a:spcAft>
                <a:spcPct val="0"/>
              </a:spcAft>
            </a:pPr>
            <a:r>
              <a:rPr lang="en-US" sz="1800" b="1" dirty="0">
                <a:solidFill>
                  <a:schemeClr val="tx1">
                    <a:lumMod val="95000"/>
                    <a:lumOff val="5000"/>
                  </a:schemeClr>
                </a:solidFill>
                <a:cs typeface="Arial" charset="0"/>
              </a:rPr>
              <a:t>combined risk of heart attack, stroke, and breast cancer</a:t>
            </a:r>
            <a:r>
              <a:rPr lang="en-US" sz="1800" b="1" dirty="0">
                <a:solidFill>
                  <a:srgbClr val="808080"/>
                </a:solidFill>
                <a:cs typeface="Arial" charset="0"/>
              </a:rPr>
              <a:t>.</a:t>
            </a:r>
            <a:r>
              <a:rPr lang="en-US" sz="1800" b="1" dirty="0">
                <a:solidFill>
                  <a:srgbClr val="808080"/>
                </a:solidFill>
                <a:latin typeface="Times New Roman" pitchFamily="18" charset="0"/>
                <a:cs typeface="Arial" charset="0"/>
              </a:rPr>
              <a:t> </a:t>
            </a:r>
          </a:p>
        </p:txBody>
      </p:sp>
      <p:sp>
        <p:nvSpPr>
          <p:cNvPr id="1631262" name="Line 30"/>
          <p:cNvSpPr>
            <a:spLocks noChangeShapeType="1"/>
          </p:cNvSpPr>
          <p:nvPr/>
        </p:nvSpPr>
        <p:spPr bwMode="auto">
          <a:xfrm>
            <a:off x="1155701" y="4660900"/>
            <a:ext cx="7089775" cy="1588"/>
          </a:xfrm>
          <a:prstGeom prst="line">
            <a:avLst/>
          </a:prstGeom>
          <a:noFill/>
          <a:ln w="19050">
            <a:solidFill>
              <a:schemeClr val="tx1"/>
            </a:solidFill>
            <a:round/>
            <a:headEnd/>
            <a:tailEnd/>
          </a:ln>
          <a:effectLst/>
        </p:spPr>
        <p:txBody>
          <a:bodyPr lIns="91406" tIns="45702" rIns="91406" bIns="45702">
            <a:spAutoFit/>
          </a:bodyPr>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63" name="Rectangle 31"/>
          <p:cNvSpPr>
            <a:spLocks noChangeArrowheads="1"/>
          </p:cNvSpPr>
          <p:nvPr/>
        </p:nvSpPr>
        <p:spPr bwMode="blackWhite">
          <a:xfrm>
            <a:off x="1371602" y="2438400"/>
            <a:ext cx="976313" cy="221138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noFill/>
            <a:miter lim="800000"/>
            <a:headEnd/>
            <a:tailEnd/>
          </a:ln>
          <a:effectLst>
            <a:prstShdw prst="shdw18" dist="17961" dir="13500000">
              <a:schemeClr val="hlink">
                <a:gamma/>
                <a:shade val="60000"/>
                <a:invGamma/>
              </a:schemeClr>
            </a:prstShdw>
          </a:effectLst>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64" name="Rectangle 32"/>
          <p:cNvSpPr>
            <a:spLocks noChangeArrowheads="1"/>
          </p:cNvSpPr>
          <p:nvPr/>
        </p:nvSpPr>
        <p:spPr bwMode="auto">
          <a:xfrm>
            <a:off x="4208463" y="4168775"/>
            <a:ext cx="977900" cy="488950"/>
          </a:xfrm>
          <a:prstGeom prst="rect">
            <a:avLst/>
          </a:prstGeom>
          <a:gradFill rotWithShape="1">
            <a:gsLst>
              <a:gs pos="0">
                <a:srgbClr val="DDDDDD"/>
              </a:gs>
              <a:gs pos="50000">
                <a:srgbClr val="FFFFFF"/>
              </a:gs>
              <a:gs pos="100000">
                <a:srgbClr val="DDDDDD"/>
              </a:gs>
            </a:gsLst>
            <a:lin ang="0" scaled="1"/>
          </a:gradFill>
          <a:ln w="11113">
            <a:miter lim="800000"/>
            <a:headEnd/>
            <a:tailEnd/>
          </a:ln>
          <a:effectLst/>
          <a:scene3d>
            <a:camera prst="legacyObliqueTopRight"/>
            <a:lightRig rig="legacyFlat3" dir="b"/>
          </a:scene3d>
          <a:sp3d extrusionH="290500" prstMaterial="legacyMatte">
            <a:bevelT w="13500" h="13500" prst="angle"/>
            <a:bevelB w="13500" h="13500" prst="angle"/>
            <a:extrusionClr>
              <a:srgbClr val="DDDDDD"/>
            </a:extrusionClr>
          </a:sp3d>
        </p:spPr>
        <p:txBody>
          <a:bodyPr lIns="91406" tIns="45702" rIns="91406" bIns="45702">
            <a:flatTx/>
          </a:bodyPr>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65" name="Rectangle 33"/>
          <p:cNvSpPr>
            <a:spLocks noChangeArrowheads="1"/>
          </p:cNvSpPr>
          <p:nvPr/>
        </p:nvSpPr>
        <p:spPr bwMode="auto">
          <a:xfrm>
            <a:off x="5665788" y="4102101"/>
            <a:ext cx="977900" cy="555625"/>
          </a:xfrm>
          <a:prstGeom prst="rect">
            <a:avLst/>
          </a:prstGeom>
          <a:gradFill rotWithShape="1">
            <a:gsLst>
              <a:gs pos="0">
                <a:schemeClr val="tx2"/>
              </a:gs>
              <a:gs pos="50000">
                <a:srgbClr val="FFFF66"/>
              </a:gs>
              <a:gs pos="100000">
                <a:schemeClr val="tx2"/>
              </a:gs>
            </a:gsLst>
            <a:lin ang="0" scaled="1"/>
          </a:gradFill>
          <a:ln w="9525" algn="ctr">
            <a:miter lim="800000"/>
            <a:headEnd/>
            <a:tailEnd/>
          </a:ln>
          <a:effectLst/>
          <a:scene3d>
            <a:camera prst="legacyObliqueTopRight"/>
            <a:lightRig rig="legacyFlat3" dir="b"/>
          </a:scene3d>
          <a:sp3d extrusionH="290500" prstMaterial="legacyMatte">
            <a:bevelT w="13500" h="13500" prst="angle"/>
            <a:bevelB w="13500" h="13500" prst="angle"/>
            <a:extrusionClr>
              <a:schemeClr val="tx2"/>
            </a:extrusionClr>
          </a:sp3d>
        </p:spPr>
        <p:txBody>
          <a:bodyPr lIns="91406" tIns="45702" rIns="91406" bIns="45702">
            <a:flatTx/>
          </a:bodyPr>
          <a:lstStyle/>
          <a:p>
            <a:pPr eaLnBrk="0" fontAlgn="base" hangingPunct="0">
              <a:spcBef>
                <a:spcPct val="0"/>
              </a:spcBef>
              <a:spcAft>
                <a:spcPct val="0"/>
              </a:spcAft>
              <a:defRPr/>
            </a:pPr>
            <a:endParaRPr lang="en-GB" sz="2400" b="1">
              <a:solidFill>
                <a:srgbClr val="000000"/>
              </a:solidFill>
              <a:latin typeface="Times New Roman" pitchFamily="18" charset="0"/>
              <a:cs typeface="Arial" charset="0"/>
            </a:endParaRPr>
          </a:p>
        </p:txBody>
      </p:sp>
      <p:sp>
        <p:nvSpPr>
          <p:cNvPr id="1631266" name="Rectangle 34"/>
          <p:cNvSpPr>
            <a:spLocks noChangeArrowheads="1"/>
          </p:cNvSpPr>
          <p:nvPr/>
        </p:nvSpPr>
        <p:spPr bwMode="auto">
          <a:xfrm>
            <a:off x="7118350" y="4383090"/>
            <a:ext cx="977900" cy="274637"/>
          </a:xfrm>
          <a:prstGeom prst="rect">
            <a:avLst/>
          </a:prstGeom>
          <a:gradFill rotWithShape="1">
            <a:gsLst>
              <a:gs pos="0">
                <a:srgbClr val="FF0000"/>
              </a:gs>
              <a:gs pos="50000">
                <a:srgbClr val="FF5050"/>
              </a:gs>
              <a:gs pos="100000">
                <a:srgbClr val="FF0000"/>
              </a:gs>
            </a:gsLst>
            <a:lin ang="0" scaled="1"/>
          </a:gradFill>
          <a:ln w="9525" algn="ctr">
            <a:miter lim="800000"/>
            <a:headEnd/>
            <a:tailEnd/>
          </a:ln>
          <a:effectLst/>
          <a:scene3d>
            <a:camera prst="legacyObliqueTopRight"/>
            <a:lightRig rig="legacyFlat3" dir="b"/>
          </a:scene3d>
          <a:sp3d extrusionH="290500" prstMaterial="legacyMatte">
            <a:bevelT w="13500" h="13500" prst="angle"/>
            <a:bevelB w="13500" h="13500" prst="angle"/>
            <a:extrusionClr>
              <a:srgbClr val="FF0000"/>
            </a:extrusionClr>
          </a:sp3d>
        </p:spPr>
        <p:txBody>
          <a:bodyPr lIns="91406" tIns="45702" rIns="91406" bIns="45702">
            <a:flatTx/>
          </a:bodyPr>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67" name="Line 35"/>
          <p:cNvSpPr>
            <a:spLocks noChangeShapeType="1"/>
          </p:cNvSpPr>
          <p:nvPr/>
        </p:nvSpPr>
        <p:spPr bwMode="auto">
          <a:xfrm flipH="1">
            <a:off x="1077913" y="3921125"/>
            <a:ext cx="84137" cy="0"/>
          </a:xfrm>
          <a:prstGeom prst="line">
            <a:avLst/>
          </a:prstGeom>
          <a:noFill/>
          <a:ln w="19050">
            <a:solidFill>
              <a:srgbClr val="FFFFFF"/>
            </a:solid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68" name="Line 36"/>
          <p:cNvSpPr>
            <a:spLocks noChangeShapeType="1"/>
          </p:cNvSpPr>
          <p:nvPr/>
        </p:nvSpPr>
        <p:spPr bwMode="auto">
          <a:xfrm flipH="1">
            <a:off x="1077913" y="3181350"/>
            <a:ext cx="84137" cy="0"/>
          </a:xfrm>
          <a:prstGeom prst="line">
            <a:avLst/>
          </a:prstGeom>
          <a:noFill/>
          <a:ln w="19050">
            <a:solidFill>
              <a:srgbClr val="FFFFFF"/>
            </a:solid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69" name="Line 37"/>
          <p:cNvSpPr>
            <a:spLocks noChangeShapeType="1"/>
          </p:cNvSpPr>
          <p:nvPr/>
        </p:nvSpPr>
        <p:spPr bwMode="auto">
          <a:xfrm flipH="1">
            <a:off x="1077913" y="2444750"/>
            <a:ext cx="84137" cy="0"/>
          </a:xfrm>
          <a:prstGeom prst="line">
            <a:avLst/>
          </a:prstGeom>
          <a:noFill/>
          <a:ln w="19050">
            <a:solidFill>
              <a:srgbClr val="FFFFFF"/>
            </a:solid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70" name="Line 38"/>
          <p:cNvSpPr>
            <a:spLocks noChangeShapeType="1"/>
          </p:cNvSpPr>
          <p:nvPr/>
        </p:nvSpPr>
        <p:spPr bwMode="auto">
          <a:xfrm flipH="1">
            <a:off x="1077913" y="1714500"/>
            <a:ext cx="84137" cy="0"/>
          </a:xfrm>
          <a:prstGeom prst="line">
            <a:avLst/>
          </a:prstGeom>
          <a:noFill/>
          <a:ln w="19050">
            <a:solidFill>
              <a:srgbClr val="FFFFFF"/>
            </a:solidFill>
            <a:round/>
            <a:headEnd/>
            <a:tailEnd/>
          </a:ln>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8229" name="Rectangle 39"/>
          <p:cNvSpPr>
            <a:spLocks noChangeArrowheads="1"/>
          </p:cNvSpPr>
          <p:nvPr/>
        </p:nvSpPr>
        <p:spPr bwMode="auto">
          <a:xfrm>
            <a:off x="2576189" y="4738688"/>
            <a:ext cx="1380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b="1" dirty="0">
                <a:solidFill>
                  <a:srgbClr val="000000"/>
                </a:solidFill>
                <a:cs typeface="Arial" charset="0"/>
              </a:rPr>
              <a:t>Hip fracture</a:t>
            </a:r>
            <a:r>
              <a:rPr lang="en-US" b="1" baseline="30000" dirty="0">
                <a:solidFill>
                  <a:srgbClr val="000000"/>
                </a:solidFill>
                <a:cs typeface="Arial" charset="0"/>
              </a:rPr>
              <a:t>1</a:t>
            </a:r>
            <a:endParaRPr lang="en-US" b="1" dirty="0">
              <a:solidFill>
                <a:srgbClr val="000000"/>
              </a:solidFill>
              <a:cs typeface="Arial" charset="0"/>
            </a:endParaRPr>
          </a:p>
        </p:txBody>
      </p:sp>
      <p:sp>
        <p:nvSpPr>
          <p:cNvPr id="1631272" name="Rectangle 40"/>
          <p:cNvSpPr>
            <a:spLocks noChangeArrowheads="1"/>
          </p:cNvSpPr>
          <p:nvPr/>
        </p:nvSpPr>
        <p:spPr bwMode="black">
          <a:xfrm>
            <a:off x="2743200" y="4267200"/>
            <a:ext cx="977900" cy="381000"/>
          </a:xfrm>
          <a:prstGeom prst="rect">
            <a:avLst/>
          </a:prstGeom>
          <a:gradFill rotWithShape="1">
            <a:gsLst>
              <a:gs pos="0">
                <a:srgbClr val="99CCFF"/>
              </a:gs>
              <a:gs pos="50000">
                <a:srgbClr val="CCCCFF"/>
              </a:gs>
              <a:gs pos="100000">
                <a:srgbClr val="99CCFF"/>
              </a:gs>
            </a:gsLst>
            <a:lin ang="0" scaled="1"/>
          </a:gradFill>
          <a:ln w="9525" algn="ctr">
            <a:noFill/>
            <a:miter lim="800000"/>
            <a:headEnd/>
            <a:tailEnd/>
          </a:ln>
          <a:effectLst>
            <a:prstShdw prst="shdw17" dist="17961" dir="2700000">
              <a:srgbClr val="99CCFF">
                <a:gamma/>
                <a:shade val="60000"/>
                <a:invGamma/>
              </a:srgbClr>
            </a:prstShdw>
          </a:effectLst>
        </p:spPr>
        <p:txBody>
          <a:bodyPr lIns="91406" tIns="45702" rIns="91406" bIns="45702"/>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8231" name="Text Box 41"/>
          <p:cNvSpPr txBox="1">
            <a:spLocks noChangeArrowheads="1"/>
          </p:cNvSpPr>
          <p:nvPr/>
        </p:nvSpPr>
        <p:spPr bwMode="auto">
          <a:xfrm>
            <a:off x="1166813" y="5010150"/>
            <a:ext cx="2824162"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0"/>
              </a:spcBef>
              <a:spcAft>
                <a:spcPct val="0"/>
              </a:spcAft>
            </a:pPr>
            <a:r>
              <a:rPr lang="en-US" sz="1600" b="1">
                <a:solidFill>
                  <a:srgbClr val="000000"/>
                </a:solidFill>
                <a:cs typeface="Arial" charset="0"/>
              </a:rPr>
              <a:t>Women with osteoporosis</a:t>
            </a:r>
          </a:p>
        </p:txBody>
      </p:sp>
      <p:sp>
        <p:nvSpPr>
          <p:cNvPr id="8232" name="Text Box 42"/>
          <p:cNvSpPr txBox="1">
            <a:spLocks noChangeArrowheads="1"/>
          </p:cNvSpPr>
          <p:nvPr/>
        </p:nvSpPr>
        <p:spPr bwMode="auto">
          <a:xfrm>
            <a:off x="5592764" y="4983163"/>
            <a:ext cx="1212123" cy="3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06" tIns="45702" rIns="91406" bIns="45702">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0"/>
              </a:spcBef>
              <a:spcAft>
                <a:spcPct val="0"/>
              </a:spcAft>
            </a:pPr>
            <a:r>
              <a:rPr lang="en-US" sz="1600" b="1">
                <a:solidFill>
                  <a:srgbClr val="000000"/>
                </a:solidFill>
                <a:cs typeface="Arial" charset="0"/>
              </a:rPr>
              <a:t>All women</a:t>
            </a:r>
          </a:p>
        </p:txBody>
      </p:sp>
      <p:sp>
        <p:nvSpPr>
          <p:cNvPr id="1631275" name="Line 43"/>
          <p:cNvSpPr>
            <a:spLocks noChangeShapeType="1"/>
          </p:cNvSpPr>
          <p:nvPr/>
        </p:nvSpPr>
        <p:spPr bwMode="auto">
          <a:xfrm>
            <a:off x="1343026" y="5011738"/>
            <a:ext cx="2595563" cy="0"/>
          </a:xfrm>
          <a:prstGeom prst="line">
            <a:avLst/>
          </a:prstGeom>
          <a:noFill/>
          <a:ln w="38100">
            <a:solidFill>
              <a:srgbClr val="FFFF66"/>
            </a:solidFill>
            <a:round/>
            <a:headEnd/>
            <a:tailEnd/>
          </a:ln>
          <a:effectLst/>
        </p:spPr>
        <p:txBody>
          <a:bodyPr lIns="91406" tIns="45702" rIns="91406" bIns="45702">
            <a:spAutoFit/>
          </a:bodyPr>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
        <p:nvSpPr>
          <p:cNvPr id="1631276" name="Line 44"/>
          <p:cNvSpPr>
            <a:spLocks noChangeShapeType="1"/>
          </p:cNvSpPr>
          <p:nvPr/>
        </p:nvSpPr>
        <p:spPr bwMode="auto">
          <a:xfrm>
            <a:off x="4059240" y="5011738"/>
            <a:ext cx="4359275" cy="0"/>
          </a:xfrm>
          <a:prstGeom prst="line">
            <a:avLst/>
          </a:prstGeom>
          <a:noFill/>
          <a:ln w="38100">
            <a:solidFill>
              <a:srgbClr val="FFFF66"/>
            </a:solidFill>
            <a:round/>
            <a:headEnd/>
            <a:tailEnd/>
          </a:ln>
          <a:effectLst/>
        </p:spPr>
        <p:txBody>
          <a:bodyPr lIns="91406" tIns="45702" rIns="91406" bIns="45702">
            <a:spAutoFit/>
          </a:bodyPr>
          <a:lstStyle/>
          <a:p>
            <a:pPr eaLnBrk="0" fontAlgn="base" hangingPunct="0">
              <a:spcBef>
                <a:spcPct val="0"/>
              </a:spcBef>
              <a:spcAft>
                <a:spcPct val="0"/>
              </a:spcAft>
              <a:defRPr/>
            </a:pPr>
            <a:endParaRPr lang="en-US" sz="20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757751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33439" y="407988"/>
            <a:ext cx="7475537" cy="6051550"/>
          </a:xfrm>
          <a:prstGeom prst="rect">
            <a:avLst/>
          </a:prstGeom>
          <a:noFill/>
          <a:ln w="9525">
            <a:noFill/>
            <a:miter lim="800000"/>
            <a:headEnd/>
            <a:tailEnd/>
          </a:ln>
          <a:effectLst/>
        </p:spPr>
      </p:pic>
    </p:spTree>
    <p:extLst>
      <p:ext uri="{BB962C8B-B14F-4D97-AF65-F5344CB8AC3E}">
        <p14:creationId xmlns:p14="http://schemas.microsoft.com/office/powerpoint/2010/main" val="378142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2143125" y="274638"/>
            <a:ext cx="6543675" cy="1143000"/>
          </a:xfrm>
        </p:spPr>
        <p:txBody>
          <a:bodyPr/>
          <a:lstStyle/>
          <a:p>
            <a:pPr algn="l"/>
            <a:r>
              <a:rPr lang="en-US" sz="2800" dirty="0">
                <a:ea typeface="ＭＳ Ｐゴシック" pitchFamily="34" charset="-128"/>
              </a:rPr>
              <a:t>Bone Metabolism: </a:t>
            </a:r>
            <a:br>
              <a:rPr lang="en-US" sz="2800" dirty="0">
                <a:ea typeface="ＭＳ Ｐゴシック" pitchFamily="34" charset="-128"/>
              </a:rPr>
            </a:br>
            <a:r>
              <a:rPr lang="en-US" sz="2800" dirty="0">
                <a:ea typeface="ＭＳ Ｐゴシック" pitchFamily="34" charset="-128"/>
              </a:rPr>
              <a:t>A Balance Between Osteoblasts and Osteoclasts</a:t>
            </a:r>
            <a:endParaRPr lang="el-GR" sz="2800" dirty="0">
              <a:ea typeface="ＭＳ Ｐゴシック" pitchFamily="34" charset="-128"/>
            </a:endParaRPr>
          </a:p>
        </p:txBody>
      </p:sp>
      <p:pic>
        <p:nvPicPr>
          <p:cNvPr id="7" name="Content Placeholder 6"/>
          <p:cNvPicPr>
            <a:picLocks noGrp="1" noChangeAspect="1" noChangeArrowheads="1"/>
          </p:cNvPicPr>
          <p:nvPr>
            <p:ph idx="1"/>
          </p:nvPr>
        </p:nvPicPr>
        <p:blipFill>
          <a:blip r:embed="rId3">
            <a:lum bright="-14000" contrast="24000"/>
          </a:blip>
          <a:srcRect l="11823" r="11823"/>
          <a:stretch>
            <a:fillRect/>
          </a:stretch>
        </p:blipFill>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324087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17738" y="279316"/>
            <a:ext cx="4783154" cy="6211972"/>
          </a:xfrm>
          <a:prstGeom prst="rect">
            <a:avLst/>
          </a:prstGeom>
          <a:noFill/>
          <a:ln w="9525">
            <a:noFill/>
            <a:miter lim="800000"/>
            <a:headEnd/>
            <a:tailEnd/>
          </a:ln>
          <a:effectLst/>
        </p:spPr>
      </p:pic>
    </p:spTree>
    <p:extLst>
      <p:ext uri="{BB962C8B-B14F-4D97-AF65-F5344CB8AC3E}">
        <p14:creationId xmlns:p14="http://schemas.microsoft.com/office/powerpoint/2010/main" val="2529168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kumarsu\My Documents\DentalAll\Bone\Image13.gif"/>
          <p:cNvPicPr>
            <a:picLocks noChangeAspect="1" noChangeArrowheads="1"/>
          </p:cNvPicPr>
          <p:nvPr/>
        </p:nvPicPr>
        <p:blipFill>
          <a:blip r:embed="rId2"/>
          <a:srcRect t="8109"/>
          <a:stretch>
            <a:fillRect/>
          </a:stretch>
        </p:blipFill>
        <p:spPr bwMode="auto">
          <a:xfrm>
            <a:off x="228600" y="838201"/>
            <a:ext cx="7461250" cy="4703763"/>
          </a:xfrm>
          <a:prstGeom prst="rect">
            <a:avLst/>
          </a:prstGeom>
          <a:noFill/>
          <a:ln w="9525">
            <a:noFill/>
            <a:miter lim="800000"/>
            <a:headEnd/>
            <a:tailEnd/>
          </a:ln>
        </p:spPr>
      </p:pic>
      <p:sp>
        <p:nvSpPr>
          <p:cNvPr id="17411" name="TextBox 3"/>
          <p:cNvSpPr txBox="1">
            <a:spLocks noChangeArrowheads="1"/>
          </p:cNvSpPr>
          <p:nvPr/>
        </p:nvSpPr>
        <p:spPr bwMode="auto">
          <a:xfrm>
            <a:off x="3276600" y="5105400"/>
            <a:ext cx="5562600" cy="1323403"/>
          </a:xfrm>
          <a:prstGeom prst="rect">
            <a:avLst/>
          </a:prstGeom>
          <a:solidFill>
            <a:schemeClr val="bg1"/>
          </a:solidFill>
          <a:ln w="25400">
            <a:solidFill>
              <a:srgbClr val="FF0066"/>
            </a:solidFill>
            <a:miter lim="800000"/>
            <a:headEnd/>
            <a:tailEnd/>
          </a:ln>
        </p:spPr>
        <p:txBody>
          <a:bodyPr lIns="91406" tIns="45702" rIns="91406" bIns="45702">
            <a:spAutoFit/>
          </a:bodyPr>
          <a:lstStyle/>
          <a:p>
            <a:pPr>
              <a:buFont typeface="Arial" pitchFamily="34" charset="0"/>
              <a:buChar char="•"/>
            </a:pPr>
            <a:r>
              <a:rPr lang="en-US" dirty="0">
                <a:solidFill>
                  <a:prstClr val="black"/>
                </a:solidFill>
              </a:rPr>
              <a:t> </a:t>
            </a:r>
            <a:r>
              <a:rPr lang="en-US" sz="2000" dirty="0" err="1">
                <a:solidFill>
                  <a:prstClr val="black"/>
                </a:solidFill>
                <a:latin typeface="Arial Black" pitchFamily="34" charset="0"/>
              </a:rPr>
              <a:t>Howship’s</a:t>
            </a:r>
            <a:r>
              <a:rPr lang="en-US" sz="2000" dirty="0">
                <a:solidFill>
                  <a:prstClr val="black"/>
                </a:solidFill>
                <a:latin typeface="Arial Black" pitchFamily="34" charset="0"/>
              </a:rPr>
              <a:t> Lacunae</a:t>
            </a:r>
          </a:p>
          <a:p>
            <a:pPr>
              <a:buFont typeface="Arial" pitchFamily="34" charset="0"/>
              <a:buChar char="•"/>
            </a:pPr>
            <a:r>
              <a:rPr lang="en-US" sz="2000" dirty="0">
                <a:solidFill>
                  <a:prstClr val="black"/>
                </a:solidFill>
                <a:latin typeface="Arial Black" pitchFamily="34" charset="0"/>
              </a:rPr>
              <a:t> Carbonic Anhydrase II</a:t>
            </a:r>
          </a:p>
          <a:p>
            <a:pPr>
              <a:buFont typeface="Arial" pitchFamily="34" charset="0"/>
              <a:buChar char="•"/>
            </a:pPr>
            <a:r>
              <a:rPr lang="en-US" sz="2000" dirty="0">
                <a:solidFill>
                  <a:prstClr val="black"/>
                </a:solidFill>
                <a:latin typeface="Arial Black" pitchFamily="34" charset="0"/>
              </a:rPr>
              <a:t> </a:t>
            </a:r>
            <a:r>
              <a:rPr lang="en-US" sz="2000" dirty="0" err="1">
                <a:solidFill>
                  <a:prstClr val="black"/>
                </a:solidFill>
                <a:latin typeface="Arial Black" pitchFamily="34" charset="0"/>
              </a:rPr>
              <a:t>Tartate</a:t>
            </a:r>
            <a:r>
              <a:rPr lang="en-US" sz="2000" dirty="0">
                <a:solidFill>
                  <a:prstClr val="black"/>
                </a:solidFill>
                <a:latin typeface="Arial Black" pitchFamily="34" charset="0"/>
              </a:rPr>
              <a:t> Resistant Acid Phosphatase</a:t>
            </a:r>
          </a:p>
          <a:p>
            <a:pPr>
              <a:buFont typeface="Arial" pitchFamily="34" charset="0"/>
              <a:buChar char="•"/>
            </a:pPr>
            <a:r>
              <a:rPr lang="en-US" sz="2000" dirty="0">
                <a:solidFill>
                  <a:prstClr val="black"/>
                </a:solidFill>
                <a:latin typeface="Arial Black" pitchFamily="34" charset="0"/>
              </a:rPr>
              <a:t> </a:t>
            </a:r>
            <a:r>
              <a:rPr lang="en-US" sz="2000" dirty="0" err="1">
                <a:solidFill>
                  <a:prstClr val="black"/>
                </a:solidFill>
                <a:latin typeface="Arial Black" pitchFamily="34" charset="0"/>
              </a:rPr>
              <a:t>Cathepsin</a:t>
            </a:r>
            <a:r>
              <a:rPr lang="en-US" sz="2000" dirty="0">
                <a:solidFill>
                  <a:prstClr val="black"/>
                </a:solidFill>
                <a:latin typeface="Arial Black" pitchFamily="34" charset="0"/>
              </a:rPr>
              <a:t> K</a:t>
            </a:r>
          </a:p>
        </p:txBody>
      </p:sp>
      <p:sp>
        <p:nvSpPr>
          <p:cNvPr id="17412" name="TextBox 4"/>
          <p:cNvSpPr txBox="1">
            <a:spLocks noChangeArrowheads="1"/>
          </p:cNvSpPr>
          <p:nvPr/>
        </p:nvSpPr>
        <p:spPr bwMode="auto">
          <a:xfrm>
            <a:off x="2362201" y="228601"/>
            <a:ext cx="4897106" cy="646294"/>
          </a:xfrm>
          <a:prstGeom prst="rect">
            <a:avLst/>
          </a:prstGeom>
          <a:noFill/>
          <a:ln w="9525">
            <a:noFill/>
            <a:miter lim="800000"/>
            <a:headEnd/>
            <a:tailEnd/>
          </a:ln>
        </p:spPr>
        <p:txBody>
          <a:bodyPr wrap="none" lIns="91406" tIns="45702" rIns="91406" bIns="45702">
            <a:spAutoFit/>
          </a:bodyPr>
          <a:lstStyle/>
          <a:p>
            <a:r>
              <a:rPr lang="en-US" sz="3600" b="1">
                <a:solidFill>
                  <a:srgbClr val="FF0000"/>
                </a:solidFill>
              </a:rPr>
              <a:t>Osteoclasts Resorb Bone</a:t>
            </a:r>
          </a:p>
        </p:txBody>
      </p:sp>
    </p:spTree>
    <p:extLst>
      <p:ext uri="{BB962C8B-B14F-4D97-AF65-F5344CB8AC3E}">
        <p14:creationId xmlns:p14="http://schemas.microsoft.com/office/powerpoint/2010/main" val="39811638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ID" val="295999"/>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Ribbons">
  <a:themeElements>
    <a:clrScheme name="">
      <a:dk1>
        <a:srgbClr val="000022"/>
      </a:dk1>
      <a:lt1>
        <a:srgbClr val="FFFFFF"/>
      </a:lt1>
      <a:dk2>
        <a:srgbClr val="000066"/>
      </a:dk2>
      <a:lt2>
        <a:srgbClr val="FFFF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badi MT Condensed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badi MT Condensed Light"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UCB Template Blue">
  <a:themeElements>
    <a:clrScheme name="Blue 1">
      <a:dk1>
        <a:srgbClr val="636363"/>
      </a:dk1>
      <a:lt1>
        <a:sysClr val="window" lastClr="FFFFFF"/>
      </a:lt1>
      <a:dk2>
        <a:srgbClr val="354B96"/>
      </a:dk2>
      <a:lt2>
        <a:srgbClr val="ECECEC"/>
      </a:lt2>
      <a:accent1>
        <a:srgbClr val="354B96"/>
      </a:accent1>
      <a:accent2>
        <a:srgbClr val="BC204B"/>
      </a:accent2>
      <a:accent3>
        <a:srgbClr val="5E366E"/>
      </a:accent3>
      <a:accent4>
        <a:srgbClr val="D57800"/>
      </a:accent4>
      <a:accent5>
        <a:srgbClr val="4FAED1"/>
      </a:accent5>
      <a:accent6>
        <a:srgbClr val="97BB3A"/>
      </a:accent6>
      <a:hlink>
        <a:srgbClr val="4771B4"/>
      </a:hlink>
      <a:folHlink>
        <a:srgbClr val="00148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spAutoFit/>
      </a:bodyPr>
      <a:lstStyle>
        <a:defPPr>
          <a:defRPr sz="1400" dirty="0" smtClean="0"/>
        </a:defPPr>
      </a:lstStyle>
    </a:txDef>
  </a:objectDefaults>
  <a:extraClrSchemeLst/>
</a:theme>
</file>

<file path=ppt/theme/theme23.xml><?xml version="1.0" encoding="utf-8"?>
<a:theme xmlns:a="http://schemas.openxmlformats.org/drawingml/2006/main" name="1_UCB Template Blue">
  <a:themeElements>
    <a:clrScheme name="Blue 1">
      <a:dk1>
        <a:srgbClr val="636363"/>
      </a:dk1>
      <a:lt1>
        <a:sysClr val="window" lastClr="FFFFFF"/>
      </a:lt1>
      <a:dk2>
        <a:srgbClr val="354B96"/>
      </a:dk2>
      <a:lt2>
        <a:srgbClr val="ECECEC"/>
      </a:lt2>
      <a:accent1>
        <a:srgbClr val="354B96"/>
      </a:accent1>
      <a:accent2>
        <a:srgbClr val="BC204B"/>
      </a:accent2>
      <a:accent3>
        <a:srgbClr val="5E366E"/>
      </a:accent3>
      <a:accent4>
        <a:srgbClr val="D57800"/>
      </a:accent4>
      <a:accent5>
        <a:srgbClr val="4FAED1"/>
      </a:accent5>
      <a:accent6>
        <a:srgbClr val="97BB3A"/>
      </a:accent6>
      <a:hlink>
        <a:srgbClr val="4771B4"/>
      </a:hlink>
      <a:folHlink>
        <a:srgbClr val="00148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spAutoFit/>
      </a:bodyPr>
      <a:lstStyle>
        <a:defPPr>
          <a:defRPr sz="1400" dirty="0" smtClean="0"/>
        </a:defPPr>
      </a:lstStyle>
    </a:txDef>
  </a:objectDefaults>
  <a:extraClrSchemeLst/>
</a:theme>
</file>

<file path=ppt/theme/theme24.xml><?xml version="1.0" encoding="utf-8"?>
<a:theme xmlns:a="http://schemas.openxmlformats.org/drawingml/2006/main" name="2_UCB Template Blue">
  <a:themeElements>
    <a:clrScheme name="Blue 1">
      <a:dk1>
        <a:srgbClr val="636363"/>
      </a:dk1>
      <a:lt1>
        <a:sysClr val="window" lastClr="FFFFFF"/>
      </a:lt1>
      <a:dk2>
        <a:srgbClr val="354B96"/>
      </a:dk2>
      <a:lt2>
        <a:srgbClr val="ECECEC"/>
      </a:lt2>
      <a:accent1>
        <a:srgbClr val="354B96"/>
      </a:accent1>
      <a:accent2>
        <a:srgbClr val="BC204B"/>
      </a:accent2>
      <a:accent3>
        <a:srgbClr val="5E366E"/>
      </a:accent3>
      <a:accent4>
        <a:srgbClr val="D57800"/>
      </a:accent4>
      <a:accent5>
        <a:srgbClr val="4FAED1"/>
      </a:accent5>
      <a:accent6>
        <a:srgbClr val="97BB3A"/>
      </a:accent6>
      <a:hlink>
        <a:srgbClr val="4771B4"/>
      </a:hlink>
      <a:folHlink>
        <a:srgbClr val="00148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spAutoFit/>
      </a:bodyPr>
      <a:lstStyle>
        <a:defPPr>
          <a:defRPr sz="1400" dirty="0" smtClean="0"/>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644</TotalTime>
  <Words>3724</Words>
  <Application>Microsoft Office PowerPoint</Application>
  <PresentationFormat>On-screen Show (4:3)</PresentationFormat>
  <Paragraphs>605</Paragraphs>
  <Slides>48</Slides>
  <Notes>16</Notes>
  <HiddenSlides>0</HiddenSlides>
  <MMClips>0</MMClips>
  <ScaleCrop>false</ScaleCrop>
  <HeadingPairs>
    <vt:vector size="4" baseType="variant">
      <vt:variant>
        <vt:lpstr>Theme</vt:lpstr>
      </vt:variant>
      <vt:variant>
        <vt:i4>24</vt:i4>
      </vt:variant>
      <vt:variant>
        <vt:lpstr>Slide Titles</vt:lpstr>
      </vt:variant>
      <vt:variant>
        <vt:i4>48</vt:i4>
      </vt:variant>
    </vt:vector>
  </HeadingPairs>
  <TitlesOfParts>
    <vt:vector size="72" baseType="lpstr">
      <vt:lpstr>Office Theme</vt:lpstr>
      <vt:lpstr>Median</vt:lpstr>
      <vt:lpstr>1_Median</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Ribbons</vt:lpstr>
      <vt:lpstr>15_Custom Design</vt:lpstr>
      <vt:lpstr>Default Design</vt:lpstr>
      <vt:lpstr>UCB Template Blue</vt:lpstr>
      <vt:lpstr>1_UCB Template Blue</vt:lpstr>
      <vt:lpstr>2_UCB Template Blue</vt:lpstr>
      <vt:lpstr>Osteoporosis treatment How to choose the right medication for osteoporosis</vt:lpstr>
      <vt:lpstr>Definition of Osteoporosis</vt:lpstr>
      <vt:lpstr>PowerPoint Presentation</vt:lpstr>
      <vt:lpstr>Defining The T-score</vt:lpstr>
      <vt:lpstr>Fractures in Women Are Common: Incidence of Chronic Diseases</vt:lpstr>
      <vt:lpstr>PowerPoint Presentation</vt:lpstr>
      <vt:lpstr>Bone Metabolism:  A Balance Between Osteoblasts and Osteoclasts</vt:lpstr>
      <vt:lpstr>PowerPoint Presentation</vt:lpstr>
      <vt:lpstr>PowerPoint Presentation</vt:lpstr>
      <vt:lpstr>PowerPoint Presentation</vt:lpstr>
      <vt:lpstr>Evaluation of Osteoporosis</vt:lpstr>
      <vt:lpstr>Other Labs for Secondary Osteoporosis Workup</vt:lpstr>
      <vt:lpstr>Indications for Treatment of Postmenopausal Osteoporosis</vt:lpstr>
      <vt:lpstr>PowerPoint Presentation</vt:lpstr>
      <vt:lpstr>Osteoporosis Therapeutic Options</vt:lpstr>
      <vt:lpstr>Guidelines for Follow-up BMD Measurements</vt:lpstr>
      <vt:lpstr>Goals of Treatment </vt:lpstr>
      <vt:lpstr>Nonpharmocologic Treatment </vt:lpstr>
      <vt:lpstr>PowerPoint Presentation</vt:lpstr>
      <vt:lpstr>Changes in BMD with Calcium + Vitamin D</vt:lpstr>
      <vt:lpstr>PowerPoint Presentation</vt:lpstr>
      <vt:lpstr>PowerPoint Presentation</vt:lpstr>
      <vt:lpstr>PowerPoint Presentation</vt:lpstr>
      <vt:lpstr>PowerPoint Presentation</vt:lpstr>
      <vt:lpstr>Treating Osteoporosis</vt:lpstr>
      <vt:lpstr>Rational Prescribing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PTH (1-34): Teriparatide</vt:lpstr>
      <vt:lpstr>PTH </vt:lpstr>
      <vt:lpstr>Denosumab  (Prolia) (Anti-resorptive agent)</vt:lpstr>
      <vt:lpstr>RANKL Stimulates Bone Resorption </vt:lpstr>
      <vt:lpstr>PowerPoint Presentation</vt:lpstr>
      <vt:lpstr>Denosumab Mechanism of Action</vt:lpstr>
      <vt:lpstr>Duration of Therapy</vt:lpstr>
      <vt:lpstr>Pharmacological Therapy 1st Line Therapy w/ Evidence for Fracture  Prevention in Postmenopausal Women How to Choose?</vt:lpstr>
      <vt:lpstr>PowerPoint Presentation</vt:lpstr>
      <vt:lpstr>New and Emerging Treatments</vt:lpstr>
      <vt:lpstr>PowerPoint Presentation</vt:lpstr>
      <vt:lpstr>Romosozumab increased a marker of bone formation and decreased a marker of bone resorption</vt:lpstr>
      <vt:lpstr>Bone mineral density – Year 1</vt:lpstr>
      <vt:lpstr>What does it do?</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100</cp:revision>
  <dcterms:created xsi:type="dcterms:W3CDTF">2022-11-26T05:04:02Z</dcterms:created>
  <dcterms:modified xsi:type="dcterms:W3CDTF">2023-08-20T08:12:30Z</dcterms:modified>
</cp:coreProperties>
</file>